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Lst>
  <p:notesMasterIdLst>
    <p:notesMasterId r:id="rId86"/>
  </p:notesMasterIdLst>
  <p:handoutMasterIdLst>
    <p:handoutMasterId r:id="rId87"/>
  </p:handoutMasterIdLst>
  <p:sldIdLst>
    <p:sldId id="396" r:id="rId2"/>
    <p:sldId id="433" r:id="rId3"/>
    <p:sldId id="595" r:id="rId4"/>
    <p:sldId id="596" r:id="rId5"/>
    <p:sldId id="462" r:id="rId6"/>
    <p:sldId id="463" r:id="rId7"/>
    <p:sldId id="627" r:id="rId8"/>
    <p:sldId id="459" r:id="rId9"/>
    <p:sldId id="460" r:id="rId10"/>
    <p:sldId id="635" r:id="rId11"/>
    <p:sldId id="464" r:id="rId12"/>
    <p:sldId id="598" r:id="rId13"/>
    <p:sldId id="599" r:id="rId14"/>
    <p:sldId id="600" r:id="rId15"/>
    <p:sldId id="601" r:id="rId16"/>
    <p:sldId id="602" r:id="rId17"/>
    <p:sldId id="603" r:id="rId18"/>
    <p:sldId id="597" r:id="rId19"/>
    <p:sldId id="465" r:id="rId20"/>
    <p:sldId id="586" r:id="rId21"/>
    <p:sldId id="585" r:id="rId22"/>
    <p:sldId id="587" r:id="rId23"/>
    <p:sldId id="466" r:id="rId24"/>
    <p:sldId id="588" r:id="rId25"/>
    <p:sldId id="589" r:id="rId26"/>
    <p:sldId id="590" r:id="rId27"/>
    <p:sldId id="628" r:id="rId28"/>
    <p:sldId id="467" r:id="rId29"/>
    <p:sldId id="604" r:id="rId30"/>
    <p:sldId id="636" r:id="rId31"/>
    <p:sldId id="607" r:id="rId32"/>
    <p:sldId id="608" r:id="rId33"/>
    <p:sldId id="468" r:id="rId34"/>
    <p:sldId id="609" r:id="rId35"/>
    <p:sldId id="632" r:id="rId36"/>
    <p:sldId id="633" r:id="rId37"/>
    <p:sldId id="610" r:id="rId38"/>
    <p:sldId id="469" r:id="rId39"/>
    <p:sldId id="631" r:id="rId40"/>
    <p:sldId id="630" r:id="rId41"/>
    <p:sldId id="473" r:id="rId42"/>
    <p:sldId id="474" r:id="rId43"/>
    <p:sldId id="470" r:id="rId44"/>
    <p:sldId id="475" r:id="rId45"/>
    <p:sldId id="637" r:id="rId46"/>
    <p:sldId id="591" r:id="rId47"/>
    <p:sldId id="650" r:id="rId48"/>
    <p:sldId id="651" r:id="rId49"/>
    <p:sldId id="649" r:id="rId50"/>
    <p:sldId id="653" r:id="rId51"/>
    <p:sldId id="476" r:id="rId52"/>
    <p:sldId id="654" r:id="rId53"/>
    <p:sldId id="477" r:id="rId54"/>
    <p:sldId id="478" r:id="rId55"/>
    <p:sldId id="655" r:id="rId56"/>
    <p:sldId id="624" r:id="rId57"/>
    <p:sldId id="625" r:id="rId58"/>
    <p:sldId id="626" r:id="rId59"/>
    <p:sldId id="479" r:id="rId60"/>
    <p:sldId id="656" r:id="rId61"/>
    <p:sldId id="480" r:id="rId62"/>
    <p:sldId id="481" r:id="rId63"/>
    <p:sldId id="482" r:id="rId64"/>
    <p:sldId id="484" r:id="rId65"/>
    <p:sldId id="483" r:id="rId66"/>
    <p:sldId id="661" r:id="rId67"/>
    <p:sldId id="662" r:id="rId68"/>
    <p:sldId id="663" r:id="rId69"/>
    <p:sldId id="657" r:id="rId70"/>
    <p:sldId id="485" r:id="rId71"/>
    <p:sldId id="486" r:id="rId72"/>
    <p:sldId id="487" r:id="rId73"/>
    <p:sldId id="489" r:id="rId74"/>
    <p:sldId id="665" r:id="rId75"/>
    <p:sldId id="593" r:id="rId76"/>
    <p:sldId id="664" r:id="rId77"/>
    <p:sldId id="490" r:id="rId78"/>
    <p:sldId id="648" r:id="rId79"/>
    <p:sldId id="638" r:id="rId80"/>
    <p:sldId id="594" r:id="rId81"/>
    <p:sldId id="491" r:id="rId82"/>
    <p:sldId id="616" r:id="rId83"/>
    <p:sldId id="666" r:id="rId84"/>
    <p:sldId id="492" r:id="rId85"/>
  </p:sldIdLst>
  <p:sldSz cx="9144000" cy="6858000" type="letter"/>
  <p:notesSz cx="6858000" cy="9144000"/>
  <p:defaultTextStyle>
    <a:defPPr>
      <a:defRPr lang="en-CA"/>
    </a:defPPr>
    <a:lvl1pPr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1pPr>
    <a:lvl2pPr marL="457200"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2pPr>
    <a:lvl3pPr marL="914400"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3pPr>
    <a:lvl4pPr marL="1371600"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4pPr>
    <a:lvl5pPr marL="1828800"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19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E792B"/>
    <a:srgbClr val="4F571F"/>
    <a:srgbClr val="990033"/>
    <a:srgbClr val="677228"/>
    <a:srgbClr val="76822E"/>
    <a:srgbClr val="6F6A07"/>
    <a:srgbClr val="827C08"/>
    <a:srgbClr val="A29B0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084" autoAdjust="0"/>
    <p:restoredTop sz="91646" autoAdjust="0"/>
  </p:normalViewPr>
  <p:slideViewPr>
    <p:cSldViewPr snapToObjects="1">
      <p:cViewPr varScale="1">
        <p:scale>
          <a:sx n="87" d="100"/>
          <a:sy n="87" d="100"/>
        </p:scale>
        <p:origin x="422" y="77"/>
      </p:cViewPr>
      <p:guideLst>
        <p:guide orient="horz" pos="1920"/>
        <p:guide pos="2880"/>
      </p:guideLst>
    </p:cSldViewPr>
  </p:slideViewPr>
  <p:outlineViewPr>
    <p:cViewPr>
      <p:scale>
        <a:sx n="33" d="100"/>
        <a:sy n="33" d="100"/>
      </p:scale>
      <p:origin x="0" y="0"/>
    </p:cViewPr>
    <p:sldLst>
      <p:sld r:id="rId1" collapse="1"/>
    </p:sldLst>
  </p:outlineViewPr>
  <p:notesTextViewPr>
    <p:cViewPr>
      <p:scale>
        <a:sx n="100" d="100"/>
        <a:sy n="100" d="100"/>
      </p:scale>
      <p:origin x="0" y="0"/>
    </p:cViewPr>
  </p:notesTextViewPr>
  <p:sorterViewPr>
    <p:cViewPr>
      <p:scale>
        <a:sx n="66" d="100"/>
        <a:sy n="66" d="100"/>
      </p:scale>
      <p:origin x="0" y="912"/>
    </p:cViewPr>
  </p:sorterViewPr>
  <p:notesViewPr>
    <p:cSldViewPr snapToObjects="1">
      <p:cViewPr>
        <p:scale>
          <a:sx n="100" d="100"/>
          <a:sy n="100" d="100"/>
        </p:scale>
        <p:origin x="-2520" y="76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theme" Target="theme/theme1.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handoutMaster" Target="handoutMasters/handoutMaster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_rels/viewProps.xml.rels><?xml version="1.0" encoding="UTF-8" standalone="yes"?>
<Relationships xmlns="http://schemas.openxmlformats.org/package/2006/relationships"><Relationship Id="rId1"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041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Tahoma" pitchFamily="34" charset="0"/>
                <a:ea typeface="+mn-ea"/>
                <a:cs typeface="+mn-cs"/>
              </a:defRPr>
            </a:lvl1pPr>
          </a:lstStyle>
          <a:p>
            <a:pPr>
              <a:defRPr/>
            </a:pPr>
            <a:endParaRPr lang="en-CA"/>
          </a:p>
        </p:txBody>
      </p:sp>
      <p:sp>
        <p:nvSpPr>
          <p:cNvPr id="60419"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Tahoma" pitchFamily="34" charset="0"/>
                <a:ea typeface="+mn-ea"/>
                <a:cs typeface="+mn-cs"/>
              </a:defRPr>
            </a:lvl1pPr>
          </a:lstStyle>
          <a:p>
            <a:pPr>
              <a:defRPr/>
            </a:pPr>
            <a:endParaRPr lang="en-CA"/>
          </a:p>
        </p:txBody>
      </p:sp>
      <p:sp>
        <p:nvSpPr>
          <p:cNvPr id="60420"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Tahoma" pitchFamily="34" charset="0"/>
                <a:ea typeface="+mn-ea"/>
                <a:cs typeface="+mn-cs"/>
              </a:defRPr>
            </a:lvl1pPr>
          </a:lstStyle>
          <a:p>
            <a:pPr>
              <a:defRPr/>
            </a:pPr>
            <a:endParaRPr lang="en-CA"/>
          </a:p>
        </p:txBody>
      </p:sp>
      <p:sp>
        <p:nvSpPr>
          <p:cNvPr id="60421"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atin typeface="Tahoma" panose="020B0604030504040204" pitchFamily="34" charset="0"/>
              </a:defRPr>
            </a:lvl1pPr>
          </a:lstStyle>
          <a:p>
            <a:pPr>
              <a:defRPr/>
            </a:pPr>
            <a:fld id="{0DC5C7E7-222F-4F29-A1C9-CD02829D5900}" type="slidenum">
              <a:rPr lang="en-CA" altLang="en-US"/>
              <a:pPr>
                <a:defRPr/>
              </a:pPr>
              <a:t>‹#›</a:t>
            </a:fld>
            <a:endParaRPr lang="en-CA" altLang="en-US"/>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6.png>
</file>

<file path=ppt/media/image17.png>
</file>

<file path=ppt/media/image170.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4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Tahoma" pitchFamily="34" charset="0"/>
                <a:ea typeface="+mn-ea"/>
                <a:cs typeface="+mn-cs"/>
              </a:defRPr>
            </a:lvl1pPr>
          </a:lstStyle>
          <a:p>
            <a:pPr>
              <a:defRPr/>
            </a:pPr>
            <a:endParaRPr lang="en-CA"/>
          </a:p>
        </p:txBody>
      </p:sp>
      <p:sp>
        <p:nvSpPr>
          <p:cNvPr id="61443"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Tahoma" pitchFamily="34" charset="0"/>
                <a:ea typeface="+mn-ea"/>
                <a:cs typeface="+mn-cs"/>
              </a:defRPr>
            </a:lvl1pPr>
          </a:lstStyle>
          <a:p>
            <a:pPr>
              <a:defRPr/>
            </a:pPr>
            <a:endParaRPr lang="en-CA"/>
          </a:p>
        </p:txBody>
      </p:sp>
      <p:sp>
        <p:nvSpPr>
          <p:cNvPr id="512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45"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CA" noProof="0"/>
              <a:t>Click to edit Master text styles</a:t>
            </a:r>
          </a:p>
          <a:p>
            <a:pPr lvl="1"/>
            <a:r>
              <a:rPr lang="en-CA" noProof="0"/>
              <a:t>Second level</a:t>
            </a:r>
          </a:p>
          <a:p>
            <a:pPr lvl="2"/>
            <a:r>
              <a:rPr lang="en-CA" noProof="0"/>
              <a:t>Third level</a:t>
            </a:r>
          </a:p>
          <a:p>
            <a:pPr lvl="3"/>
            <a:r>
              <a:rPr lang="en-CA" noProof="0"/>
              <a:t>Fourth level</a:t>
            </a:r>
          </a:p>
          <a:p>
            <a:pPr lvl="4"/>
            <a:r>
              <a:rPr lang="en-CA" noProof="0"/>
              <a:t>Fifth level</a:t>
            </a:r>
          </a:p>
        </p:txBody>
      </p:sp>
      <p:sp>
        <p:nvSpPr>
          <p:cNvPr id="61446"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Tahoma" pitchFamily="34" charset="0"/>
                <a:ea typeface="+mn-ea"/>
                <a:cs typeface="+mn-cs"/>
              </a:defRPr>
            </a:lvl1pPr>
          </a:lstStyle>
          <a:p>
            <a:pPr>
              <a:defRPr/>
            </a:pPr>
            <a:endParaRPr lang="en-CA"/>
          </a:p>
        </p:txBody>
      </p:sp>
      <p:sp>
        <p:nvSpPr>
          <p:cNvPr id="61447"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atin typeface="Tahoma" panose="020B0604030504040204" pitchFamily="34" charset="0"/>
              </a:defRPr>
            </a:lvl1pPr>
          </a:lstStyle>
          <a:p>
            <a:pPr>
              <a:defRPr/>
            </a:pPr>
            <a:fld id="{9944ABBB-60C5-4ACE-8C11-8DCD5EA024CE}" type="slidenum">
              <a:rPr lang="en-CA" altLang="en-US"/>
              <a:pPr>
                <a:defRPr/>
              </a:pPr>
              <a:t>‹#›</a:t>
            </a:fld>
            <a:endParaRPr lang="en-CA"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ern="1200">
        <a:solidFill>
          <a:schemeClr val="tx1"/>
        </a:solidFill>
        <a:latin typeface="Arial" charset="0"/>
        <a:ea typeface="MS PGothic" panose="020B0600070205080204" pitchFamily="34" charset="-128"/>
        <a:cs typeface="ＭＳ Ｐゴシック" charset="0"/>
      </a:defRPr>
    </a:lvl1pPr>
    <a:lvl2pPr marL="457200" algn="l" rtl="0" eaLnBrk="0" fontAlgn="base" hangingPunct="0">
      <a:spcBef>
        <a:spcPct val="30000"/>
      </a:spcBef>
      <a:spcAft>
        <a:spcPct val="0"/>
      </a:spcAft>
      <a:defRPr sz="1600" kern="1200">
        <a:solidFill>
          <a:schemeClr val="tx1"/>
        </a:solidFill>
        <a:latin typeface="Arial" charset="0"/>
        <a:ea typeface="MS PGothic" panose="020B0600070205080204" pitchFamily="34"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MS PGothic" panose="020B0600070205080204" pitchFamily="34"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MS PGothic" panose="020B0600070205080204" pitchFamily="34"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MS PGothic" panose="020B0600070205080204" pitchFamily="3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Slide Image Placeholder 1"/>
          <p:cNvSpPr>
            <a:spLocks noGrp="1" noRot="1" noChangeAspect="1" noTextEdit="1"/>
          </p:cNvSpPr>
          <p:nvPr>
            <p:ph type="sldImg"/>
          </p:nvPr>
        </p:nvSpPr>
        <p:spPr>
          <a:ln/>
        </p:spPr>
      </p:sp>
      <p:sp>
        <p:nvSpPr>
          <p:cNvPr id="16387" name="Notes Placeholder 2"/>
          <p:cNvSpPr>
            <a:spLocks noGrp="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en-US" altLang="en-US" dirty="0" smtClean="0">
              <a:ea typeface="MS PGothic" panose="020B0600070205080204" pitchFamily="34" charset="-128"/>
            </a:endParaRPr>
          </a:p>
        </p:txBody>
      </p:sp>
      <p:sp>
        <p:nvSpPr>
          <p:cNvPr id="16388" name="Slide Number Placeholder 3"/>
          <p:cNvSpPr>
            <a:spLocks noGrp="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D422F66-EA24-4A38-B8A9-43F582A33CDD}" type="slidenum">
              <a:rPr lang="en-CA" altLang="en-US" sz="1200" i="0">
                <a:solidFill>
                  <a:srgbClr val="000000"/>
                </a:solidFill>
                <a:latin typeface="Tahoma" charset="0"/>
                <a:ea typeface="MS PGothic" charset="-128"/>
              </a:rPr>
              <a:pPr>
                <a:defRPr/>
              </a:pPr>
              <a:t>2</a:t>
            </a:fld>
            <a:endParaRPr lang="en-CA" altLang="en-US" sz="1200" i="0" dirty="0">
              <a:solidFill>
                <a:srgbClr val="000000"/>
              </a:solidFill>
              <a:latin typeface="Tahoma" charset="0"/>
              <a:ea typeface="MS PGothic" charset="-128"/>
            </a:endParaRPr>
          </a:p>
        </p:txBody>
      </p:sp>
    </p:spTree>
    <p:extLst>
      <p:ext uri="{BB962C8B-B14F-4D97-AF65-F5344CB8AC3E}">
        <p14:creationId xmlns:p14="http://schemas.microsoft.com/office/powerpoint/2010/main" val="12436938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5D74D52-E9E7-4832-A86A-D77ABE6550C9}" type="slidenum">
              <a:rPr lang="en-CA" altLang="en-US" sz="1200" i="0">
                <a:latin typeface="Tahoma" charset="0"/>
              </a:rPr>
              <a:pPr>
                <a:defRPr/>
              </a:pPr>
              <a:t>11</a:t>
            </a:fld>
            <a:endParaRPr lang="en-CA" altLang="en-US" sz="1200" i="0">
              <a:latin typeface="Tahoma" charset="0"/>
            </a:endParaRPr>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CA" dirty="0" smtClean="0"/>
              <a:t>These are called nested relations because each tuple can have a relation within it. </a:t>
            </a:r>
            <a:endParaRPr lang="en-US" altLang="en-US" dirty="0" smtClean="0"/>
          </a:p>
        </p:txBody>
      </p:sp>
    </p:spTree>
    <p:extLst>
      <p:ext uri="{BB962C8B-B14F-4D97-AF65-F5344CB8AC3E}">
        <p14:creationId xmlns:p14="http://schemas.microsoft.com/office/powerpoint/2010/main" val="23226782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5D74D52-E9E7-4832-A86A-D77ABE6550C9}" type="slidenum">
              <a:rPr lang="en-CA" altLang="en-US" sz="1200" i="0">
                <a:latin typeface="Tahoma" charset="0"/>
              </a:rPr>
              <a:pPr>
                <a:defRPr/>
              </a:pPr>
              <a:t>12</a:t>
            </a:fld>
            <a:endParaRPr lang="en-CA" altLang="en-US" sz="1200" i="0">
              <a:latin typeface="Tahoma" charset="0"/>
            </a:endParaRPr>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CA" dirty="0" smtClean="0"/>
              <a:t>These are called nested relations because each tuple can have a relation within it. </a:t>
            </a:r>
            <a:endParaRPr lang="en-US" altLang="en-US" dirty="0" smtClean="0"/>
          </a:p>
        </p:txBody>
      </p:sp>
    </p:spTree>
    <p:extLst>
      <p:ext uri="{BB962C8B-B14F-4D97-AF65-F5344CB8AC3E}">
        <p14:creationId xmlns:p14="http://schemas.microsoft.com/office/powerpoint/2010/main" val="21587374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5D74D52-E9E7-4832-A86A-D77ABE6550C9}" type="slidenum">
              <a:rPr lang="en-CA" altLang="en-US" sz="1200" i="0">
                <a:latin typeface="Tahoma" charset="0"/>
              </a:rPr>
              <a:pPr>
                <a:defRPr/>
              </a:pPr>
              <a:t>13</a:t>
            </a:fld>
            <a:endParaRPr lang="en-CA" altLang="en-US" sz="1200" i="0">
              <a:latin typeface="Tahoma" charset="0"/>
            </a:endParaRPr>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CA" dirty="0" smtClean="0"/>
              <a:t>These are called nested relations because each tuple can have a relation within it. </a:t>
            </a:r>
            <a:endParaRPr lang="en-US" altLang="en-US" dirty="0" smtClean="0"/>
          </a:p>
        </p:txBody>
      </p:sp>
    </p:spTree>
    <p:extLst>
      <p:ext uri="{BB962C8B-B14F-4D97-AF65-F5344CB8AC3E}">
        <p14:creationId xmlns:p14="http://schemas.microsoft.com/office/powerpoint/2010/main" val="18988634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5D74D52-E9E7-4832-A86A-D77ABE6550C9}" type="slidenum">
              <a:rPr lang="en-CA" altLang="en-US" sz="1200" i="0">
                <a:latin typeface="Tahoma" charset="0"/>
              </a:rPr>
              <a:pPr>
                <a:defRPr/>
              </a:pPr>
              <a:t>14</a:t>
            </a:fld>
            <a:endParaRPr lang="en-CA" altLang="en-US" sz="1200" i="0">
              <a:latin typeface="Tahoma" charset="0"/>
            </a:endParaRPr>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CA" dirty="0" smtClean="0"/>
              <a:t>These are called nested relations because each tuple can have a relation within it. </a:t>
            </a:r>
            <a:endParaRPr lang="en-US" altLang="en-US" dirty="0" smtClean="0"/>
          </a:p>
        </p:txBody>
      </p:sp>
    </p:spTree>
    <p:extLst>
      <p:ext uri="{BB962C8B-B14F-4D97-AF65-F5344CB8AC3E}">
        <p14:creationId xmlns:p14="http://schemas.microsoft.com/office/powerpoint/2010/main" val="9928925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5D74D52-E9E7-4832-A86A-D77ABE6550C9}" type="slidenum">
              <a:rPr lang="en-CA" altLang="en-US" sz="1200" i="0">
                <a:latin typeface="Tahoma" charset="0"/>
              </a:rPr>
              <a:pPr>
                <a:defRPr/>
              </a:pPr>
              <a:t>18</a:t>
            </a:fld>
            <a:endParaRPr lang="en-CA" altLang="en-US" sz="1200" i="0">
              <a:latin typeface="Tahoma" charset="0"/>
            </a:endParaRPr>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CA" dirty="0" smtClean="0"/>
              <a:t>These are called nested relations because each tuple can have a relation within it. </a:t>
            </a:r>
            <a:endParaRPr lang="en-US" altLang="en-US" dirty="0" smtClean="0"/>
          </a:p>
        </p:txBody>
      </p:sp>
    </p:spTree>
    <p:extLst>
      <p:ext uri="{BB962C8B-B14F-4D97-AF65-F5344CB8AC3E}">
        <p14:creationId xmlns:p14="http://schemas.microsoft.com/office/powerpoint/2010/main" val="30177984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D8D34B4-44E1-4C79-B1FB-F3875532AF90}" type="slidenum">
              <a:rPr lang="en-CA" altLang="en-US" sz="1200" i="0">
                <a:latin typeface="Tahoma" charset="0"/>
              </a:rPr>
              <a:pPr>
                <a:defRPr/>
              </a:pPr>
              <a:t>19</a:t>
            </a:fld>
            <a:endParaRPr lang="en-CA" altLang="en-US" sz="1200" i="0">
              <a:latin typeface="Tahoma" charset="0"/>
            </a:endParaRPr>
          </a:p>
        </p:txBody>
      </p:sp>
      <p:sp>
        <p:nvSpPr>
          <p:cNvPr id="77827" name="Rectangle 2"/>
          <p:cNvSpPr>
            <a:spLocks noGrp="1" noRot="1" noChangeAspect="1" noChangeArrowheads="1" noTextEdit="1"/>
          </p:cNvSpPr>
          <p:nvPr>
            <p:ph type="sldImg"/>
          </p:nvPr>
        </p:nvSpPr>
        <p:spPr>
          <a:ln/>
        </p:spPr>
      </p:sp>
      <p:sp>
        <p:nvSpPr>
          <p:cNvPr id="7782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lgn="just"/>
            <a:r>
              <a:rPr lang="en-CA" sz="2200" dirty="0" smtClean="0">
                <a:latin typeface="Arial Narrow" panose="020B0606020202030204" pitchFamily="34" charset="0"/>
              </a:rPr>
              <a:t>There are three main techniques to achieve first normal form for such a relation:</a:t>
            </a:r>
          </a:p>
          <a:p>
            <a:pPr marL="457200" indent="-457200" algn="just">
              <a:buFont typeface="+mj-lt"/>
              <a:buAutoNum type="arabicPeriod"/>
            </a:pPr>
            <a:r>
              <a:rPr lang="en-CA" sz="2200" dirty="0" smtClean="0">
                <a:latin typeface="Arial Narrow" panose="020B0606020202030204" pitchFamily="34" charset="0"/>
              </a:rPr>
              <a:t>Remove the attribute </a:t>
            </a:r>
            <a:r>
              <a:rPr lang="en-CA" sz="2200" dirty="0" err="1" smtClean="0">
                <a:latin typeface="Arial Narrow" panose="020B0606020202030204" pitchFamily="34" charset="0"/>
              </a:rPr>
              <a:t>Dlocations</a:t>
            </a:r>
            <a:r>
              <a:rPr lang="en-CA" sz="2200" dirty="0" smtClean="0">
                <a:latin typeface="Arial Narrow" panose="020B0606020202030204" pitchFamily="34" charset="0"/>
              </a:rPr>
              <a:t> that violates 1NF and place it in a separate relation DEPT_LOCATIONS along with the primary key </a:t>
            </a:r>
            <a:r>
              <a:rPr lang="en-CA" sz="2200" dirty="0" err="1" smtClean="0">
                <a:latin typeface="Arial Narrow" panose="020B0606020202030204" pitchFamily="34" charset="0"/>
              </a:rPr>
              <a:t>Dnumber</a:t>
            </a:r>
            <a:r>
              <a:rPr lang="en-CA" sz="2200" dirty="0" smtClean="0">
                <a:latin typeface="Arial Narrow" panose="020B0606020202030204" pitchFamily="34" charset="0"/>
              </a:rPr>
              <a:t> of DEPARTMENT. The primary key of this newly formed relation is the combination {</a:t>
            </a:r>
            <a:r>
              <a:rPr lang="en-CA" sz="2200" dirty="0" err="1" smtClean="0">
                <a:latin typeface="Arial Narrow" panose="020B0606020202030204" pitchFamily="34" charset="0"/>
              </a:rPr>
              <a:t>Dnumber</a:t>
            </a:r>
            <a:r>
              <a:rPr lang="en-CA" sz="2200" dirty="0" smtClean="0">
                <a:latin typeface="Arial Narrow" panose="020B0606020202030204" pitchFamily="34" charset="0"/>
              </a:rPr>
              <a:t>, </a:t>
            </a:r>
            <a:r>
              <a:rPr lang="en-CA" sz="2200" dirty="0" err="1" smtClean="0">
                <a:latin typeface="Arial Narrow" panose="020B0606020202030204" pitchFamily="34" charset="0"/>
              </a:rPr>
              <a:t>Dlocation</a:t>
            </a:r>
            <a:r>
              <a:rPr lang="en-CA" sz="2200" dirty="0" smtClean="0">
                <a:latin typeface="Arial Narrow" panose="020B0606020202030204" pitchFamily="34" charset="0"/>
              </a:rPr>
              <a:t>}</a:t>
            </a:r>
          </a:p>
          <a:p>
            <a:pPr marL="457200" indent="-457200" algn="just">
              <a:buFont typeface="+mj-lt"/>
              <a:buAutoNum type="arabicPeriod"/>
            </a:pPr>
            <a:r>
              <a:rPr lang="en-CA" sz="2000" dirty="0" smtClean="0"/>
              <a:t>Expand the key so that there will be a separate tuple in the original DEPARTMENT relation for each location of a DEPARTMENT, as shown in Figure 14.9(c). In this case, the primary key becomes the combination {</a:t>
            </a:r>
            <a:r>
              <a:rPr lang="en-CA" sz="2000" dirty="0" err="1" smtClean="0"/>
              <a:t>Dnumber</a:t>
            </a:r>
            <a:r>
              <a:rPr lang="en-CA" sz="2000" dirty="0" smtClean="0"/>
              <a:t>, </a:t>
            </a:r>
            <a:r>
              <a:rPr lang="en-CA" sz="2000" dirty="0" err="1" smtClean="0"/>
              <a:t>Dlocation</a:t>
            </a:r>
            <a:r>
              <a:rPr lang="en-CA" sz="2000" dirty="0" smtClean="0"/>
              <a:t>}. This solution has the disadvantage of introducing redundancy in the relation and hence is rarely adopted.</a:t>
            </a:r>
          </a:p>
          <a:p>
            <a:pPr marL="457200" indent="-457200" algn="just">
              <a:buFont typeface="+mj-lt"/>
              <a:buAutoNum type="arabicPeriod"/>
            </a:pPr>
            <a:r>
              <a:rPr lang="en-CA" sz="2000" dirty="0" smtClean="0"/>
              <a:t>for example, if it is known that at most three locations can exist for a department</a:t>
            </a:r>
          </a:p>
          <a:p>
            <a:pPr marL="914400" lvl="1" indent="-457200" algn="just">
              <a:buFont typeface="Wingdings" panose="05000000000000000000" pitchFamily="2" charset="2"/>
              <a:buChar char="§"/>
            </a:pPr>
            <a:r>
              <a:rPr lang="en-CA" sz="2000" dirty="0" smtClean="0"/>
              <a:t>replace the </a:t>
            </a:r>
            <a:r>
              <a:rPr lang="en-CA" sz="2000" dirty="0" err="1" smtClean="0"/>
              <a:t>Dlocations</a:t>
            </a:r>
            <a:r>
              <a:rPr lang="en-CA" sz="2000" dirty="0" smtClean="0"/>
              <a:t> attribute by three atomic attributes: Dlocation1, Dlocation2, and Dlocation3. </a:t>
            </a:r>
          </a:p>
          <a:p>
            <a:pPr marL="914400" lvl="1" indent="-457200" algn="just">
              <a:buFont typeface="Wingdings" panose="05000000000000000000" pitchFamily="2" charset="2"/>
              <a:buChar char="§"/>
            </a:pPr>
            <a:r>
              <a:rPr lang="en-CA" sz="2000" dirty="0" smtClean="0"/>
              <a:t>This solution has the disadvantage of introducing NULL values if most departments have fewer than three locations. </a:t>
            </a:r>
          </a:p>
          <a:p>
            <a:pPr marL="914400" lvl="1" indent="-457200" algn="just">
              <a:buFont typeface="Wingdings" panose="05000000000000000000" pitchFamily="2" charset="2"/>
              <a:buChar char="§"/>
            </a:pPr>
            <a:r>
              <a:rPr lang="en-CA" sz="2000" dirty="0" smtClean="0"/>
              <a:t>It further introduces spurious semantics about the ordering among the location values; that ordering is not originally intended. </a:t>
            </a:r>
          </a:p>
          <a:p>
            <a:pPr marL="914400" lvl="1" indent="-457200" algn="just">
              <a:buFont typeface="Wingdings" panose="05000000000000000000" pitchFamily="2" charset="2"/>
              <a:buChar char="§"/>
            </a:pPr>
            <a:r>
              <a:rPr lang="en-CA" sz="2000" dirty="0" smtClean="0"/>
              <a:t>Querying on this attribute becomes more difficult; for example, consider how you would write the query: List the departments that have ‘Bellaire’ as one of their locations in this design. For all these reasons, it is best to avoid this alternative.</a:t>
            </a:r>
            <a:endParaRPr lang="en-US" sz="2200" dirty="0" smtClean="0">
              <a:latin typeface="Arial Narrow" panose="020B0606020202030204" pitchFamily="34" charset="0"/>
            </a:endParaRPr>
          </a:p>
          <a:p>
            <a:pPr eaLnBrk="1" hangingPunct="1">
              <a:defRPr/>
            </a:pPr>
            <a:endParaRPr lang="en-US" altLang="en-US" dirty="0" smtClean="0"/>
          </a:p>
        </p:txBody>
      </p:sp>
    </p:spTree>
    <p:extLst>
      <p:ext uri="{BB962C8B-B14F-4D97-AF65-F5344CB8AC3E}">
        <p14:creationId xmlns:p14="http://schemas.microsoft.com/office/powerpoint/2010/main" val="26192171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D8D34B4-44E1-4C79-B1FB-F3875532AF90}" type="slidenum">
              <a:rPr lang="en-CA" altLang="en-US" sz="1200" i="0">
                <a:latin typeface="Tahoma" charset="0"/>
              </a:rPr>
              <a:pPr>
                <a:defRPr/>
              </a:pPr>
              <a:t>20</a:t>
            </a:fld>
            <a:endParaRPr lang="en-CA" altLang="en-US" sz="1200" i="0">
              <a:latin typeface="Tahoma" charset="0"/>
            </a:endParaRPr>
          </a:p>
        </p:txBody>
      </p:sp>
      <p:sp>
        <p:nvSpPr>
          <p:cNvPr id="77827" name="Rectangle 2"/>
          <p:cNvSpPr>
            <a:spLocks noGrp="1" noRot="1" noChangeAspect="1" noChangeArrowheads="1" noTextEdit="1"/>
          </p:cNvSpPr>
          <p:nvPr>
            <p:ph type="sldImg"/>
          </p:nvPr>
        </p:nvSpPr>
        <p:spPr>
          <a:ln/>
        </p:spPr>
      </p:sp>
      <p:sp>
        <p:nvSpPr>
          <p:cNvPr id="7782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lgn="just"/>
            <a:r>
              <a:rPr lang="en-CA" sz="2200" dirty="0" smtClean="0">
                <a:latin typeface="Arial Narrow" panose="020B0606020202030204" pitchFamily="34" charset="0"/>
              </a:rPr>
              <a:t>There are three main techniques to achieve first normal form for such a relation:</a:t>
            </a:r>
          </a:p>
          <a:p>
            <a:pPr marL="457200" indent="-457200" algn="just">
              <a:buFont typeface="+mj-lt"/>
              <a:buAutoNum type="arabicPeriod"/>
            </a:pPr>
            <a:r>
              <a:rPr lang="en-CA" sz="2200" dirty="0" smtClean="0">
                <a:latin typeface="Arial Narrow" panose="020B0606020202030204" pitchFamily="34" charset="0"/>
              </a:rPr>
              <a:t>Remove the attribute </a:t>
            </a:r>
            <a:r>
              <a:rPr lang="en-CA" sz="2200" dirty="0" err="1" smtClean="0">
                <a:latin typeface="Arial Narrow" panose="020B0606020202030204" pitchFamily="34" charset="0"/>
              </a:rPr>
              <a:t>Dlocations</a:t>
            </a:r>
            <a:r>
              <a:rPr lang="en-CA" sz="2200" dirty="0" smtClean="0">
                <a:latin typeface="Arial Narrow" panose="020B0606020202030204" pitchFamily="34" charset="0"/>
              </a:rPr>
              <a:t> that violates 1NF and place it in a separate relation DEPT_LOCATIONS along with the primary key </a:t>
            </a:r>
            <a:r>
              <a:rPr lang="en-CA" sz="2200" dirty="0" err="1" smtClean="0">
                <a:latin typeface="Arial Narrow" panose="020B0606020202030204" pitchFamily="34" charset="0"/>
              </a:rPr>
              <a:t>Dnumber</a:t>
            </a:r>
            <a:r>
              <a:rPr lang="en-CA" sz="2200" dirty="0" smtClean="0">
                <a:latin typeface="Arial Narrow" panose="020B0606020202030204" pitchFamily="34" charset="0"/>
              </a:rPr>
              <a:t> of DEPARTMENT. The primary key of this newly formed relation is the combination {</a:t>
            </a:r>
            <a:r>
              <a:rPr lang="en-CA" sz="2200" dirty="0" err="1" smtClean="0">
                <a:latin typeface="Arial Narrow" panose="020B0606020202030204" pitchFamily="34" charset="0"/>
              </a:rPr>
              <a:t>Dnumber</a:t>
            </a:r>
            <a:r>
              <a:rPr lang="en-CA" sz="2200" dirty="0" smtClean="0">
                <a:latin typeface="Arial Narrow" panose="020B0606020202030204" pitchFamily="34" charset="0"/>
              </a:rPr>
              <a:t>, </a:t>
            </a:r>
            <a:r>
              <a:rPr lang="en-CA" sz="2200" dirty="0" err="1" smtClean="0">
                <a:latin typeface="Arial Narrow" panose="020B0606020202030204" pitchFamily="34" charset="0"/>
              </a:rPr>
              <a:t>Dlocation</a:t>
            </a:r>
            <a:r>
              <a:rPr lang="en-CA" sz="2200" dirty="0" smtClean="0">
                <a:latin typeface="Arial Narrow" panose="020B0606020202030204" pitchFamily="34" charset="0"/>
              </a:rPr>
              <a:t>}</a:t>
            </a:r>
          </a:p>
          <a:p>
            <a:pPr marL="457200" indent="-457200" algn="just">
              <a:buFont typeface="+mj-lt"/>
              <a:buAutoNum type="arabicPeriod"/>
            </a:pPr>
            <a:r>
              <a:rPr lang="en-CA" sz="2000" dirty="0" smtClean="0"/>
              <a:t>Expand the key so that there will be a separate tuple in the original DEPARTMENT relation for each location of a DEPARTMENT, as shown in Figure 14.9(c). In this case, the primary key becomes the combination {</a:t>
            </a:r>
            <a:r>
              <a:rPr lang="en-CA" sz="2000" dirty="0" err="1" smtClean="0"/>
              <a:t>Dnumber</a:t>
            </a:r>
            <a:r>
              <a:rPr lang="en-CA" sz="2000" dirty="0" smtClean="0"/>
              <a:t>, </a:t>
            </a:r>
            <a:r>
              <a:rPr lang="en-CA" sz="2000" dirty="0" err="1" smtClean="0"/>
              <a:t>Dlocation</a:t>
            </a:r>
            <a:r>
              <a:rPr lang="en-CA" sz="2000" dirty="0" smtClean="0"/>
              <a:t>}. This solution has the disadvantage of introducing redundancy in the relation and hence is rarely adopted.</a:t>
            </a:r>
          </a:p>
          <a:p>
            <a:pPr marL="457200" indent="-457200" algn="just">
              <a:buFont typeface="+mj-lt"/>
              <a:buAutoNum type="arabicPeriod"/>
            </a:pPr>
            <a:r>
              <a:rPr lang="en-CA" sz="2000" dirty="0" smtClean="0"/>
              <a:t>for example, if it is known that at most three locations can exist for a department</a:t>
            </a:r>
          </a:p>
          <a:p>
            <a:pPr marL="914400" lvl="1" indent="-457200" algn="just">
              <a:buFont typeface="Wingdings" panose="05000000000000000000" pitchFamily="2" charset="2"/>
              <a:buChar char="§"/>
            </a:pPr>
            <a:r>
              <a:rPr lang="en-CA" sz="2000" dirty="0" smtClean="0"/>
              <a:t>replace the </a:t>
            </a:r>
            <a:r>
              <a:rPr lang="en-CA" sz="2000" dirty="0" err="1" smtClean="0"/>
              <a:t>Dlocations</a:t>
            </a:r>
            <a:r>
              <a:rPr lang="en-CA" sz="2000" dirty="0" smtClean="0"/>
              <a:t> attribute by three atomic attributes: Dlocation1, Dlocation2, and Dlocation3. </a:t>
            </a:r>
          </a:p>
          <a:p>
            <a:pPr marL="914400" lvl="1" indent="-457200" algn="just">
              <a:buFont typeface="Wingdings" panose="05000000000000000000" pitchFamily="2" charset="2"/>
              <a:buChar char="§"/>
            </a:pPr>
            <a:r>
              <a:rPr lang="en-CA" sz="2000" dirty="0" smtClean="0"/>
              <a:t>This solution has the disadvantage of introducing NULL values if most departments have fewer than three locations. </a:t>
            </a:r>
          </a:p>
          <a:p>
            <a:pPr marL="914400" lvl="1" indent="-457200" algn="just">
              <a:buFont typeface="Wingdings" panose="05000000000000000000" pitchFamily="2" charset="2"/>
              <a:buChar char="§"/>
            </a:pPr>
            <a:r>
              <a:rPr lang="en-CA" sz="2000" dirty="0" smtClean="0"/>
              <a:t>It further introduces spurious semantics about the ordering among the location values; that ordering is not originally intended. </a:t>
            </a:r>
          </a:p>
          <a:p>
            <a:pPr marL="914400" lvl="1" indent="-457200" algn="just">
              <a:buFont typeface="Wingdings" panose="05000000000000000000" pitchFamily="2" charset="2"/>
              <a:buChar char="§"/>
            </a:pPr>
            <a:r>
              <a:rPr lang="en-CA" sz="2000" dirty="0" smtClean="0"/>
              <a:t>Querying on this attribute becomes more difficult; for example, consider how you would write the query: List the departments that have ‘Bellaire’ as one of their locations in this design. For all these reasons, it is best to avoid this alternative.</a:t>
            </a:r>
            <a:endParaRPr lang="en-US" sz="2200" dirty="0" smtClean="0">
              <a:latin typeface="Arial Narrow" panose="020B0606020202030204" pitchFamily="34" charset="0"/>
            </a:endParaRPr>
          </a:p>
          <a:p>
            <a:pPr eaLnBrk="1" hangingPunct="1">
              <a:defRPr/>
            </a:pPr>
            <a:endParaRPr lang="en-US" altLang="en-US" dirty="0" smtClean="0"/>
          </a:p>
        </p:txBody>
      </p:sp>
    </p:spTree>
    <p:extLst>
      <p:ext uri="{BB962C8B-B14F-4D97-AF65-F5344CB8AC3E}">
        <p14:creationId xmlns:p14="http://schemas.microsoft.com/office/powerpoint/2010/main" val="2515152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D8D34B4-44E1-4C79-B1FB-F3875532AF90}" type="slidenum">
              <a:rPr lang="en-CA" altLang="en-US" sz="1200" i="0">
                <a:latin typeface="Tahoma" charset="0"/>
              </a:rPr>
              <a:pPr>
                <a:defRPr/>
              </a:pPr>
              <a:t>21</a:t>
            </a:fld>
            <a:endParaRPr lang="en-CA" altLang="en-US" sz="1200" i="0">
              <a:latin typeface="Tahoma" charset="0"/>
            </a:endParaRPr>
          </a:p>
        </p:txBody>
      </p:sp>
      <p:sp>
        <p:nvSpPr>
          <p:cNvPr id="77827" name="Rectangle 2"/>
          <p:cNvSpPr>
            <a:spLocks noGrp="1" noRot="1" noChangeAspect="1" noChangeArrowheads="1" noTextEdit="1"/>
          </p:cNvSpPr>
          <p:nvPr>
            <p:ph type="sldImg"/>
          </p:nvPr>
        </p:nvSpPr>
        <p:spPr>
          <a:ln/>
        </p:spPr>
      </p:sp>
      <p:sp>
        <p:nvSpPr>
          <p:cNvPr id="7782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indent="0" algn="just">
              <a:buFont typeface="+mj-lt"/>
              <a:buNone/>
            </a:pPr>
            <a:r>
              <a:rPr lang="en-CA" sz="2000" dirty="0" smtClean="0"/>
              <a:t>if it is known that at most three locations can exist for a department</a:t>
            </a:r>
          </a:p>
          <a:p>
            <a:pPr marL="457200" lvl="0" indent="-457200" algn="just">
              <a:buFont typeface="Wingdings" panose="05000000000000000000" pitchFamily="2" charset="2"/>
              <a:buChar char="§"/>
            </a:pPr>
            <a:r>
              <a:rPr lang="en-CA" sz="2200" dirty="0" smtClean="0"/>
              <a:t>replace the </a:t>
            </a:r>
            <a:r>
              <a:rPr lang="en-CA" sz="2200" dirty="0" err="1" smtClean="0"/>
              <a:t>Dlocations</a:t>
            </a:r>
            <a:r>
              <a:rPr lang="en-CA" sz="2200" dirty="0" smtClean="0"/>
              <a:t> attribute by three atomic attributes: Dlocation1, Dlocation2, and Dlocation3. </a:t>
            </a:r>
          </a:p>
          <a:p>
            <a:pPr marL="457200" lvl="0" indent="-457200" algn="just">
              <a:buFont typeface="Wingdings" panose="05000000000000000000" pitchFamily="2" charset="2"/>
              <a:buChar char="§"/>
            </a:pPr>
            <a:r>
              <a:rPr lang="en-CA" sz="2200" dirty="0" smtClean="0"/>
              <a:t>This solution has the disadvantage of introducing NULL values if most departments have fewer than three locations. </a:t>
            </a:r>
          </a:p>
          <a:p>
            <a:pPr marL="457200" lvl="0" indent="-457200" algn="just">
              <a:buFont typeface="Wingdings" panose="05000000000000000000" pitchFamily="2" charset="2"/>
              <a:buChar char="§"/>
            </a:pPr>
            <a:r>
              <a:rPr lang="en-CA" sz="2200" dirty="0" smtClean="0"/>
              <a:t>It further introduces spurious semantics about the ordering among the location values; that ordering is not originally intended. </a:t>
            </a:r>
          </a:p>
          <a:p>
            <a:pPr marL="457200" lvl="0" indent="-457200" algn="just">
              <a:buFont typeface="Wingdings" panose="05000000000000000000" pitchFamily="2" charset="2"/>
              <a:buChar char="§"/>
            </a:pPr>
            <a:r>
              <a:rPr lang="en-CA" sz="2200" dirty="0" smtClean="0"/>
              <a:t>Querying on this attribute becomes more difficult; for example, consider how you would write the query: List the departments that have ‘Bellaire’ as one of their locations in this design. For all these reasons, it is best to avoid this alternative.</a:t>
            </a:r>
            <a:endParaRPr lang="en-US" sz="2400" dirty="0">
              <a:latin typeface="Arial Narrow" panose="020B0606020202030204" pitchFamily="34" charset="0"/>
            </a:endParaRPr>
          </a:p>
        </p:txBody>
      </p:sp>
    </p:spTree>
    <p:extLst>
      <p:ext uri="{BB962C8B-B14F-4D97-AF65-F5344CB8AC3E}">
        <p14:creationId xmlns:p14="http://schemas.microsoft.com/office/powerpoint/2010/main" val="16484744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D8D34B4-44E1-4C79-B1FB-F3875532AF90}" type="slidenum">
              <a:rPr lang="en-CA" altLang="en-US" sz="1200" i="0">
                <a:latin typeface="Tahoma" charset="0"/>
              </a:rPr>
              <a:pPr>
                <a:defRPr/>
              </a:pPr>
              <a:t>22</a:t>
            </a:fld>
            <a:endParaRPr lang="en-CA" altLang="en-US" sz="1200" i="0">
              <a:latin typeface="Tahoma" charset="0"/>
            </a:endParaRPr>
          </a:p>
        </p:txBody>
      </p:sp>
      <p:sp>
        <p:nvSpPr>
          <p:cNvPr id="77827" name="Rectangle 2"/>
          <p:cNvSpPr>
            <a:spLocks noGrp="1" noRot="1" noChangeAspect="1" noChangeArrowheads="1" noTextEdit="1"/>
          </p:cNvSpPr>
          <p:nvPr>
            <p:ph type="sldImg"/>
          </p:nvPr>
        </p:nvSpPr>
        <p:spPr>
          <a:ln/>
        </p:spPr>
      </p:sp>
      <p:sp>
        <p:nvSpPr>
          <p:cNvPr id="7782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indent="0" algn="just">
              <a:buFont typeface="+mj-lt"/>
              <a:buNone/>
            </a:pPr>
            <a:endParaRPr lang="en-US" sz="2400" dirty="0">
              <a:latin typeface="Arial Narrow" panose="020B0606020202030204" pitchFamily="34" charset="0"/>
            </a:endParaRPr>
          </a:p>
        </p:txBody>
      </p:sp>
    </p:spTree>
    <p:extLst>
      <p:ext uri="{BB962C8B-B14F-4D97-AF65-F5344CB8AC3E}">
        <p14:creationId xmlns:p14="http://schemas.microsoft.com/office/powerpoint/2010/main" val="36077674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9729816C-0FA2-4AA9-9A51-7114519229AC}" type="slidenum">
              <a:rPr lang="en-CA" altLang="en-US" sz="1200" i="0">
                <a:latin typeface="Tahoma" charset="0"/>
              </a:rPr>
              <a:pPr>
                <a:defRPr/>
              </a:pPr>
              <a:t>23</a:t>
            </a:fld>
            <a:endParaRPr lang="en-CA" altLang="en-US" sz="1200" i="0">
              <a:latin typeface="Tahoma" charset="0"/>
            </a:endParaRPr>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363011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97E0B7D-8EA7-428F-8A9E-2FEDD9DB6E35}" type="slidenum">
              <a:rPr lang="en-US" altLang="en-US"/>
              <a:pPr/>
              <a:t>3</a:t>
            </a:fld>
            <a:endParaRPr lang="en-US" altLang="en-US"/>
          </a:p>
        </p:txBody>
      </p:sp>
      <p:sp>
        <p:nvSpPr>
          <p:cNvPr id="114690" name="Rectangle 2"/>
          <p:cNvSpPr>
            <a:spLocks noGrp="1" noRot="1" noChangeAspect="1" noChangeArrowheads="1" noTextEdit="1"/>
          </p:cNvSpPr>
          <p:nvPr>
            <p:ph type="sldImg"/>
          </p:nvPr>
        </p:nvSpPr>
        <p:spPr>
          <a:ln/>
        </p:spPr>
      </p:sp>
      <p:sp>
        <p:nvSpPr>
          <p:cNvPr id="11469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520189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9729816C-0FA2-4AA9-9A51-7114519229AC}" type="slidenum">
              <a:rPr lang="en-CA" altLang="en-US" sz="1200" i="0">
                <a:latin typeface="Tahoma" charset="0"/>
              </a:rPr>
              <a:pPr>
                <a:defRPr/>
              </a:pPr>
              <a:t>24</a:t>
            </a:fld>
            <a:endParaRPr lang="en-CA" altLang="en-US" sz="1200" i="0">
              <a:latin typeface="Tahoma" charset="0"/>
            </a:endParaRPr>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7035484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9729816C-0FA2-4AA9-9A51-7114519229AC}" type="slidenum">
              <a:rPr lang="en-CA" altLang="en-US" sz="1200" i="0">
                <a:latin typeface="Tahoma" charset="0"/>
              </a:rPr>
              <a:pPr>
                <a:defRPr/>
              </a:pPr>
              <a:t>25</a:t>
            </a:fld>
            <a:endParaRPr lang="en-CA" altLang="en-US" sz="1200" i="0">
              <a:latin typeface="Tahoma" charset="0"/>
            </a:endParaRPr>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6737307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9729816C-0FA2-4AA9-9A51-7114519229AC}" type="slidenum">
              <a:rPr lang="en-CA" altLang="en-US" sz="1200" i="0">
                <a:latin typeface="Tahoma" charset="0"/>
              </a:rPr>
              <a:pPr>
                <a:defRPr/>
              </a:pPr>
              <a:t>26</a:t>
            </a:fld>
            <a:endParaRPr lang="en-CA" altLang="en-US" sz="1200" i="0">
              <a:latin typeface="Tahoma" charset="0"/>
            </a:endParaRPr>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1047168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A4EE5F15-FC11-413B-B7AB-49DE0AE89647}" type="slidenum">
              <a:rPr lang="en-CA" altLang="en-US" sz="1200" i="0">
                <a:latin typeface="Tahoma" charset="0"/>
              </a:rPr>
              <a:pPr>
                <a:defRPr/>
              </a:pPr>
              <a:t>28</a:t>
            </a:fld>
            <a:endParaRPr lang="en-CA" altLang="en-US" sz="1200" i="0">
              <a:latin typeface="Tahoma" charset="0"/>
            </a:endParaRPr>
          </a:p>
        </p:txBody>
      </p:sp>
      <p:sp>
        <p:nvSpPr>
          <p:cNvPr id="81923" name="Rectangle 2"/>
          <p:cNvSpPr>
            <a:spLocks noGrp="1" noRot="1" noChangeAspect="1" noChangeArrowheads="1" noTextEdit="1"/>
          </p:cNvSpPr>
          <p:nvPr>
            <p:ph type="sldImg"/>
          </p:nvPr>
        </p:nvSpPr>
        <p:spPr>
          <a:ln/>
        </p:spPr>
      </p:sp>
      <p:sp>
        <p:nvSpPr>
          <p:cNvPr id="81924"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2774887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944ABBB-60C5-4ACE-8C11-8DCD5EA024CE}" type="slidenum">
              <a:rPr lang="en-CA" altLang="en-US" smtClean="0"/>
              <a:pPr>
                <a:defRPr/>
              </a:pPr>
              <a:t>29</a:t>
            </a:fld>
            <a:endParaRPr lang="en-CA" altLang="en-US"/>
          </a:p>
        </p:txBody>
      </p:sp>
    </p:spTree>
    <p:extLst>
      <p:ext uri="{BB962C8B-B14F-4D97-AF65-F5344CB8AC3E}">
        <p14:creationId xmlns:p14="http://schemas.microsoft.com/office/powerpoint/2010/main" val="6614461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u="none" strike="noStrike" kern="1200" dirty="0" smtClean="0">
                <a:solidFill>
                  <a:schemeClr val="tx1"/>
                </a:solidFill>
                <a:effectLst/>
                <a:latin typeface="Arial" charset="0"/>
                <a:ea typeface="MS PGothic" panose="020B0600070205080204" pitchFamily="34" charset="-128"/>
                <a:cs typeface="ＭＳ Ｐゴシック" charset="0"/>
              </a:rPr>
              <a:t>Teacher column only depends on subject and not the student – </a:t>
            </a:r>
            <a:r>
              <a:rPr lang="en-US" sz="1800" b="1" u="none" strike="noStrike" kern="1200" dirty="0" smtClean="0">
                <a:solidFill>
                  <a:schemeClr val="tx1"/>
                </a:solidFill>
                <a:effectLst/>
                <a:latin typeface="Arial" charset="0"/>
                <a:ea typeface="MS PGothic" panose="020B0600070205080204" pitchFamily="34" charset="-128"/>
                <a:cs typeface="ＭＳ Ｐゴシック" charset="0"/>
              </a:rPr>
              <a:t>THIS IS PARTIAL DEPENDENCY!!</a:t>
            </a:r>
            <a:endParaRPr lang="en-US" sz="1800" u="none" strike="noStrike" kern="1200" dirty="0" smtClean="0">
              <a:solidFill>
                <a:schemeClr val="tx1"/>
              </a:solidFill>
              <a:effectLst/>
              <a:latin typeface="Arial" charset="0"/>
              <a:ea typeface="MS PGothic" panose="020B0600070205080204" pitchFamily="34" charset="-128"/>
              <a:cs typeface="ＭＳ Ｐゴシック" charset="0"/>
            </a:endParaRPr>
          </a:p>
          <a:p>
            <a:endParaRPr lang="en-US" dirty="0"/>
          </a:p>
        </p:txBody>
      </p:sp>
      <p:sp>
        <p:nvSpPr>
          <p:cNvPr id="4" name="Slide Number Placeholder 3"/>
          <p:cNvSpPr>
            <a:spLocks noGrp="1"/>
          </p:cNvSpPr>
          <p:nvPr>
            <p:ph type="sldNum" sz="quarter" idx="10"/>
          </p:nvPr>
        </p:nvSpPr>
        <p:spPr/>
        <p:txBody>
          <a:bodyPr/>
          <a:lstStyle/>
          <a:p>
            <a:pPr>
              <a:defRPr/>
            </a:pPr>
            <a:fld id="{9944ABBB-60C5-4ACE-8C11-8DCD5EA024CE}" type="slidenum">
              <a:rPr lang="en-CA" altLang="en-US" smtClean="0"/>
              <a:pPr>
                <a:defRPr/>
              </a:pPr>
              <a:t>30</a:t>
            </a:fld>
            <a:endParaRPr lang="en-CA" altLang="en-US"/>
          </a:p>
        </p:txBody>
      </p:sp>
    </p:spTree>
    <p:extLst>
      <p:ext uri="{BB962C8B-B14F-4D97-AF65-F5344CB8AC3E}">
        <p14:creationId xmlns:p14="http://schemas.microsoft.com/office/powerpoint/2010/main" val="9378923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944ABBB-60C5-4ACE-8C11-8DCD5EA024CE}" type="slidenum">
              <a:rPr lang="en-CA" altLang="en-US" smtClean="0"/>
              <a:pPr>
                <a:defRPr/>
              </a:pPr>
              <a:t>31</a:t>
            </a:fld>
            <a:endParaRPr lang="en-CA" altLang="en-US"/>
          </a:p>
        </p:txBody>
      </p:sp>
    </p:spTree>
    <p:extLst>
      <p:ext uri="{BB962C8B-B14F-4D97-AF65-F5344CB8AC3E}">
        <p14:creationId xmlns:p14="http://schemas.microsoft.com/office/powerpoint/2010/main" val="42145913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944ABBB-60C5-4ACE-8C11-8DCD5EA024CE}" type="slidenum">
              <a:rPr lang="en-CA" altLang="en-US" smtClean="0"/>
              <a:pPr>
                <a:defRPr/>
              </a:pPr>
              <a:t>32</a:t>
            </a:fld>
            <a:endParaRPr lang="en-CA" altLang="en-US"/>
          </a:p>
        </p:txBody>
      </p:sp>
    </p:spTree>
    <p:extLst>
      <p:ext uri="{BB962C8B-B14F-4D97-AF65-F5344CB8AC3E}">
        <p14:creationId xmlns:p14="http://schemas.microsoft.com/office/powerpoint/2010/main" val="317071596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6CAD3502-9851-438E-BB3A-F3D65DFDD971}" type="slidenum">
              <a:rPr lang="en-CA" altLang="en-US" sz="1200" i="0">
                <a:latin typeface="Tahoma" charset="0"/>
              </a:rPr>
              <a:pPr>
                <a:defRPr/>
              </a:pPr>
              <a:t>33</a:t>
            </a:fld>
            <a:endParaRPr lang="en-CA" altLang="en-US" sz="1200" i="0">
              <a:latin typeface="Tahoma" charset="0"/>
            </a:endParaRPr>
          </a:p>
        </p:txBody>
      </p:sp>
      <p:sp>
        <p:nvSpPr>
          <p:cNvPr id="83971" name="Rectangle 2"/>
          <p:cNvSpPr>
            <a:spLocks noGrp="1" noRot="1" noChangeAspect="1" noChangeArrowheads="1" noTextEdit="1"/>
          </p:cNvSpPr>
          <p:nvPr>
            <p:ph type="sldImg"/>
          </p:nvPr>
        </p:nvSpPr>
        <p:spPr>
          <a:ln/>
        </p:spPr>
      </p:sp>
      <p:sp>
        <p:nvSpPr>
          <p:cNvPr id="8397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1667254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6CAD3502-9851-438E-BB3A-F3D65DFDD971}" type="slidenum">
              <a:rPr lang="en-CA" altLang="en-US" sz="1200" i="0">
                <a:latin typeface="Tahoma" charset="0"/>
              </a:rPr>
              <a:pPr>
                <a:defRPr/>
              </a:pPr>
              <a:t>34</a:t>
            </a:fld>
            <a:endParaRPr lang="en-CA" altLang="en-US" sz="1200" i="0">
              <a:latin typeface="Tahoma" charset="0"/>
            </a:endParaRPr>
          </a:p>
        </p:txBody>
      </p:sp>
      <p:sp>
        <p:nvSpPr>
          <p:cNvPr id="83971" name="Rectangle 2"/>
          <p:cNvSpPr>
            <a:spLocks noGrp="1" noRot="1" noChangeAspect="1" noChangeArrowheads="1" noTextEdit="1"/>
          </p:cNvSpPr>
          <p:nvPr>
            <p:ph type="sldImg"/>
          </p:nvPr>
        </p:nvSpPr>
        <p:spPr>
          <a:ln/>
        </p:spPr>
      </p:sp>
      <p:sp>
        <p:nvSpPr>
          <p:cNvPr id="8397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5619232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a:ln/>
        </p:spPr>
        <p:txBody>
          <a:bodyPr/>
          <a:lstStyle/>
          <a:p>
            <a:fld id="{C075E5EE-A1D6-490E-AECC-754E7677E99E}" type="slidenum">
              <a:rPr lang="en-US" altLang="en-US"/>
              <a:pPr/>
              <a:t>4</a:t>
            </a:fld>
            <a:endParaRPr lang="en-US" altLang="en-US"/>
          </a:p>
        </p:txBody>
      </p:sp>
    </p:spTree>
    <p:extLst>
      <p:ext uri="{BB962C8B-B14F-4D97-AF65-F5344CB8AC3E}">
        <p14:creationId xmlns:p14="http://schemas.microsoft.com/office/powerpoint/2010/main" val="40109684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434BB618-B825-4249-885D-41F1F5E81083}" type="slidenum">
              <a:rPr lang="en-CA" altLang="en-US" sz="1200" i="0">
                <a:latin typeface="Tahoma" charset="0"/>
              </a:rPr>
              <a:pPr>
                <a:defRPr/>
              </a:pPr>
              <a:t>35</a:t>
            </a:fld>
            <a:endParaRPr lang="en-CA" altLang="en-US" sz="1200" i="0">
              <a:latin typeface="Tahoma" charset="0"/>
            </a:endParaRPr>
          </a:p>
        </p:txBody>
      </p:sp>
      <p:sp>
        <p:nvSpPr>
          <p:cNvPr id="90115" name="Rectangle 2"/>
          <p:cNvSpPr>
            <a:spLocks noGrp="1" noRot="1" noChangeAspect="1" noChangeArrowheads="1" noTextEdit="1"/>
          </p:cNvSpPr>
          <p:nvPr>
            <p:ph type="sldImg"/>
          </p:nvPr>
        </p:nvSpPr>
        <p:spPr>
          <a:ln/>
        </p:spPr>
      </p:sp>
      <p:sp>
        <p:nvSpPr>
          <p:cNvPr id="9011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1562975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6785D01D-5FC7-429B-BC7B-A0877409C35C}" type="slidenum">
              <a:rPr lang="en-CA" altLang="en-US" sz="1200" i="0">
                <a:latin typeface="Tahoma" charset="0"/>
              </a:rPr>
              <a:pPr>
                <a:defRPr/>
              </a:pPr>
              <a:t>36</a:t>
            </a:fld>
            <a:endParaRPr lang="en-CA" altLang="en-US" sz="1200" i="0">
              <a:latin typeface="Tahoma" charset="0"/>
            </a:endParaRPr>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marR="0" lvl="1" indent="0" algn="l" defTabSz="914400" rtl="0" eaLnBrk="1" fontAlgn="base" latinLnBrk="0" hangingPunct="1">
              <a:lnSpc>
                <a:spcPct val="100000"/>
              </a:lnSpc>
              <a:spcBef>
                <a:spcPct val="30000"/>
              </a:spcBef>
              <a:spcAft>
                <a:spcPct val="0"/>
              </a:spcAft>
              <a:buClrTx/>
              <a:buSzTx/>
              <a:buFontTx/>
              <a:buNone/>
              <a:tabLst/>
              <a:defRPr/>
            </a:pPr>
            <a:r>
              <a:rPr lang="en-US" altLang="en-US" sz="2000" dirty="0" smtClean="0">
                <a:latin typeface="Arial Narrow" panose="020B0606020202030204" pitchFamily="34" charset="0"/>
              </a:rPr>
              <a:t>When Y is a candidate key, there is no problem with the transitive dependency .</a:t>
            </a:r>
          </a:p>
          <a:p>
            <a:pPr eaLnBrk="1" hangingPunct="1">
              <a:defRPr/>
            </a:pPr>
            <a:endParaRPr lang="en-US" altLang="en-US" dirty="0" smtClean="0"/>
          </a:p>
        </p:txBody>
      </p:sp>
    </p:spTree>
    <p:extLst>
      <p:ext uri="{BB962C8B-B14F-4D97-AF65-F5344CB8AC3E}">
        <p14:creationId xmlns:p14="http://schemas.microsoft.com/office/powerpoint/2010/main" val="25779399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6CAD3502-9851-438E-BB3A-F3D65DFDD971}" type="slidenum">
              <a:rPr lang="en-CA" altLang="en-US" sz="1200" i="0">
                <a:latin typeface="Tahoma" charset="0"/>
              </a:rPr>
              <a:pPr>
                <a:defRPr/>
              </a:pPr>
              <a:t>37</a:t>
            </a:fld>
            <a:endParaRPr lang="en-CA" altLang="en-US" sz="1200" i="0">
              <a:latin typeface="Tahoma" charset="0"/>
            </a:endParaRPr>
          </a:p>
        </p:txBody>
      </p:sp>
      <p:sp>
        <p:nvSpPr>
          <p:cNvPr id="83971" name="Rectangle 2"/>
          <p:cNvSpPr>
            <a:spLocks noGrp="1" noRot="1" noChangeAspect="1" noChangeArrowheads="1" noTextEdit="1"/>
          </p:cNvSpPr>
          <p:nvPr>
            <p:ph type="sldImg"/>
          </p:nvPr>
        </p:nvSpPr>
        <p:spPr>
          <a:ln/>
        </p:spPr>
      </p:sp>
      <p:sp>
        <p:nvSpPr>
          <p:cNvPr id="8397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7600608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123D0AE-E02A-4A96-BA63-D2132B7EF77E}" type="slidenum">
              <a:rPr lang="en-CA" altLang="en-US" sz="1200" i="0">
                <a:latin typeface="Tahoma" charset="0"/>
              </a:rPr>
              <a:pPr>
                <a:defRPr/>
              </a:pPr>
              <a:t>38</a:t>
            </a:fld>
            <a:endParaRPr lang="en-CA" altLang="en-US" sz="1200" i="0">
              <a:latin typeface="Tahoma" charset="0"/>
            </a:endParaRPr>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dirty="0" smtClean="0"/>
          </a:p>
        </p:txBody>
      </p:sp>
    </p:spTree>
    <p:extLst>
      <p:ext uri="{BB962C8B-B14F-4D97-AF65-F5344CB8AC3E}">
        <p14:creationId xmlns:p14="http://schemas.microsoft.com/office/powerpoint/2010/main" val="6659032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123D0AE-E02A-4A96-BA63-D2132B7EF77E}" type="slidenum">
              <a:rPr lang="en-CA" altLang="en-US" sz="1200" i="0">
                <a:latin typeface="Tahoma" charset="0"/>
              </a:rPr>
              <a:pPr>
                <a:defRPr/>
              </a:pPr>
              <a:t>39</a:t>
            </a:fld>
            <a:endParaRPr lang="en-CA" altLang="en-US" sz="1200" i="0">
              <a:latin typeface="Tahoma" charset="0"/>
            </a:endParaRPr>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dirty="0" smtClean="0"/>
          </a:p>
        </p:txBody>
      </p:sp>
    </p:spTree>
    <p:extLst>
      <p:ext uri="{BB962C8B-B14F-4D97-AF65-F5344CB8AC3E}">
        <p14:creationId xmlns:p14="http://schemas.microsoft.com/office/powerpoint/2010/main" val="323562209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123D0AE-E02A-4A96-BA63-D2132B7EF77E}" type="slidenum">
              <a:rPr lang="en-CA" altLang="en-US" sz="1200" i="0">
                <a:latin typeface="Tahoma" charset="0"/>
              </a:rPr>
              <a:pPr>
                <a:defRPr/>
              </a:pPr>
              <a:t>40</a:t>
            </a:fld>
            <a:endParaRPr lang="en-CA" altLang="en-US" sz="1200" i="0">
              <a:latin typeface="Tahoma" charset="0"/>
            </a:endParaRPr>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11039356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13947312-7608-4880-BF56-A5C5874B9180}" type="slidenum">
              <a:rPr lang="en-CA" altLang="en-US" sz="1200" i="0">
                <a:latin typeface="Tahoma" charset="0"/>
              </a:rPr>
              <a:pPr>
                <a:defRPr/>
              </a:pPr>
              <a:t>41</a:t>
            </a:fld>
            <a:endParaRPr lang="en-CA" altLang="en-US" sz="1200" i="0">
              <a:latin typeface="Tahoma" charset="0"/>
            </a:endParaRPr>
          </a:p>
        </p:txBody>
      </p:sp>
      <p:sp>
        <p:nvSpPr>
          <p:cNvPr id="94211" name="Rectangle 2"/>
          <p:cNvSpPr>
            <a:spLocks noGrp="1" noRot="1" noChangeAspect="1" noChangeArrowheads="1" noTextEdit="1"/>
          </p:cNvSpPr>
          <p:nvPr>
            <p:ph type="sldImg"/>
          </p:nvPr>
        </p:nvSpPr>
        <p:spPr>
          <a:ln/>
        </p:spPr>
      </p:sp>
      <p:sp>
        <p:nvSpPr>
          <p:cNvPr id="9421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3907001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77D25C5C-6179-4CE1-96B9-EEB7FBBEE612}" type="slidenum">
              <a:rPr lang="en-CA" altLang="en-US" sz="1200" i="0">
                <a:latin typeface="Tahoma" charset="0"/>
              </a:rPr>
              <a:pPr>
                <a:defRPr/>
              </a:pPr>
              <a:t>42</a:t>
            </a:fld>
            <a:endParaRPr lang="en-CA" altLang="en-US" sz="1200" i="0">
              <a:latin typeface="Tahoma" charset="0"/>
            </a:endParaRPr>
          </a:p>
        </p:txBody>
      </p:sp>
      <p:sp>
        <p:nvSpPr>
          <p:cNvPr id="96259" name="Rectangle 2"/>
          <p:cNvSpPr>
            <a:spLocks noGrp="1" noRot="1" noChangeAspect="1" noChangeArrowheads="1" noTextEdit="1"/>
          </p:cNvSpPr>
          <p:nvPr>
            <p:ph type="sldImg"/>
          </p:nvPr>
        </p:nvSpPr>
        <p:spPr>
          <a:ln/>
        </p:spPr>
      </p:sp>
      <p:sp>
        <p:nvSpPr>
          <p:cNvPr id="9626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1573160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0B6766AB-3C25-4EEB-BF28-25638FC2413F}" type="slidenum">
              <a:rPr lang="en-CA" altLang="en-US" sz="1200" i="0">
                <a:latin typeface="Tahoma" charset="0"/>
              </a:rPr>
              <a:pPr>
                <a:defRPr/>
              </a:pPr>
              <a:t>43</a:t>
            </a:fld>
            <a:endParaRPr lang="en-CA" altLang="en-US" sz="1200" i="0">
              <a:latin typeface="Tahoma" charset="0"/>
            </a:endParaRPr>
          </a:p>
        </p:txBody>
      </p:sp>
      <p:sp>
        <p:nvSpPr>
          <p:cNvPr id="88067" name="Rectangle 2"/>
          <p:cNvSpPr>
            <a:spLocks noGrp="1" noRot="1" noChangeAspect="1" noChangeArrowheads="1" noTextEdit="1"/>
          </p:cNvSpPr>
          <p:nvPr>
            <p:ph type="sldImg"/>
          </p:nvPr>
        </p:nvSpPr>
        <p:spPr>
          <a:ln/>
        </p:spPr>
      </p:sp>
      <p:sp>
        <p:nvSpPr>
          <p:cNvPr id="8806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56854239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9A9F8CF9-AB85-467B-8F93-194F72296B41}" type="slidenum">
              <a:rPr lang="en-CA" altLang="en-US" sz="1200" i="0">
                <a:latin typeface="Tahoma" charset="0"/>
              </a:rPr>
              <a:pPr>
                <a:defRPr/>
              </a:pPr>
              <a:t>44</a:t>
            </a:fld>
            <a:endParaRPr lang="en-CA" altLang="en-US" sz="1200" i="0">
              <a:latin typeface="Tahoma" charset="0"/>
            </a:endParaRPr>
          </a:p>
        </p:txBody>
      </p:sp>
      <p:sp>
        <p:nvSpPr>
          <p:cNvPr id="96259" name="Rectangle 2"/>
          <p:cNvSpPr>
            <a:spLocks noGrp="1" noRot="1" noChangeAspect="1" noChangeArrowheads="1" noTextEdit="1"/>
          </p:cNvSpPr>
          <p:nvPr>
            <p:ph type="sldImg"/>
          </p:nvPr>
        </p:nvSpPr>
        <p:spPr>
          <a:ln/>
        </p:spPr>
      </p:sp>
      <p:sp>
        <p:nvSpPr>
          <p:cNvPr id="9626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2024824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0BEC80F0-A1F4-4969-BA8E-DD3628CC727A}" type="slidenum">
              <a:rPr lang="en-CA" altLang="en-US" sz="1200" i="0">
                <a:latin typeface="Tahoma" charset="0"/>
              </a:rPr>
              <a:pPr>
                <a:defRPr/>
              </a:pPr>
              <a:t>5</a:t>
            </a:fld>
            <a:endParaRPr lang="en-CA" altLang="en-US" sz="1200" i="0">
              <a:latin typeface="Tahoma" charset="0"/>
            </a:endParaRPr>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7228281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9A9F8CF9-AB85-467B-8F93-194F72296B41}" type="slidenum">
              <a:rPr lang="en-CA" altLang="en-US" sz="1200" i="0">
                <a:latin typeface="Tahoma" charset="0"/>
              </a:rPr>
              <a:pPr>
                <a:defRPr/>
              </a:pPr>
              <a:t>45</a:t>
            </a:fld>
            <a:endParaRPr lang="en-CA" altLang="en-US" sz="1200" i="0">
              <a:latin typeface="Tahoma" charset="0"/>
            </a:endParaRPr>
          </a:p>
        </p:txBody>
      </p:sp>
      <p:sp>
        <p:nvSpPr>
          <p:cNvPr id="96259" name="Rectangle 2"/>
          <p:cNvSpPr>
            <a:spLocks noGrp="1" noRot="1" noChangeAspect="1" noChangeArrowheads="1" noTextEdit="1"/>
          </p:cNvSpPr>
          <p:nvPr>
            <p:ph type="sldImg"/>
          </p:nvPr>
        </p:nvSpPr>
        <p:spPr>
          <a:ln/>
        </p:spPr>
      </p:sp>
      <p:sp>
        <p:nvSpPr>
          <p:cNvPr id="9626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66674421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81342EE1-7544-462C-AF69-06ACB8FA839E}" type="slidenum">
              <a:rPr lang="en-CA" altLang="en-US" sz="1200" i="0">
                <a:latin typeface="Tahoma" charset="0"/>
              </a:rPr>
              <a:pPr>
                <a:defRPr/>
              </a:pPr>
              <a:t>46</a:t>
            </a:fld>
            <a:endParaRPr lang="en-CA" altLang="en-US" sz="1200" i="0">
              <a:latin typeface="Tahoma" charset="0"/>
            </a:endParaRPr>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421001489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123D0AE-E02A-4A96-BA63-D2132B7EF77E}" type="slidenum">
              <a:rPr lang="en-CA" altLang="en-US" sz="1200" i="0">
                <a:latin typeface="Tahoma" charset="0"/>
              </a:rPr>
              <a:pPr>
                <a:defRPr/>
              </a:pPr>
              <a:t>47</a:t>
            </a:fld>
            <a:endParaRPr lang="en-CA" altLang="en-US" sz="1200" i="0">
              <a:latin typeface="Tahoma" charset="0"/>
            </a:endParaRPr>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dirty="0" smtClean="0"/>
          </a:p>
        </p:txBody>
      </p:sp>
    </p:spTree>
    <p:extLst>
      <p:ext uri="{BB962C8B-B14F-4D97-AF65-F5344CB8AC3E}">
        <p14:creationId xmlns:p14="http://schemas.microsoft.com/office/powerpoint/2010/main" val="170838209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123D0AE-E02A-4A96-BA63-D2132B7EF77E}" type="slidenum">
              <a:rPr lang="en-CA" altLang="en-US" sz="1200" i="0">
                <a:latin typeface="Tahoma" charset="0"/>
              </a:rPr>
              <a:pPr>
                <a:defRPr/>
              </a:pPr>
              <a:t>48</a:t>
            </a:fld>
            <a:endParaRPr lang="en-CA" altLang="en-US" sz="1200" i="0">
              <a:latin typeface="Tahoma" charset="0"/>
            </a:endParaRPr>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dirty="0" smtClean="0"/>
          </a:p>
        </p:txBody>
      </p:sp>
    </p:spTree>
    <p:extLst>
      <p:ext uri="{BB962C8B-B14F-4D97-AF65-F5344CB8AC3E}">
        <p14:creationId xmlns:p14="http://schemas.microsoft.com/office/powerpoint/2010/main" val="195004402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123D0AE-E02A-4A96-BA63-D2132B7EF77E}" type="slidenum">
              <a:rPr lang="en-CA" altLang="en-US" sz="1200" i="0">
                <a:latin typeface="Tahoma" charset="0"/>
              </a:rPr>
              <a:pPr>
                <a:defRPr/>
              </a:pPr>
              <a:t>49</a:t>
            </a:fld>
            <a:endParaRPr lang="en-CA" altLang="en-US" sz="1200" i="0">
              <a:latin typeface="Tahoma" charset="0"/>
            </a:endParaRPr>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dirty="0" smtClean="0"/>
          </a:p>
        </p:txBody>
      </p:sp>
    </p:spTree>
    <p:extLst>
      <p:ext uri="{BB962C8B-B14F-4D97-AF65-F5344CB8AC3E}">
        <p14:creationId xmlns:p14="http://schemas.microsoft.com/office/powerpoint/2010/main" val="256566463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123D0AE-E02A-4A96-BA63-D2132B7EF77E}" type="slidenum">
              <a:rPr lang="en-CA" altLang="en-US" sz="1200" i="0">
                <a:latin typeface="Tahoma" charset="0"/>
              </a:rPr>
              <a:pPr>
                <a:defRPr/>
              </a:pPr>
              <a:t>50</a:t>
            </a:fld>
            <a:endParaRPr lang="en-CA" altLang="en-US" sz="1200" i="0">
              <a:latin typeface="Tahoma" charset="0"/>
            </a:endParaRPr>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dirty="0" smtClean="0"/>
          </a:p>
        </p:txBody>
      </p:sp>
    </p:spTree>
    <p:extLst>
      <p:ext uri="{BB962C8B-B14F-4D97-AF65-F5344CB8AC3E}">
        <p14:creationId xmlns:p14="http://schemas.microsoft.com/office/powerpoint/2010/main" val="16508055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A6D9409A-4312-49E5-8FAF-CBD6B5A0BC13}" type="slidenum">
              <a:rPr lang="en-CA" altLang="en-US" sz="1200" i="0">
                <a:latin typeface="Tahoma" charset="0"/>
              </a:rPr>
              <a:pPr>
                <a:defRPr/>
              </a:pPr>
              <a:t>51</a:t>
            </a:fld>
            <a:endParaRPr lang="en-CA" altLang="en-US" sz="1200" i="0">
              <a:latin typeface="Tahoma" charset="0"/>
            </a:endParaRPr>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81017613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0B6766AB-3C25-4EEB-BF28-25638FC2413F}" type="slidenum">
              <a:rPr lang="en-CA" altLang="en-US" sz="1200" i="0">
                <a:latin typeface="Tahoma" charset="0"/>
              </a:rPr>
              <a:pPr>
                <a:defRPr/>
              </a:pPr>
              <a:t>52</a:t>
            </a:fld>
            <a:endParaRPr lang="en-CA" altLang="en-US" sz="1200" i="0">
              <a:latin typeface="Tahoma" charset="0"/>
            </a:endParaRPr>
          </a:p>
        </p:txBody>
      </p:sp>
      <p:sp>
        <p:nvSpPr>
          <p:cNvPr id="88067" name="Rectangle 2"/>
          <p:cNvSpPr>
            <a:spLocks noGrp="1" noRot="1" noChangeAspect="1" noChangeArrowheads="1" noTextEdit="1"/>
          </p:cNvSpPr>
          <p:nvPr>
            <p:ph type="sldImg"/>
          </p:nvPr>
        </p:nvSpPr>
        <p:spPr>
          <a:ln/>
        </p:spPr>
      </p:sp>
      <p:sp>
        <p:nvSpPr>
          <p:cNvPr id="8806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9152180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75EA53F9-EFA4-49E5-A26B-3D24FC63E4C1}" type="slidenum">
              <a:rPr lang="en-CA" altLang="en-US" sz="1200" i="0">
                <a:latin typeface="Tahoma" charset="0"/>
              </a:rPr>
              <a:pPr>
                <a:defRPr/>
              </a:pPr>
              <a:t>53</a:t>
            </a:fld>
            <a:endParaRPr lang="en-CA" altLang="en-US" sz="1200" i="0">
              <a:latin typeface="Tahoma" charset="0"/>
            </a:endParaRPr>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96234005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81342EE1-7544-462C-AF69-06ACB8FA839E}" type="slidenum">
              <a:rPr lang="en-CA" altLang="en-US" sz="1200" i="0">
                <a:latin typeface="Tahoma" charset="0"/>
              </a:rPr>
              <a:pPr>
                <a:defRPr/>
              </a:pPr>
              <a:t>54</a:t>
            </a:fld>
            <a:endParaRPr lang="en-CA" altLang="en-US" sz="1200" i="0">
              <a:latin typeface="Tahoma" charset="0"/>
            </a:endParaRPr>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7204009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5C331CB-5E71-412A-BAFA-4FDE079043E7}" type="slidenum">
              <a:rPr lang="en-CA" altLang="en-US" sz="1200" i="0">
                <a:latin typeface="Tahoma" charset="0"/>
              </a:rPr>
              <a:pPr>
                <a:defRPr/>
              </a:pPr>
              <a:t>6</a:t>
            </a:fld>
            <a:endParaRPr lang="en-CA" altLang="en-US" sz="1200" i="0">
              <a:latin typeface="Tahoma" charset="0"/>
            </a:endParaRPr>
          </a:p>
        </p:txBody>
      </p:sp>
      <p:sp>
        <p:nvSpPr>
          <p:cNvPr id="73731" name="Rectangle 2"/>
          <p:cNvSpPr>
            <a:spLocks noGrp="1" noRot="1" noChangeAspect="1" noChangeArrowheads="1" noTextEdit="1"/>
          </p:cNvSpPr>
          <p:nvPr>
            <p:ph type="sldImg"/>
          </p:nvPr>
        </p:nvSpPr>
        <p:spPr>
          <a:ln/>
        </p:spPr>
      </p:sp>
      <p:sp>
        <p:nvSpPr>
          <p:cNvPr id="7373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44288785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81342EE1-7544-462C-AF69-06ACB8FA839E}" type="slidenum">
              <a:rPr lang="en-CA" altLang="en-US" sz="1200" i="0">
                <a:latin typeface="Tahoma" charset="0"/>
              </a:rPr>
              <a:pPr>
                <a:defRPr/>
              </a:pPr>
              <a:t>55</a:t>
            </a:fld>
            <a:endParaRPr lang="en-CA" altLang="en-US" sz="1200" i="0">
              <a:latin typeface="Tahoma" charset="0"/>
            </a:endParaRPr>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90626941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9FCE35C-66DF-4309-A9AF-3E3D3CDCC063}" type="slidenum">
              <a:rPr lang="en-CA" altLang="en-US" sz="1200" i="0">
                <a:latin typeface="Tahoma" charset="0"/>
              </a:rPr>
              <a:pPr>
                <a:defRPr/>
              </a:pPr>
              <a:t>59</a:t>
            </a:fld>
            <a:endParaRPr lang="en-CA" altLang="en-US" sz="1200" i="0">
              <a:latin typeface="Tahoma" charset="0"/>
            </a:endParaRPr>
          </a:p>
        </p:txBody>
      </p:sp>
      <p:sp>
        <p:nvSpPr>
          <p:cNvPr id="100355" name="Rectangle 2"/>
          <p:cNvSpPr>
            <a:spLocks noGrp="1" noRot="1" noChangeAspect="1" noChangeArrowheads="1" noTextEdit="1"/>
          </p:cNvSpPr>
          <p:nvPr>
            <p:ph type="sldImg"/>
          </p:nvPr>
        </p:nvSpPr>
        <p:spPr>
          <a:ln/>
        </p:spPr>
      </p:sp>
      <p:sp>
        <p:nvSpPr>
          <p:cNvPr id="10035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85632756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kern="1200" dirty="0" smtClean="0">
                <a:solidFill>
                  <a:schemeClr val="tx1"/>
                </a:solidFill>
                <a:effectLst/>
                <a:latin typeface="Arial" charset="0"/>
                <a:ea typeface="MS PGothic" panose="020B0600070205080204" pitchFamily="34" charset="-128"/>
                <a:cs typeface="ＭＳ Ｐゴシック" charset="0"/>
              </a:rPr>
              <a:t>Suppose that we have thousands of lots in the relation but the lots are from only two counties: DeKalb and Fulton. Suppose also that lot sizes in DeKalb County are only 0.5, 0.6, 0.7, 0.8, 0.9, and 1.0 acres, whereas lot sizes in Fulton County restricted to 1.1, 1.2, ... , 1.9, and 2.0 acres. </a:t>
            </a:r>
          </a:p>
          <a:p>
            <a:r>
              <a:rPr lang="en-CA" kern="1200" dirty="0" smtClean="0">
                <a:solidFill>
                  <a:schemeClr val="tx1"/>
                </a:solidFill>
                <a:effectLst/>
                <a:latin typeface="Arial" charset="0"/>
                <a:ea typeface="MS PGothic" panose="020B0600070205080204" pitchFamily="34" charset="-128"/>
                <a:cs typeface="ＭＳ Ｐゴシック" charset="0"/>
              </a:rPr>
              <a:t>In such a situation we would have the additional functional dependency FD5: </a:t>
            </a:r>
            <a:r>
              <a:rPr lang="en-CA" kern="1200" dirty="0" err="1" smtClean="0">
                <a:solidFill>
                  <a:schemeClr val="tx1"/>
                </a:solidFill>
                <a:effectLst/>
                <a:latin typeface="Arial" charset="0"/>
                <a:ea typeface="MS PGothic" panose="020B0600070205080204" pitchFamily="34" charset="-128"/>
                <a:cs typeface="ＭＳ Ｐゴシック" charset="0"/>
              </a:rPr>
              <a:t>Area→County_name</a:t>
            </a:r>
            <a:r>
              <a:rPr lang="en-CA" kern="1200" dirty="0" smtClean="0">
                <a:solidFill>
                  <a:schemeClr val="tx1"/>
                </a:solidFill>
                <a:effectLst/>
                <a:latin typeface="Arial" charset="0"/>
                <a:ea typeface="MS PGothic" panose="020B0600070205080204" pitchFamily="34" charset="-128"/>
                <a:cs typeface="ＭＳ Ｐゴシック" charset="0"/>
              </a:rPr>
              <a:t>. If we add this to the other dependencies, the relation schema LOTS1A still is in 3NF because this </a:t>
            </a:r>
            <a:r>
              <a:rPr lang="en-CA" kern="1200" dirty="0" err="1" smtClean="0">
                <a:solidFill>
                  <a:schemeClr val="tx1"/>
                </a:solidFill>
                <a:effectLst/>
                <a:latin typeface="Arial" charset="0"/>
                <a:ea typeface="MS PGothic" panose="020B0600070205080204" pitchFamily="34" charset="-128"/>
                <a:cs typeface="ＭＳ Ｐゴシック" charset="0"/>
              </a:rPr>
              <a:t>f.d</a:t>
            </a:r>
            <a:r>
              <a:rPr lang="en-CA" kern="1200" dirty="0" smtClean="0">
                <a:solidFill>
                  <a:schemeClr val="tx1"/>
                </a:solidFill>
                <a:effectLst/>
                <a:latin typeface="Arial" charset="0"/>
                <a:ea typeface="MS PGothic" panose="020B0600070205080204" pitchFamily="34" charset="-128"/>
                <a:cs typeface="ＭＳ Ｐゴシック" charset="0"/>
              </a:rPr>
              <a:t>. conforms to clause (b) in the general definition of 3NF, </a:t>
            </a:r>
            <a:r>
              <a:rPr lang="en-CA" kern="1200" dirty="0" err="1" smtClean="0">
                <a:solidFill>
                  <a:schemeClr val="tx1"/>
                </a:solidFill>
                <a:effectLst/>
                <a:latin typeface="Arial" charset="0"/>
                <a:ea typeface="MS PGothic" panose="020B0600070205080204" pitchFamily="34" charset="-128"/>
                <a:cs typeface="ＭＳ Ｐゴシック" charset="0"/>
              </a:rPr>
              <a:t>County_name</a:t>
            </a:r>
            <a:r>
              <a:rPr lang="en-CA" kern="1200" dirty="0" smtClean="0">
                <a:solidFill>
                  <a:schemeClr val="tx1"/>
                </a:solidFill>
                <a:effectLst/>
                <a:latin typeface="Arial" charset="0"/>
                <a:ea typeface="MS PGothic" panose="020B0600070205080204" pitchFamily="34" charset="-128"/>
                <a:cs typeface="ＭＳ Ｐゴシック" charset="0"/>
              </a:rPr>
              <a:t> being a prime attribute.</a:t>
            </a:r>
            <a:endParaRPr lang="en-US" dirty="0"/>
          </a:p>
        </p:txBody>
      </p:sp>
      <p:sp>
        <p:nvSpPr>
          <p:cNvPr id="4" name="Slide Number Placeholder 3"/>
          <p:cNvSpPr>
            <a:spLocks noGrp="1"/>
          </p:cNvSpPr>
          <p:nvPr>
            <p:ph type="sldNum" sz="quarter" idx="10"/>
          </p:nvPr>
        </p:nvSpPr>
        <p:spPr/>
        <p:txBody>
          <a:bodyPr/>
          <a:lstStyle/>
          <a:p>
            <a:pPr>
              <a:defRPr/>
            </a:pPr>
            <a:fld id="{9944ABBB-60C5-4ACE-8C11-8DCD5EA024CE}" type="slidenum">
              <a:rPr lang="en-CA" altLang="en-US" smtClean="0"/>
              <a:pPr>
                <a:defRPr/>
              </a:pPr>
              <a:t>60</a:t>
            </a:fld>
            <a:endParaRPr lang="en-CA" altLang="en-US"/>
          </a:p>
        </p:txBody>
      </p:sp>
    </p:spTree>
    <p:extLst>
      <p:ext uri="{BB962C8B-B14F-4D97-AF65-F5344CB8AC3E}">
        <p14:creationId xmlns:p14="http://schemas.microsoft.com/office/powerpoint/2010/main" val="389746101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kern="1200" dirty="0" smtClean="0">
                <a:solidFill>
                  <a:schemeClr val="tx1"/>
                </a:solidFill>
                <a:effectLst/>
                <a:latin typeface="Arial" charset="0"/>
                <a:ea typeface="MS PGothic" panose="020B0600070205080204" pitchFamily="34" charset="-128"/>
                <a:cs typeface="ＭＳ Ｐゴシック" charset="0"/>
              </a:rPr>
              <a:t>Suppose that we have thousands of lots in the relation but the lots are from only two counties: DeKalb and Fulton. Suppose also that lot sizes in DeKalb County are only 0.5, 0.6, 0.7, 0.8, 0.9, and 1.0 acres, whereas lot sizes in Fulton County restricted to 1.1, 1.2, ... , 1.9, and 2.0 acres. </a:t>
            </a:r>
          </a:p>
          <a:p>
            <a:r>
              <a:rPr lang="en-CA" kern="1200" dirty="0" smtClean="0">
                <a:solidFill>
                  <a:schemeClr val="tx1"/>
                </a:solidFill>
                <a:effectLst/>
                <a:latin typeface="Arial" charset="0"/>
                <a:ea typeface="MS PGothic" panose="020B0600070205080204" pitchFamily="34" charset="-128"/>
                <a:cs typeface="ＭＳ Ｐゴシック" charset="0"/>
              </a:rPr>
              <a:t>In such a situation we would have the additional functional dependency FD5: </a:t>
            </a:r>
            <a:r>
              <a:rPr lang="en-CA" kern="1200" dirty="0" err="1" smtClean="0">
                <a:solidFill>
                  <a:schemeClr val="tx1"/>
                </a:solidFill>
                <a:effectLst/>
                <a:latin typeface="Arial" charset="0"/>
                <a:ea typeface="MS PGothic" panose="020B0600070205080204" pitchFamily="34" charset="-128"/>
                <a:cs typeface="ＭＳ Ｐゴシック" charset="0"/>
              </a:rPr>
              <a:t>Area→County_name</a:t>
            </a:r>
            <a:r>
              <a:rPr lang="en-CA" kern="1200" dirty="0" smtClean="0">
                <a:solidFill>
                  <a:schemeClr val="tx1"/>
                </a:solidFill>
                <a:effectLst/>
                <a:latin typeface="Arial" charset="0"/>
                <a:ea typeface="MS PGothic" panose="020B0600070205080204" pitchFamily="34" charset="-128"/>
                <a:cs typeface="ＭＳ Ｐゴシック" charset="0"/>
              </a:rPr>
              <a:t>. If we add this to the other dependencies, the relation schema LOTS1A still is in 3NF because this </a:t>
            </a:r>
            <a:r>
              <a:rPr lang="en-CA" kern="1200" dirty="0" err="1" smtClean="0">
                <a:solidFill>
                  <a:schemeClr val="tx1"/>
                </a:solidFill>
                <a:effectLst/>
                <a:latin typeface="Arial" charset="0"/>
                <a:ea typeface="MS PGothic" panose="020B0600070205080204" pitchFamily="34" charset="-128"/>
                <a:cs typeface="ＭＳ Ｐゴシック" charset="0"/>
              </a:rPr>
              <a:t>f.d</a:t>
            </a:r>
            <a:r>
              <a:rPr lang="en-CA" kern="1200" dirty="0" smtClean="0">
                <a:solidFill>
                  <a:schemeClr val="tx1"/>
                </a:solidFill>
                <a:effectLst/>
                <a:latin typeface="Arial" charset="0"/>
                <a:ea typeface="MS PGothic" panose="020B0600070205080204" pitchFamily="34" charset="-128"/>
                <a:cs typeface="ＭＳ Ｐゴシック" charset="0"/>
              </a:rPr>
              <a:t>. conforms to clause (b) in the general definition of 3NF, </a:t>
            </a:r>
            <a:r>
              <a:rPr lang="en-CA" kern="1200" dirty="0" err="1" smtClean="0">
                <a:solidFill>
                  <a:schemeClr val="tx1"/>
                </a:solidFill>
                <a:effectLst/>
                <a:latin typeface="Arial" charset="0"/>
                <a:ea typeface="MS PGothic" panose="020B0600070205080204" pitchFamily="34" charset="-128"/>
                <a:cs typeface="ＭＳ Ｐゴシック" charset="0"/>
              </a:rPr>
              <a:t>County_name</a:t>
            </a:r>
            <a:r>
              <a:rPr lang="en-CA" kern="1200" dirty="0" smtClean="0">
                <a:solidFill>
                  <a:schemeClr val="tx1"/>
                </a:solidFill>
                <a:effectLst/>
                <a:latin typeface="Arial" charset="0"/>
                <a:ea typeface="MS PGothic" panose="020B0600070205080204" pitchFamily="34" charset="-128"/>
                <a:cs typeface="ＭＳ Ｐゴシック" charset="0"/>
              </a:rPr>
              <a:t> being a prime attribute.</a:t>
            </a:r>
            <a:endParaRPr lang="en-US" dirty="0"/>
          </a:p>
        </p:txBody>
      </p:sp>
      <p:sp>
        <p:nvSpPr>
          <p:cNvPr id="4" name="Slide Number Placeholder 3"/>
          <p:cNvSpPr>
            <a:spLocks noGrp="1"/>
          </p:cNvSpPr>
          <p:nvPr>
            <p:ph type="sldNum" sz="quarter" idx="10"/>
          </p:nvPr>
        </p:nvSpPr>
        <p:spPr/>
        <p:txBody>
          <a:bodyPr/>
          <a:lstStyle/>
          <a:p>
            <a:pPr>
              <a:defRPr/>
            </a:pPr>
            <a:fld id="{9944ABBB-60C5-4ACE-8C11-8DCD5EA024CE}" type="slidenum">
              <a:rPr lang="en-CA" altLang="en-US" smtClean="0"/>
              <a:pPr>
                <a:defRPr/>
              </a:pPr>
              <a:t>61</a:t>
            </a:fld>
            <a:endParaRPr lang="en-CA" altLang="en-US"/>
          </a:p>
        </p:txBody>
      </p:sp>
    </p:spTree>
    <p:extLst>
      <p:ext uri="{BB962C8B-B14F-4D97-AF65-F5344CB8AC3E}">
        <p14:creationId xmlns:p14="http://schemas.microsoft.com/office/powerpoint/2010/main" val="389477211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02B8366A-BC37-4DFC-8220-106F7D04D75A}" type="slidenum">
              <a:rPr lang="en-CA" altLang="en-US" sz="1200" i="0">
                <a:latin typeface="Tahoma" charset="0"/>
              </a:rPr>
              <a:pPr>
                <a:defRPr/>
              </a:pPr>
              <a:t>62</a:t>
            </a:fld>
            <a:endParaRPr lang="en-CA" altLang="en-US" sz="1200" i="0">
              <a:latin typeface="Tahoma" charset="0"/>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5182915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F7C09D90-5E51-40D1-91BE-2901AA8C9192}" type="slidenum">
              <a:rPr lang="en-CA" altLang="en-US" sz="1200" i="0">
                <a:latin typeface="Tahoma" charset="0"/>
              </a:rPr>
              <a:pPr>
                <a:defRPr/>
              </a:pPr>
              <a:t>63</a:t>
            </a:fld>
            <a:endParaRPr lang="en-CA" altLang="en-US" sz="1200" i="0">
              <a:latin typeface="Tahoma" charset="0"/>
            </a:endParaRPr>
          </a:p>
        </p:txBody>
      </p:sp>
      <p:sp>
        <p:nvSpPr>
          <p:cNvPr id="106499" name="Rectangle 2"/>
          <p:cNvSpPr>
            <a:spLocks noGrp="1" noRot="1" noChangeAspect="1" noChangeArrowheads="1" noTextEdit="1"/>
          </p:cNvSpPr>
          <p:nvPr>
            <p:ph type="sldImg"/>
          </p:nvPr>
        </p:nvSpPr>
        <p:spPr>
          <a:ln/>
        </p:spPr>
      </p:sp>
      <p:sp>
        <p:nvSpPr>
          <p:cNvPr id="10650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1364725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E93F2AF0-88BD-4DD8-A778-6D12C01A2C54}" type="slidenum">
              <a:rPr lang="en-CA" altLang="en-US" sz="1200" i="0">
                <a:latin typeface="Tahoma" charset="0"/>
              </a:rPr>
              <a:pPr>
                <a:defRPr/>
              </a:pPr>
              <a:t>64</a:t>
            </a:fld>
            <a:endParaRPr lang="en-CA" altLang="en-US" sz="1200" i="0">
              <a:latin typeface="Tahoma" charset="0"/>
            </a:endParaRPr>
          </a:p>
        </p:txBody>
      </p:sp>
      <p:sp>
        <p:nvSpPr>
          <p:cNvPr id="783362" name="Rectangle 2"/>
          <p:cNvSpPr>
            <a:spLocks noGrp="1" noRot="1" noChangeAspect="1" noChangeArrowheads="1" noTextEdit="1"/>
          </p:cNvSpPr>
          <p:nvPr>
            <p:ph type="sldImg"/>
          </p:nvPr>
        </p:nvSpPr>
        <p:spPr>
          <a:ln/>
        </p:spPr>
      </p:sp>
      <p:sp>
        <p:nvSpPr>
          <p:cNvPr id="11571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en-US" altLang="en-US" smtClean="0"/>
          </a:p>
        </p:txBody>
      </p:sp>
    </p:spTree>
    <p:extLst>
      <p:ext uri="{BB962C8B-B14F-4D97-AF65-F5344CB8AC3E}">
        <p14:creationId xmlns:p14="http://schemas.microsoft.com/office/powerpoint/2010/main" val="356709130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EEA9599B-D373-4542-BED2-65B5ABD45D9E}" type="slidenum">
              <a:rPr lang="en-CA" altLang="en-US" sz="1200" i="0">
                <a:latin typeface="Tahoma" charset="0"/>
              </a:rPr>
              <a:pPr>
                <a:defRPr/>
              </a:pPr>
              <a:t>65</a:t>
            </a:fld>
            <a:endParaRPr lang="en-CA" altLang="en-US" sz="1200" i="0">
              <a:latin typeface="Tahoma" charset="0"/>
            </a:endParaRPr>
          </a:p>
        </p:txBody>
      </p:sp>
      <p:sp>
        <p:nvSpPr>
          <p:cNvPr id="108547" name="Rectangle 2"/>
          <p:cNvSpPr>
            <a:spLocks noGrp="1" noRot="1" noChangeAspect="1" noChangeArrowheads="1" noTextEdit="1"/>
          </p:cNvSpPr>
          <p:nvPr>
            <p:ph type="sldImg"/>
          </p:nvPr>
        </p:nvSpPr>
        <p:spPr>
          <a:ln/>
        </p:spPr>
      </p:sp>
      <p:sp>
        <p:nvSpPr>
          <p:cNvPr id="10854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altLang="en-US" dirty="0" smtClean="0">
                <a:latin typeface="Arial Narrow" panose="020B0606020202030204" pitchFamily="34" charset="0"/>
              </a:rPr>
              <a:t>Out of the above three, only the 3rd decomposition will not generate spurious tuples after join.(and hence has the non-additivity property).</a:t>
            </a:r>
          </a:p>
          <a:p>
            <a:pPr eaLnBrk="1" hangingPunct="1">
              <a:defRPr/>
            </a:pPr>
            <a:endParaRPr lang="en-US" altLang="en-US" dirty="0" smtClean="0"/>
          </a:p>
        </p:txBody>
      </p:sp>
    </p:spTree>
    <p:extLst>
      <p:ext uri="{BB962C8B-B14F-4D97-AF65-F5344CB8AC3E}">
        <p14:creationId xmlns:p14="http://schemas.microsoft.com/office/powerpoint/2010/main" val="177985336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EEA9599B-D373-4542-BED2-65B5ABD45D9E}" type="slidenum">
              <a:rPr lang="en-CA" altLang="en-US" sz="1200" i="0">
                <a:latin typeface="Tahoma" charset="0"/>
              </a:rPr>
              <a:pPr>
                <a:defRPr/>
              </a:pPr>
              <a:t>66</a:t>
            </a:fld>
            <a:endParaRPr lang="en-CA" altLang="en-US" sz="1200" i="0">
              <a:latin typeface="Tahoma" charset="0"/>
            </a:endParaRPr>
          </a:p>
        </p:txBody>
      </p:sp>
      <p:sp>
        <p:nvSpPr>
          <p:cNvPr id="108547" name="Rectangle 2"/>
          <p:cNvSpPr>
            <a:spLocks noGrp="1" noRot="1" noChangeAspect="1" noChangeArrowheads="1" noTextEdit="1"/>
          </p:cNvSpPr>
          <p:nvPr>
            <p:ph type="sldImg"/>
          </p:nvPr>
        </p:nvSpPr>
        <p:spPr>
          <a:ln/>
        </p:spPr>
      </p:sp>
      <p:sp>
        <p:nvSpPr>
          <p:cNvPr id="10854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altLang="en-US" dirty="0" smtClean="0">
                <a:latin typeface="Arial Narrow" panose="020B0606020202030204" pitchFamily="34" charset="0"/>
              </a:rPr>
              <a:t>Out of the above three, only the 3rd decomposition will not generate spurious tuples after join.(and hence has the non-additivity property).</a:t>
            </a:r>
          </a:p>
          <a:p>
            <a:pPr eaLnBrk="1" hangingPunct="1">
              <a:defRPr/>
            </a:pPr>
            <a:endParaRPr lang="en-US" altLang="en-US" dirty="0" smtClean="0"/>
          </a:p>
        </p:txBody>
      </p:sp>
    </p:spTree>
    <p:extLst>
      <p:ext uri="{BB962C8B-B14F-4D97-AF65-F5344CB8AC3E}">
        <p14:creationId xmlns:p14="http://schemas.microsoft.com/office/powerpoint/2010/main" val="245526110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EEA9599B-D373-4542-BED2-65B5ABD45D9E}" type="slidenum">
              <a:rPr lang="en-CA" altLang="en-US" sz="1200" i="0">
                <a:latin typeface="Tahoma" charset="0"/>
              </a:rPr>
              <a:pPr>
                <a:defRPr/>
              </a:pPr>
              <a:t>67</a:t>
            </a:fld>
            <a:endParaRPr lang="en-CA" altLang="en-US" sz="1200" i="0">
              <a:latin typeface="Tahoma" charset="0"/>
            </a:endParaRPr>
          </a:p>
        </p:txBody>
      </p:sp>
      <p:sp>
        <p:nvSpPr>
          <p:cNvPr id="108547" name="Rectangle 2"/>
          <p:cNvSpPr>
            <a:spLocks noGrp="1" noRot="1" noChangeAspect="1" noChangeArrowheads="1" noTextEdit="1"/>
          </p:cNvSpPr>
          <p:nvPr>
            <p:ph type="sldImg"/>
          </p:nvPr>
        </p:nvSpPr>
        <p:spPr>
          <a:ln/>
        </p:spPr>
      </p:sp>
      <p:sp>
        <p:nvSpPr>
          <p:cNvPr id="10854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altLang="en-US" dirty="0" smtClean="0">
                <a:latin typeface="Arial Narrow" panose="020B0606020202030204" pitchFamily="34" charset="0"/>
              </a:rPr>
              <a:t>Out of the above three, only the 3rd decomposition will not generate spurious tuples after join.(and hence has the non-additivity property).</a:t>
            </a:r>
          </a:p>
          <a:p>
            <a:pPr eaLnBrk="1" hangingPunct="1">
              <a:defRPr/>
            </a:pPr>
            <a:endParaRPr lang="en-US" altLang="en-US" dirty="0" smtClean="0"/>
          </a:p>
        </p:txBody>
      </p:sp>
    </p:spTree>
    <p:extLst>
      <p:ext uri="{BB962C8B-B14F-4D97-AF65-F5344CB8AC3E}">
        <p14:creationId xmlns:p14="http://schemas.microsoft.com/office/powerpoint/2010/main" val="40929473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01CAA7B4-0126-4D1B-8265-4BC1A56ECC12}" type="slidenum">
              <a:rPr lang="en-CA" altLang="en-US" sz="1200" i="0">
                <a:latin typeface="Tahoma" charset="0"/>
              </a:rPr>
              <a:pPr>
                <a:defRPr/>
              </a:pPr>
              <a:t>7</a:t>
            </a:fld>
            <a:endParaRPr lang="en-CA" altLang="en-US" sz="1200" i="0">
              <a:latin typeface="Tahoma" charset="0"/>
            </a:endParaRPr>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66423238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EEA9599B-D373-4542-BED2-65B5ABD45D9E}" type="slidenum">
              <a:rPr lang="en-CA" altLang="en-US" sz="1200" i="0">
                <a:latin typeface="Tahoma" charset="0"/>
              </a:rPr>
              <a:pPr>
                <a:defRPr/>
              </a:pPr>
              <a:t>68</a:t>
            </a:fld>
            <a:endParaRPr lang="en-CA" altLang="en-US" sz="1200" i="0">
              <a:latin typeface="Tahoma" charset="0"/>
            </a:endParaRPr>
          </a:p>
        </p:txBody>
      </p:sp>
      <p:sp>
        <p:nvSpPr>
          <p:cNvPr id="108547" name="Rectangle 2"/>
          <p:cNvSpPr>
            <a:spLocks noGrp="1" noRot="1" noChangeAspect="1" noChangeArrowheads="1" noTextEdit="1"/>
          </p:cNvSpPr>
          <p:nvPr>
            <p:ph type="sldImg"/>
          </p:nvPr>
        </p:nvSpPr>
        <p:spPr>
          <a:ln/>
        </p:spPr>
      </p:sp>
      <p:sp>
        <p:nvSpPr>
          <p:cNvPr id="10854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altLang="en-US" dirty="0" smtClean="0">
                <a:latin typeface="Arial Narrow" panose="020B0606020202030204" pitchFamily="34" charset="0"/>
              </a:rPr>
              <a:t>Out of the above three, only the 3rd decomposition will not generate spurious tuples after join.(and hence has the non-additivity property).</a:t>
            </a:r>
          </a:p>
          <a:p>
            <a:pPr eaLnBrk="1" hangingPunct="1">
              <a:defRPr/>
            </a:pPr>
            <a:endParaRPr lang="en-US" altLang="en-US" dirty="0" smtClean="0"/>
          </a:p>
        </p:txBody>
      </p:sp>
    </p:spTree>
    <p:extLst>
      <p:ext uri="{BB962C8B-B14F-4D97-AF65-F5344CB8AC3E}">
        <p14:creationId xmlns:p14="http://schemas.microsoft.com/office/powerpoint/2010/main" val="214343205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EEA9599B-D373-4542-BED2-65B5ABD45D9E}" type="slidenum">
              <a:rPr lang="en-CA" altLang="en-US" sz="1200" i="0">
                <a:latin typeface="Tahoma" charset="0"/>
              </a:rPr>
              <a:pPr>
                <a:defRPr/>
              </a:pPr>
              <a:t>69</a:t>
            </a:fld>
            <a:endParaRPr lang="en-CA" altLang="en-US" sz="1200" i="0">
              <a:latin typeface="Tahoma" charset="0"/>
            </a:endParaRPr>
          </a:p>
        </p:txBody>
      </p:sp>
      <p:sp>
        <p:nvSpPr>
          <p:cNvPr id="108547" name="Rectangle 2"/>
          <p:cNvSpPr>
            <a:spLocks noGrp="1" noRot="1" noChangeAspect="1" noChangeArrowheads="1" noTextEdit="1"/>
          </p:cNvSpPr>
          <p:nvPr>
            <p:ph type="sldImg"/>
          </p:nvPr>
        </p:nvSpPr>
        <p:spPr>
          <a:ln/>
        </p:spPr>
      </p:sp>
      <p:sp>
        <p:nvSpPr>
          <p:cNvPr id="10854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altLang="en-US" dirty="0" smtClean="0">
                <a:latin typeface="Arial Narrow" panose="020B0606020202030204" pitchFamily="34" charset="0"/>
              </a:rPr>
              <a:t>Out of the above three, only the 3rd decomposition will not generate spurious tuples after join.(and hence has the non-additivity property).</a:t>
            </a:r>
          </a:p>
          <a:p>
            <a:pPr eaLnBrk="1" hangingPunct="1">
              <a:defRPr/>
            </a:pPr>
            <a:endParaRPr lang="en-US" altLang="en-US" dirty="0" smtClean="0"/>
          </a:p>
        </p:txBody>
      </p:sp>
    </p:spTree>
    <p:extLst>
      <p:ext uri="{BB962C8B-B14F-4D97-AF65-F5344CB8AC3E}">
        <p14:creationId xmlns:p14="http://schemas.microsoft.com/office/powerpoint/2010/main" val="84501981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62A8E6CE-19F1-4B14-950C-C5408BB786E7}" type="slidenum">
              <a:rPr lang="en-CA" altLang="en-US" sz="1200" i="0">
                <a:latin typeface="Tahoma" charset="0"/>
              </a:rPr>
              <a:pPr>
                <a:defRPr/>
              </a:pPr>
              <a:t>70</a:t>
            </a:fld>
            <a:endParaRPr lang="en-CA" altLang="en-US" sz="1200" i="0">
              <a:latin typeface="Tahoma" charset="0"/>
            </a:endParaRPr>
          </a:p>
        </p:txBody>
      </p:sp>
      <p:sp>
        <p:nvSpPr>
          <p:cNvPr id="783362" name="Rectangle 2"/>
          <p:cNvSpPr>
            <a:spLocks noGrp="1" noRot="1" noChangeAspect="1" noChangeArrowheads="1" noTextEdit="1"/>
          </p:cNvSpPr>
          <p:nvPr>
            <p:ph type="sldImg"/>
          </p:nvPr>
        </p:nvSpPr>
        <p:spPr>
          <a:ln/>
        </p:spPr>
      </p:sp>
      <p:sp>
        <p:nvSpPr>
          <p:cNvPr id="117764"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r>
              <a:rPr lang="en-CA" kern="1200" dirty="0" smtClean="0">
                <a:solidFill>
                  <a:schemeClr val="tx1"/>
                </a:solidFill>
                <a:effectLst/>
                <a:latin typeface="Arial" charset="0"/>
                <a:ea typeface="MS PGothic" panose="020B0600070205080204" pitchFamily="34" charset="-128"/>
                <a:cs typeface="ＭＳ Ｐゴシック" charset="0"/>
              </a:rPr>
              <a:t>In the third decomposition, the R1∩R2 for the above testis Instructor and R1−R2 is Course. Because Instructor → Course, the NJB test is satisfied and the decomposition is </a:t>
            </a:r>
            <a:r>
              <a:rPr lang="en-CA" kern="1200" dirty="0" err="1" smtClean="0">
                <a:solidFill>
                  <a:schemeClr val="tx1"/>
                </a:solidFill>
                <a:effectLst/>
                <a:latin typeface="Arial" charset="0"/>
                <a:ea typeface="MS PGothic" panose="020B0600070205080204" pitchFamily="34" charset="-128"/>
                <a:cs typeface="ＭＳ Ｐゴシック" charset="0"/>
              </a:rPr>
              <a:t>nonadditive</a:t>
            </a:r>
            <a:r>
              <a:rPr lang="en-CA" kern="1200" dirty="0" smtClean="0">
                <a:solidFill>
                  <a:schemeClr val="tx1"/>
                </a:solidFill>
                <a:effectLst/>
                <a:latin typeface="Arial" charset="0"/>
                <a:ea typeface="MS PGothic" panose="020B0600070205080204" pitchFamily="34" charset="-128"/>
                <a:cs typeface="ＭＳ Ｐゴシック" charset="0"/>
              </a:rPr>
              <a:t>.</a:t>
            </a:r>
            <a:endParaRPr lang="en-US" altLang="en-US" dirty="0" smtClean="0"/>
          </a:p>
        </p:txBody>
      </p:sp>
    </p:spTree>
    <p:extLst>
      <p:ext uri="{BB962C8B-B14F-4D97-AF65-F5344CB8AC3E}">
        <p14:creationId xmlns:p14="http://schemas.microsoft.com/office/powerpoint/2010/main" val="260577110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42A45FAE-DDE1-49ED-9387-39AB18147B88}" type="slidenum">
              <a:rPr lang="en-CA" altLang="en-US" sz="1200" i="0">
                <a:latin typeface="Tahoma" charset="0"/>
              </a:rPr>
              <a:pPr>
                <a:defRPr/>
              </a:pPr>
              <a:t>71</a:t>
            </a:fld>
            <a:endParaRPr lang="en-CA" altLang="en-US" sz="1200" i="0">
              <a:latin typeface="Tahoma" charset="0"/>
            </a:endParaRPr>
          </a:p>
        </p:txBody>
      </p:sp>
      <p:sp>
        <p:nvSpPr>
          <p:cNvPr id="783362" name="Rectangle 2"/>
          <p:cNvSpPr>
            <a:spLocks noGrp="1" noRot="1" noChangeAspect="1" noChangeArrowheads="1" noTextEdit="1"/>
          </p:cNvSpPr>
          <p:nvPr>
            <p:ph type="sldImg"/>
          </p:nvPr>
        </p:nvSpPr>
        <p:spPr>
          <a:ln/>
        </p:spPr>
      </p:sp>
      <p:sp>
        <p:nvSpPr>
          <p:cNvPr id="11981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en-US" altLang="en-US" smtClean="0"/>
          </a:p>
        </p:txBody>
      </p:sp>
    </p:spTree>
    <p:extLst>
      <p:ext uri="{BB962C8B-B14F-4D97-AF65-F5344CB8AC3E}">
        <p14:creationId xmlns:p14="http://schemas.microsoft.com/office/powerpoint/2010/main" val="76032055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589378E-8DAC-4F54-81A9-2B742BF61907}" type="slidenum">
              <a:rPr lang="en-CA" altLang="en-US" sz="1200" i="0">
                <a:latin typeface="Tahoma" charset="0"/>
              </a:rPr>
              <a:pPr>
                <a:defRPr/>
              </a:pPr>
              <a:t>72</a:t>
            </a:fld>
            <a:endParaRPr lang="en-CA" altLang="en-US" sz="1200" i="0">
              <a:latin typeface="Tahoma" charset="0"/>
            </a:endParaRPr>
          </a:p>
        </p:txBody>
      </p:sp>
      <p:sp>
        <p:nvSpPr>
          <p:cNvPr id="812034" name="Rectangle 2"/>
          <p:cNvSpPr>
            <a:spLocks noGrp="1" noRot="1" noChangeAspect="1" noChangeArrowheads="1" noTextEdit="1"/>
          </p:cNvSpPr>
          <p:nvPr>
            <p:ph type="sldImg"/>
          </p:nvPr>
        </p:nvSpPr>
        <p:spPr>
          <a:ln/>
        </p:spPr>
      </p:sp>
      <p:sp>
        <p:nvSpPr>
          <p:cNvPr id="12186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en-US" altLang="en-US" smtClean="0"/>
          </a:p>
        </p:txBody>
      </p:sp>
    </p:spTree>
    <p:extLst>
      <p:ext uri="{BB962C8B-B14F-4D97-AF65-F5344CB8AC3E}">
        <p14:creationId xmlns:p14="http://schemas.microsoft.com/office/powerpoint/2010/main" val="107699446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CE5720B-3DF9-4E93-A861-D7911CC37EA4}" type="slidenum">
              <a:rPr lang="en-CA" altLang="en-US" sz="1200" i="0">
                <a:latin typeface="Tahoma" charset="0"/>
              </a:rPr>
              <a:pPr>
                <a:defRPr/>
              </a:pPr>
              <a:t>73</a:t>
            </a:fld>
            <a:endParaRPr lang="en-CA" altLang="en-US" sz="1200" i="0">
              <a:latin typeface="Tahoma" charset="0"/>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dirty="0" smtClean="0"/>
          </a:p>
        </p:txBody>
      </p:sp>
    </p:spTree>
    <p:extLst>
      <p:ext uri="{BB962C8B-B14F-4D97-AF65-F5344CB8AC3E}">
        <p14:creationId xmlns:p14="http://schemas.microsoft.com/office/powerpoint/2010/main" val="209384817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CE5720B-3DF9-4E93-A861-D7911CC37EA4}" type="slidenum">
              <a:rPr lang="en-CA" altLang="en-US" sz="1200" i="0">
                <a:latin typeface="Tahoma" charset="0"/>
              </a:rPr>
              <a:pPr>
                <a:defRPr/>
              </a:pPr>
              <a:t>74</a:t>
            </a:fld>
            <a:endParaRPr lang="en-CA" altLang="en-US" sz="1200" i="0">
              <a:latin typeface="Tahoma" charset="0"/>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dirty="0" smtClean="0"/>
          </a:p>
        </p:txBody>
      </p:sp>
    </p:spTree>
    <p:extLst>
      <p:ext uri="{BB962C8B-B14F-4D97-AF65-F5344CB8AC3E}">
        <p14:creationId xmlns:p14="http://schemas.microsoft.com/office/powerpoint/2010/main" val="421842772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3589378E-8DAC-4F54-81A9-2B742BF61907}" type="slidenum">
              <a:rPr lang="en-CA" altLang="en-US" sz="1200" i="0">
                <a:latin typeface="Tahoma" charset="0"/>
              </a:rPr>
              <a:pPr>
                <a:defRPr/>
              </a:pPr>
              <a:t>75</a:t>
            </a:fld>
            <a:endParaRPr lang="en-CA" altLang="en-US" sz="1200" i="0">
              <a:latin typeface="Tahoma" charset="0"/>
            </a:endParaRPr>
          </a:p>
        </p:txBody>
      </p:sp>
      <p:sp>
        <p:nvSpPr>
          <p:cNvPr id="812034" name="Rectangle 2"/>
          <p:cNvSpPr>
            <a:spLocks noGrp="1" noRot="1" noChangeAspect="1" noChangeArrowheads="1" noTextEdit="1"/>
          </p:cNvSpPr>
          <p:nvPr>
            <p:ph type="sldImg"/>
          </p:nvPr>
        </p:nvSpPr>
        <p:spPr>
          <a:ln/>
        </p:spPr>
      </p:sp>
      <p:sp>
        <p:nvSpPr>
          <p:cNvPr id="12186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en-US" sz="1800" dirty="0" smtClean="0">
                <a:latin typeface="Arial Narrow" panose="020B0606020202030204" pitchFamily="34" charset="0"/>
              </a:rPr>
              <a:t>Note: </a:t>
            </a:r>
            <a:r>
              <a:rPr lang="en-US" altLang="en-US" sz="1800" i="1" dirty="0" smtClean="0">
                <a:latin typeface="Arial Narrow" panose="020B0606020202030204" pitchFamily="34" charset="0"/>
              </a:rPr>
              <a:t>F</a:t>
            </a:r>
            <a:r>
              <a:rPr lang="en-US" altLang="en-US" sz="1800" baseline="30000" dirty="0" smtClean="0">
                <a:latin typeface="Arial Narrow" panose="020B0606020202030204" pitchFamily="34" charset="0"/>
              </a:rPr>
              <a:t>+ </a:t>
            </a:r>
            <a:r>
              <a:rPr lang="en-US" altLang="en-US" sz="1800" dirty="0" smtClean="0">
                <a:latin typeface="Arial Narrow" panose="020B0606020202030204" pitchFamily="34" charset="0"/>
              </a:rPr>
              <a:t>is the (complete) set of all dependencies (functional or multivalued) that will hold in every relation state </a:t>
            </a:r>
            <a:r>
              <a:rPr lang="en-US" altLang="en-US" sz="1800" i="1" dirty="0" smtClean="0">
                <a:latin typeface="Arial Narrow" panose="020B0606020202030204" pitchFamily="34" charset="0"/>
              </a:rPr>
              <a:t>r</a:t>
            </a:r>
            <a:r>
              <a:rPr lang="en-US" altLang="en-US" sz="1800" dirty="0" smtClean="0">
                <a:latin typeface="Arial Narrow" panose="020B0606020202030204" pitchFamily="34" charset="0"/>
              </a:rPr>
              <a:t> of </a:t>
            </a:r>
            <a:r>
              <a:rPr lang="en-US" altLang="en-US" sz="1800" i="1" dirty="0" smtClean="0">
                <a:latin typeface="Arial Narrow" panose="020B0606020202030204" pitchFamily="34" charset="0"/>
              </a:rPr>
              <a:t>R</a:t>
            </a:r>
            <a:r>
              <a:rPr lang="en-US" altLang="en-US" sz="1800" dirty="0" smtClean="0">
                <a:latin typeface="Arial Narrow" panose="020B0606020202030204" pitchFamily="34" charset="0"/>
              </a:rPr>
              <a:t> that satisfies </a:t>
            </a:r>
            <a:r>
              <a:rPr lang="en-US" altLang="en-US" sz="1800" i="1" dirty="0" smtClean="0">
                <a:latin typeface="Arial Narrow" panose="020B0606020202030204" pitchFamily="34" charset="0"/>
              </a:rPr>
              <a:t>F</a:t>
            </a:r>
            <a:r>
              <a:rPr lang="en-US" altLang="en-US" sz="1800" dirty="0" smtClean="0">
                <a:latin typeface="Arial Narrow" panose="020B0606020202030204" pitchFamily="34" charset="0"/>
              </a:rPr>
              <a:t>. </a:t>
            </a:r>
            <a:br>
              <a:rPr lang="en-US" altLang="en-US" sz="1800" dirty="0" smtClean="0">
                <a:latin typeface="Arial Narrow" panose="020B0606020202030204" pitchFamily="34" charset="0"/>
              </a:rPr>
            </a:br>
            <a:r>
              <a:rPr lang="en-US" altLang="en-US" sz="1800" dirty="0" smtClean="0">
                <a:latin typeface="Arial Narrow" panose="020B0606020202030204" pitchFamily="34" charset="0"/>
              </a:rPr>
              <a:t>It is also called the </a:t>
            </a:r>
            <a:r>
              <a:rPr lang="en-US" altLang="en-US" sz="1800" b="1" dirty="0" smtClean="0">
                <a:latin typeface="Arial Narrow" panose="020B0606020202030204" pitchFamily="34" charset="0"/>
              </a:rPr>
              <a:t>closure</a:t>
            </a:r>
            <a:r>
              <a:rPr lang="en-US" altLang="en-US" sz="1800" dirty="0" smtClean="0">
                <a:latin typeface="Arial Narrow" panose="020B0606020202030204" pitchFamily="34" charset="0"/>
              </a:rPr>
              <a:t> of </a:t>
            </a:r>
            <a:r>
              <a:rPr lang="en-US" altLang="en-US" sz="1800" i="1" dirty="0" smtClean="0">
                <a:latin typeface="Arial Narrow" panose="020B0606020202030204" pitchFamily="34" charset="0"/>
              </a:rPr>
              <a:t>F</a:t>
            </a:r>
            <a:r>
              <a:rPr lang="en-US" altLang="en-US" sz="1800" dirty="0" smtClean="0">
                <a:latin typeface="Arial Narrow" panose="020B0606020202030204" pitchFamily="34" charset="0"/>
              </a:rPr>
              <a:t>.</a:t>
            </a:r>
          </a:p>
          <a:p>
            <a:pPr>
              <a:defRPr/>
            </a:pPr>
            <a:endParaRPr lang="en-US" altLang="en-US" dirty="0" smtClean="0"/>
          </a:p>
        </p:txBody>
      </p:sp>
    </p:spTree>
    <p:extLst>
      <p:ext uri="{BB962C8B-B14F-4D97-AF65-F5344CB8AC3E}">
        <p14:creationId xmlns:p14="http://schemas.microsoft.com/office/powerpoint/2010/main" val="28099672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CE5720B-3DF9-4E93-A861-D7911CC37EA4}" type="slidenum">
              <a:rPr lang="en-CA" altLang="en-US" sz="1200" i="0">
                <a:latin typeface="Tahoma" charset="0"/>
              </a:rPr>
              <a:pPr>
                <a:defRPr/>
              </a:pPr>
              <a:t>76</a:t>
            </a:fld>
            <a:endParaRPr lang="en-CA" altLang="en-US" sz="1200" i="0">
              <a:latin typeface="Tahoma" charset="0"/>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dirty="0" smtClean="0"/>
          </a:p>
        </p:txBody>
      </p:sp>
    </p:spTree>
    <p:extLst>
      <p:ext uri="{BB962C8B-B14F-4D97-AF65-F5344CB8AC3E}">
        <p14:creationId xmlns:p14="http://schemas.microsoft.com/office/powerpoint/2010/main" val="31061044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4DEFD584-3D8F-4EFD-B172-91854ECB43DA}" type="slidenum">
              <a:rPr lang="en-CA" altLang="en-US" sz="1200" i="0">
                <a:latin typeface="Tahoma" charset="0"/>
              </a:rPr>
              <a:pPr>
                <a:defRPr/>
              </a:pPr>
              <a:t>77</a:t>
            </a:fld>
            <a:endParaRPr lang="en-CA" altLang="en-US" sz="1200" i="0">
              <a:latin typeface="Tahoma" charset="0"/>
            </a:endParaRPr>
          </a:p>
        </p:txBody>
      </p:sp>
      <p:sp>
        <p:nvSpPr>
          <p:cNvPr id="824322" name="Rectangle 2"/>
          <p:cNvSpPr>
            <a:spLocks noGrp="1" noRot="1" noChangeAspect="1" noChangeArrowheads="1" noTextEdit="1"/>
          </p:cNvSpPr>
          <p:nvPr>
            <p:ph type="sldImg"/>
          </p:nvPr>
        </p:nvSpPr>
        <p:spPr>
          <a:ln/>
        </p:spPr>
      </p:sp>
      <p:sp>
        <p:nvSpPr>
          <p:cNvPr id="128004"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609600" indent="-609600" algn="just">
              <a:lnSpc>
                <a:spcPct val="150000"/>
              </a:lnSpc>
            </a:pPr>
            <a:r>
              <a:rPr lang="en-US" altLang="en-US" sz="1800" dirty="0" smtClean="0">
                <a:latin typeface="Arial Narrow" panose="020B0606020202030204" pitchFamily="34" charset="0"/>
              </a:rPr>
              <a:t>A join dependency JD(</a:t>
            </a:r>
            <a:r>
              <a:rPr lang="en-US" altLang="en-US" sz="1800" i="1" dirty="0" smtClean="0">
                <a:latin typeface="Arial Narrow" panose="020B0606020202030204" pitchFamily="34" charset="0"/>
              </a:rPr>
              <a:t>R</a:t>
            </a:r>
            <a:r>
              <a:rPr lang="en-US" altLang="en-US" sz="1800" baseline="-30000" dirty="0" smtClean="0">
                <a:latin typeface="Arial Narrow" panose="020B0606020202030204" pitchFamily="34" charset="0"/>
              </a:rPr>
              <a:t>1</a:t>
            </a:r>
            <a:r>
              <a:rPr lang="en-US" altLang="en-US" sz="1800" dirty="0" smtClean="0">
                <a:latin typeface="Arial Narrow" panose="020B0606020202030204" pitchFamily="34" charset="0"/>
              </a:rPr>
              <a:t>, </a:t>
            </a:r>
            <a:r>
              <a:rPr lang="en-US" altLang="en-US" sz="1800" i="1" dirty="0" smtClean="0">
                <a:latin typeface="Arial Narrow" panose="020B0606020202030204" pitchFamily="34" charset="0"/>
              </a:rPr>
              <a:t>R</a:t>
            </a:r>
            <a:r>
              <a:rPr lang="en-US" altLang="en-US" sz="1800" baseline="-30000" dirty="0" smtClean="0">
                <a:latin typeface="Arial Narrow" panose="020B0606020202030204" pitchFamily="34" charset="0"/>
              </a:rPr>
              <a:t>2</a:t>
            </a:r>
            <a:r>
              <a:rPr lang="en-US" altLang="en-US" sz="1800" dirty="0" smtClean="0">
                <a:latin typeface="Arial Narrow" panose="020B0606020202030204" pitchFamily="34" charset="0"/>
              </a:rPr>
              <a:t>, ..., </a:t>
            </a:r>
            <a:r>
              <a:rPr lang="en-US" altLang="en-US" sz="1800" i="1" dirty="0" smtClean="0">
                <a:latin typeface="Arial Narrow" panose="020B0606020202030204" pitchFamily="34" charset="0"/>
              </a:rPr>
              <a:t>R</a:t>
            </a:r>
            <a:r>
              <a:rPr lang="en-US" altLang="en-US" sz="1800" baseline="-30000" dirty="0" smtClean="0">
                <a:latin typeface="Arial Narrow" panose="020B0606020202030204" pitchFamily="34" charset="0"/>
              </a:rPr>
              <a:t>n</a:t>
            </a:r>
            <a:r>
              <a:rPr lang="en-US" altLang="en-US" sz="1800" dirty="0" smtClean="0">
                <a:latin typeface="Arial Narrow" panose="020B0606020202030204" pitchFamily="34" charset="0"/>
              </a:rPr>
              <a:t>), specified on relation schema </a:t>
            </a:r>
            <a:r>
              <a:rPr lang="en-US" altLang="en-US" sz="1800" i="1" dirty="0" smtClean="0">
                <a:latin typeface="Arial Narrow" panose="020B0606020202030204" pitchFamily="34" charset="0"/>
              </a:rPr>
              <a:t>R</a:t>
            </a:r>
            <a:r>
              <a:rPr lang="en-US" altLang="en-US" sz="1800" dirty="0" smtClean="0">
                <a:latin typeface="Arial Narrow" panose="020B0606020202030204" pitchFamily="34" charset="0"/>
              </a:rPr>
              <a:t>, is a </a:t>
            </a:r>
            <a:r>
              <a:rPr lang="en-US" altLang="en-US" sz="1800" b="1" dirty="0" smtClean="0">
                <a:latin typeface="Arial Narrow" panose="020B0606020202030204" pitchFamily="34" charset="0"/>
              </a:rPr>
              <a:t>trivial JD</a:t>
            </a:r>
            <a:r>
              <a:rPr lang="en-US" altLang="en-US" sz="1800" dirty="0" smtClean="0">
                <a:latin typeface="Arial Narrow" panose="020B0606020202030204" pitchFamily="34" charset="0"/>
              </a:rPr>
              <a:t> if one of the relation schemas </a:t>
            </a:r>
            <a:r>
              <a:rPr lang="en-US" altLang="en-US" sz="1800" i="1" dirty="0" err="1" smtClean="0">
                <a:latin typeface="Arial Narrow" panose="020B0606020202030204" pitchFamily="34" charset="0"/>
              </a:rPr>
              <a:t>R</a:t>
            </a:r>
            <a:r>
              <a:rPr lang="en-US" altLang="en-US" sz="1800" baseline="-30000" dirty="0" err="1" smtClean="0">
                <a:latin typeface="Arial Narrow" panose="020B0606020202030204" pitchFamily="34" charset="0"/>
              </a:rPr>
              <a:t>i</a:t>
            </a:r>
            <a:r>
              <a:rPr lang="en-US" altLang="en-US" sz="1800" dirty="0" smtClean="0">
                <a:latin typeface="Arial Narrow" panose="020B0606020202030204" pitchFamily="34" charset="0"/>
              </a:rPr>
              <a:t> in JD(</a:t>
            </a:r>
            <a:r>
              <a:rPr lang="en-US" altLang="en-US" sz="1800" i="1" dirty="0" smtClean="0">
                <a:latin typeface="Arial Narrow" panose="020B0606020202030204" pitchFamily="34" charset="0"/>
              </a:rPr>
              <a:t>R</a:t>
            </a:r>
            <a:r>
              <a:rPr lang="en-US" altLang="en-US" sz="1800" baseline="-30000" dirty="0" smtClean="0">
                <a:latin typeface="Arial Narrow" panose="020B0606020202030204" pitchFamily="34" charset="0"/>
              </a:rPr>
              <a:t>1</a:t>
            </a:r>
            <a:r>
              <a:rPr lang="en-US" altLang="en-US" sz="1800" dirty="0" smtClean="0">
                <a:latin typeface="Arial Narrow" panose="020B0606020202030204" pitchFamily="34" charset="0"/>
              </a:rPr>
              <a:t>, </a:t>
            </a:r>
            <a:r>
              <a:rPr lang="en-US" altLang="en-US" sz="1800" i="1" dirty="0" smtClean="0">
                <a:latin typeface="Arial Narrow" panose="020B0606020202030204" pitchFamily="34" charset="0"/>
              </a:rPr>
              <a:t>R</a:t>
            </a:r>
            <a:r>
              <a:rPr lang="en-US" altLang="en-US" sz="1800" baseline="-30000" dirty="0" smtClean="0">
                <a:latin typeface="Arial Narrow" panose="020B0606020202030204" pitchFamily="34" charset="0"/>
              </a:rPr>
              <a:t>2</a:t>
            </a:r>
            <a:r>
              <a:rPr lang="en-US" altLang="en-US" sz="1800" dirty="0" smtClean="0">
                <a:latin typeface="Arial Narrow" panose="020B0606020202030204" pitchFamily="34" charset="0"/>
              </a:rPr>
              <a:t>, ..., </a:t>
            </a:r>
            <a:r>
              <a:rPr lang="en-US" altLang="en-US" sz="1800" i="1" dirty="0" smtClean="0">
                <a:latin typeface="Arial Narrow" panose="020B0606020202030204" pitchFamily="34" charset="0"/>
              </a:rPr>
              <a:t>R</a:t>
            </a:r>
            <a:r>
              <a:rPr lang="en-US" altLang="en-US" sz="1800" baseline="-30000" dirty="0" smtClean="0">
                <a:latin typeface="Arial Narrow" panose="020B0606020202030204" pitchFamily="34" charset="0"/>
              </a:rPr>
              <a:t>n</a:t>
            </a:r>
            <a:r>
              <a:rPr lang="en-US" altLang="en-US" sz="1800" dirty="0" smtClean="0">
                <a:latin typeface="Arial Narrow" panose="020B0606020202030204" pitchFamily="34" charset="0"/>
              </a:rPr>
              <a:t>) is equal to </a:t>
            </a:r>
            <a:r>
              <a:rPr lang="en-US" altLang="en-US" sz="1800" i="1" dirty="0" smtClean="0">
                <a:latin typeface="Arial Narrow" panose="020B0606020202030204" pitchFamily="34" charset="0"/>
              </a:rPr>
              <a:t>R</a:t>
            </a:r>
            <a:r>
              <a:rPr lang="en-US" altLang="en-US" sz="1800" dirty="0" smtClean="0">
                <a:latin typeface="Arial Narrow" panose="020B0606020202030204" pitchFamily="34" charset="0"/>
              </a:rPr>
              <a:t>. </a:t>
            </a:r>
          </a:p>
        </p:txBody>
      </p:sp>
    </p:spTree>
    <p:extLst>
      <p:ext uri="{BB962C8B-B14F-4D97-AF65-F5344CB8AC3E}">
        <p14:creationId xmlns:p14="http://schemas.microsoft.com/office/powerpoint/2010/main" val="6326660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40C91B4C-C5A2-4CBD-A3F3-24659600E9ED}" type="slidenum">
              <a:rPr lang="en-CA" altLang="en-US" sz="1200" i="0">
                <a:latin typeface="Tahoma" charset="0"/>
              </a:rPr>
              <a:pPr>
                <a:defRPr/>
              </a:pPr>
              <a:t>8</a:t>
            </a:fld>
            <a:endParaRPr lang="en-CA" altLang="en-US" sz="1200" i="0">
              <a:latin typeface="Tahoma" charset="0"/>
            </a:endParaRPr>
          </a:p>
        </p:txBody>
      </p:sp>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236648801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CE5720B-3DF9-4E93-A861-D7911CC37EA4}" type="slidenum">
              <a:rPr lang="en-CA" altLang="en-US" sz="1200" i="0">
                <a:latin typeface="Tahoma" charset="0"/>
              </a:rPr>
              <a:pPr>
                <a:defRPr/>
              </a:pPr>
              <a:t>78</a:t>
            </a:fld>
            <a:endParaRPr lang="en-CA" altLang="en-US" sz="1200" i="0">
              <a:latin typeface="Tahoma" charset="0"/>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43960045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CE5720B-3DF9-4E93-A861-D7911CC37EA4}" type="slidenum">
              <a:rPr lang="en-CA" altLang="en-US" sz="1200" i="0">
                <a:latin typeface="Tahoma" charset="0"/>
              </a:rPr>
              <a:pPr>
                <a:defRPr/>
              </a:pPr>
              <a:t>80</a:t>
            </a:fld>
            <a:endParaRPr lang="en-CA" altLang="en-US" sz="1200" i="0">
              <a:latin typeface="Tahoma" charset="0"/>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96288308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11FC44BB-5E8B-4007-BAF7-A09C1A9BADF6}" type="slidenum">
              <a:rPr lang="en-CA" altLang="en-US" sz="1200" i="0">
                <a:latin typeface="Tahoma" charset="0"/>
              </a:rPr>
              <a:pPr>
                <a:defRPr/>
              </a:pPr>
              <a:t>81</a:t>
            </a:fld>
            <a:endParaRPr lang="en-CA" altLang="en-US" sz="1200" i="0">
              <a:latin typeface="Tahoma" charset="0"/>
            </a:endParaRPr>
          </a:p>
        </p:txBody>
      </p:sp>
      <p:sp>
        <p:nvSpPr>
          <p:cNvPr id="826370" name="Rectangle 2"/>
          <p:cNvSpPr>
            <a:spLocks noGrp="1" noRot="1" noChangeAspect="1" noChangeArrowheads="1" noTextEdit="1"/>
          </p:cNvSpPr>
          <p:nvPr>
            <p:ph type="sldImg"/>
          </p:nvPr>
        </p:nvSpPr>
        <p:spPr>
          <a:ln/>
        </p:spPr>
      </p:sp>
      <p:sp>
        <p:nvSpPr>
          <p:cNvPr id="1300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en-US" altLang="en-US" smtClean="0"/>
          </a:p>
        </p:txBody>
      </p:sp>
    </p:spTree>
    <p:extLst>
      <p:ext uri="{BB962C8B-B14F-4D97-AF65-F5344CB8AC3E}">
        <p14:creationId xmlns:p14="http://schemas.microsoft.com/office/powerpoint/2010/main" val="88243919"/>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11FC44BB-5E8B-4007-BAF7-A09C1A9BADF6}" type="slidenum">
              <a:rPr lang="en-CA" altLang="en-US" sz="1200" i="0">
                <a:latin typeface="Tahoma" charset="0"/>
              </a:rPr>
              <a:pPr>
                <a:defRPr/>
              </a:pPr>
              <a:t>82</a:t>
            </a:fld>
            <a:endParaRPr lang="en-CA" altLang="en-US" sz="1200" i="0">
              <a:latin typeface="Tahoma" charset="0"/>
            </a:endParaRPr>
          </a:p>
        </p:txBody>
      </p:sp>
      <p:sp>
        <p:nvSpPr>
          <p:cNvPr id="826370" name="Rectangle 2"/>
          <p:cNvSpPr>
            <a:spLocks noGrp="1" noRot="1" noChangeAspect="1" noChangeArrowheads="1" noTextEdit="1"/>
          </p:cNvSpPr>
          <p:nvPr>
            <p:ph type="sldImg"/>
          </p:nvPr>
        </p:nvSpPr>
        <p:spPr>
          <a:ln/>
        </p:spPr>
      </p:sp>
      <p:sp>
        <p:nvSpPr>
          <p:cNvPr id="1300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r>
              <a:rPr lang="en-CA" sz="1800" dirty="0" smtClean="0"/>
              <a:t>Most practical design projects in commercial and governmental environment acquire existing designs of databases from previous designs, from designs in legacy models, or from existing files. </a:t>
            </a:r>
            <a:endParaRPr lang="en-US" altLang="en-US" dirty="0" smtClean="0"/>
          </a:p>
        </p:txBody>
      </p:sp>
    </p:spTree>
    <p:extLst>
      <p:ext uri="{BB962C8B-B14F-4D97-AF65-F5344CB8AC3E}">
        <p14:creationId xmlns:p14="http://schemas.microsoft.com/office/powerpoint/2010/main" val="156339116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11FC44BB-5E8B-4007-BAF7-A09C1A9BADF6}" type="slidenum">
              <a:rPr lang="en-CA" altLang="en-US" sz="1200" i="0">
                <a:latin typeface="Tahoma" charset="0"/>
              </a:rPr>
              <a:pPr>
                <a:defRPr/>
              </a:pPr>
              <a:t>83</a:t>
            </a:fld>
            <a:endParaRPr lang="en-CA" altLang="en-US" sz="1200" i="0">
              <a:latin typeface="Tahoma" charset="0"/>
            </a:endParaRPr>
          </a:p>
        </p:txBody>
      </p:sp>
      <p:sp>
        <p:nvSpPr>
          <p:cNvPr id="826370" name="Rectangle 2"/>
          <p:cNvSpPr>
            <a:spLocks noGrp="1" noRot="1" noChangeAspect="1" noChangeArrowheads="1" noTextEdit="1"/>
          </p:cNvSpPr>
          <p:nvPr>
            <p:ph type="sldImg"/>
          </p:nvPr>
        </p:nvSpPr>
        <p:spPr>
          <a:ln/>
        </p:spPr>
      </p:sp>
      <p:sp>
        <p:nvSpPr>
          <p:cNvPr id="1300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r>
              <a:rPr lang="en-CA" sz="1800" dirty="0" smtClean="0"/>
              <a:t>Most practical design projects in commercial and governmental environment acquire existing designs of databases from previous designs, from designs in legacy models, or from existing files. </a:t>
            </a:r>
            <a:endParaRPr lang="en-US" altLang="en-US" dirty="0" smtClean="0"/>
          </a:p>
        </p:txBody>
      </p:sp>
    </p:spTree>
    <p:extLst>
      <p:ext uri="{BB962C8B-B14F-4D97-AF65-F5344CB8AC3E}">
        <p14:creationId xmlns:p14="http://schemas.microsoft.com/office/powerpoint/2010/main" val="314283935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2A3DC20-1F73-416C-A0ED-2DE5801FC645}" type="slidenum">
              <a:rPr lang="en-CA" altLang="en-US" sz="1200" i="0">
                <a:latin typeface="Tahoma" charset="0"/>
              </a:rPr>
              <a:pPr>
                <a:defRPr/>
              </a:pPr>
              <a:t>84</a:t>
            </a:fld>
            <a:endParaRPr lang="en-CA" altLang="en-US" sz="1200" i="0">
              <a:latin typeface="Tahoma"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18672389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AD39EAB-7B07-4F18-9DCA-A1D75BD4F9F8}" type="slidenum">
              <a:rPr lang="en-CA" altLang="en-US" sz="1200" i="0">
                <a:latin typeface="Tahoma" charset="0"/>
              </a:rPr>
              <a:pPr>
                <a:defRPr/>
              </a:pPr>
              <a:t>9</a:t>
            </a:fld>
            <a:endParaRPr lang="en-CA" altLang="en-US" sz="1200" i="0">
              <a:latin typeface="Tahoma" charset="0"/>
            </a:endParaRPr>
          </a:p>
        </p:txBody>
      </p:sp>
      <p:sp>
        <p:nvSpPr>
          <p:cNvPr id="67587" name="Rectangle 2"/>
          <p:cNvSpPr>
            <a:spLocks noGrp="1" noRot="1" noChangeAspect="1" noChangeArrowheads="1" noTextEdit="1"/>
          </p:cNvSpPr>
          <p:nvPr>
            <p:ph type="sldImg"/>
          </p:nvPr>
        </p:nvSpPr>
        <p:spPr>
          <a:ln/>
        </p:spPr>
      </p:sp>
      <p:sp>
        <p:nvSpPr>
          <p:cNvPr id="6758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40232602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lvl1pPr>
              <a:defRPr sz="2400" i="1">
                <a:solidFill>
                  <a:schemeClr val="tx1"/>
                </a:solidFill>
                <a:latin typeface="Arial" charset="0"/>
              </a:defRPr>
            </a:lvl1pPr>
            <a:lvl2pPr marL="742950" indent="-285750">
              <a:defRPr sz="2400" i="1">
                <a:solidFill>
                  <a:schemeClr val="tx1"/>
                </a:solidFill>
                <a:latin typeface="Arial" charset="0"/>
              </a:defRPr>
            </a:lvl2pPr>
            <a:lvl3pPr marL="1143000" indent="-228600">
              <a:defRPr sz="2400" i="1">
                <a:solidFill>
                  <a:schemeClr val="tx1"/>
                </a:solidFill>
                <a:latin typeface="Arial" charset="0"/>
              </a:defRPr>
            </a:lvl3pPr>
            <a:lvl4pPr marL="1600200" indent="-228600">
              <a:defRPr sz="2400" i="1">
                <a:solidFill>
                  <a:schemeClr val="tx1"/>
                </a:solidFill>
                <a:latin typeface="Arial" charset="0"/>
              </a:defRPr>
            </a:lvl4pPr>
            <a:lvl5pPr marL="2057400" indent="-228600">
              <a:defRPr sz="2400" i="1">
                <a:solidFill>
                  <a:schemeClr val="tx1"/>
                </a:solidFill>
                <a:latin typeface="Arial" charset="0"/>
              </a:defRPr>
            </a:lvl5pPr>
            <a:lvl6pPr marL="2514600" indent="-228600" eaLnBrk="0" fontAlgn="base" hangingPunct="0">
              <a:spcBef>
                <a:spcPct val="0"/>
              </a:spcBef>
              <a:spcAft>
                <a:spcPct val="0"/>
              </a:spcAft>
              <a:defRPr sz="2400" i="1">
                <a:solidFill>
                  <a:schemeClr val="tx1"/>
                </a:solidFill>
                <a:latin typeface="Arial" charset="0"/>
              </a:defRPr>
            </a:lvl6pPr>
            <a:lvl7pPr marL="2971800" indent="-228600" eaLnBrk="0" fontAlgn="base" hangingPunct="0">
              <a:spcBef>
                <a:spcPct val="0"/>
              </a:spcBef>
              <a:spcAft>
                <a:spcPct val="0"/>
              </a:spcAft>
              <a:defRPr sz="2400" i="1">
                <a:solidFill>
                  <a:schemeClr val="tx1"/>
                </a:solidFill>
                <a:latin typeface="Arial" charset="0"/>
              </a:defRPr>
            </a:lvl7pPr>
            <a:lvl8pPr marL="3429000" indent="-228600" eaLnBrk="0" fontAlgn="base" hangingPunct="0">
              <a:spcBef>
                <a:spcPct val="0"/>
              </a:spcBef>
              <a:spcAft>
                <a:spcPct val="0"/>
              </a:spcAft>
              <a:defRPr sz="2400" i="1">
                <a:solidFill>
                  <a:schemeClr val="tx1"/>
                </a:solidFill>
                <a:latin typeface="Arial" charset="0"/>
              </a:defRPr>
            </a:lvl8pPr>
            <a:lvl9pPr marL="3886200" indent="-228600" eaLnBrk="0" fontAlgn="base" hangingPunct="0">
              <a:spcBef>
                <a:spcPct val="0"/>
              </a:spcBef>
              <a:spcAft>
                <a:spcPct val="0"/>
              </a:spcAft>
              <a:defRPr sz="2400" i="1">
                <a:solidFill>
                  <a:schemeClr val="tx1"/>
                </a:solidFill>
                <a:latin typeface="Arial" charset="0"/>
              </a:defRPr>
            </a:lvl9pPr>
          </a:lstStyle>
          <a:p>
            <a:pPr>
              <a:defRPr/>
            </a:pPr>
            <a:fld id="{2AD39EAB-7B07-4F18-9DCA-A1D75BD4F9F8}" type="slidenum">
              <a:rPr lang="en-CA" altLang="en-US" sz="1200" i="0">
                <a:latin typeface="Tahoma" charset="0"/>
              </a:rPr>
              <a:pPr>
                <a:defRPr/>
              </a:pPr>
              <a:t>10</a:t>
            </a:fld>
            <a:endParaRPr lang="en-CA" altLang="en-US" sz="1200" i="0">
              <a:latin typeface="Tahoma" charset="0"/>
            </a:endParaRPr>
          </a:p>
        </p:txBody>
      </p:sp>
      <p:sp>
        <p:nvSpPr>
          <p:cNvPr id="67587" name="Rectangle 2"/>
          <p:cNvSpPr>
            <a:spLocks noGrp="1" noRot="1" noChangeAspect="1" noChangeArrowheads="1" noTextEdit="1"/>
          </p:cNvSpPr>
          <p:nvPr>
            <p:ph type="sldImg"/>
          </p:nvPr>
        </p:nvSpPr>
        <p:spPr>
          <a:ln/>
        </p:spPr>
      </p:sp>
      <p:sp>
        <p:nvSpPr>
          <p:cNvPr id="6758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endParaRPr lang="en-US" altLang="en-US" smtClean="0"/>
          </a:p>
        </p:txBody>
      </p:sp>
    </p:spTree>
    <p:extLst>
      <p:ext uri="{BB962C8B-B14F-4D97-AF65-F5344CB8AC3E}">
        <p14:creationId xmlns:p14="http://schemas.microsoft.com/office/powerpoint/2010/main" val="35989428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showMasterPhAnim="0" type="title" preserve="1">
  <p:cSld name="Title Slide">
    <p:spTree>
      <p:nvGrpSpPr>
        <p:cNvPr id="1" name=""/>
        <p:cNvGrpSpPr/>
        <p:nvPr/>
      </p:nvGrpSpPr>
      <p:grpSpPr>
        <a:xfrm>
          <a:off x="0" y="0"/>
          <a:ext cx="0" cy="0"/>
          <a:chOff x="0" y="0"/>
          <a:chExt cx="0" cy="0"/>
        </a:xfrm>
      </p:grpSpPr>
      <p:sp>
        <p:nvSpPr>
          <p:cNvPr id="4" name="Rectangle 47"/>
          <p:cNvSpPr>
            <a:spLocks noChangeArrowheads="1"/>
          </p:cNvSpPr>
          <p:nvPr userDrawn="1"/>
        </p:nvSpPr>
        <p:spPr bwMode="auto">
          <a:xfrm rot="16200000">
            <a:off x="3500437" y="-985837"/>
            <a:ext cx="2143125" cy="9144000"/>
          </a:xfrm>
          <a:prstGeom prst="rect">
            <a:avLst/>
          </a:prstGeom>
          <a:solidFill>
            <a:srgbClr val="677228">
              <a:alpha val="43921"/>
            </a:srgbClr>
          </a:solidFill>
          <a:ln>
            <a:noFill/>
          </a:ln>
        </p:spPr>
        <p:txBody>
          <a:bodyPr wrap="none" anchor="ct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Arial" panose="020B0604020202020204" pitchFamily="34" charset="0"/>
              </a:defRPr>
            </a:lvl9pPr>
          </a:lstStyle>
          <a:p>
            <a:pPr eaLnBrk="1" hangingPunct="1">
              <a:defRPr/>
            </a:pPr>
            <a:endParaRPr lang="en-US" altLang="en-US">
              <a:ea typeface="+mn-ea"/>
            </a:endParaRPr>
          </a:p>
        </p:txBody>
      </p:sp>
      <p:sp>
        <p:nvSpPr>
          <p:cNvPr id="4126" name="Rectangle 30" descr="Pink tissue paper"/>
          <p:cNvSpPr>
            <a:spLocks noGrp="1" noChangeArrowheads="1"/>
          </p:cNvSpPr>
          <p:nvPr>
            <p:ph type="ctrTitle" sz="quarter"/>
          </p:nvPr>
        </p:nvSpPr>
        <p:spPr>
          <a:xfrm>
            <a:off x="228600" y="152400"/>
            <a:ext cx="8763000" cy="2286000"/>
          </a:xfrm>
        </p:spPr>
        <p:txBody>
          <a:bodyPr wrap="none" anchor="ctr"/>
          <a:lstStyle>
            <a:lvl1pPr>
              <a:defRPr sz="6600">
                <a:solidFill>
                  <a:schemeClr val="bg1"/>
                </a:solidFill>
              </a:defRPr>
            </a:lvl1pPr>
          </a:lstStyle>
          <a:p>
            <a:r>
              <a:rPr lang="en-US" dirty="0"/>
              <a:t>Click to edit Master title style</a:t>
            </a:r>
          </a:p>
        </p:txBody>
      </p:sp>
      <p:sp>
        <p:nvSpPr>
          <p:cNvPr id="4134" name="Rectangle 38" descr="Pink tissue paper"/>
          <p:cNvSpPr>
            <a:spLocks noGrp="1" noChangeArrowheads="1"/>
          </p:cNvSpPr>
          <p:nvPr>
            <p:ph type="subTitle" sz="quarter" idx="1"/>
          </p:nvPr>
        </p:nvSpPr>
        <p:spPr>
          <a:xfrm>
            <a:off x="304800" y="2590800"/>
            <a:ext cx="6629400" cy="1905000"/>
          </a:xfrm>
        </p:spPr>
        <p:txBody>
          <a:bodyPr/>
          <a:lstStyle>
            <a:lvl1pPr marL="0" indent="0">
              <a:buFont typeface="Wingdings" pitchFamily="2" charset="2"/>
              <a:buNone/>
              <a:defRPr sz="3200"/>
            </a:lvl1pPr>
          </a:lstStyle>
          <a:p>
            <a:r>
              <a:rPr lang="en-US"/>
              <a:t>Click to edit Master subtitle style</a:t>
            </a:r>
          </a:p>
        </p:txBody>
      </p:sp>
    </p:spTree>
    <p:extLst>
      <p:ext uri="{BB962C8B-B14F-4D97-AF65-F5344CB8AC3E}">
        <p14:creationId xmlns:p14="http://schemas.microsoft.com/office/powerpoint/2010/main" val="3389208893"/>
      </p:ext>
    </p:extLst>
  </p:cSld>
  <p:clrMapOvr>
    <a:masterClrMapping/>
  </p:clrMapOvr>
  <p:transition spd="med"/>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3"/>
          <p:cNvSpPr>
            <a:spLocks noGrp="1" noChangeArrowheads="1"/>
          </p:cNvSpPr>
          <p:nvPr>
            <p:ph type="sldNum" sz="quarter" idx="10"/>
          </p:nvPr>
        </p:nvSpPr>
        <p:spPr>
          <a:ln/>
        </p:spPr>
        <p:txBody>
          <a:bodyPr/>
          <a:lstStyle>
            <a:lvl1pPr>
              <a:defRPr/>
            </a:lvl1pPr>
          </a:lstStyle>
          <a:p>
            <a:pPr>
              <a:defRPr/>
            </a:pPr>
            <a:fld id="{A100A47A-09A9-4891-9F43-244615D47038}" type="slidenum">
              <a:rPr lang="en-US" altLang="en-US"/>
              <a:pPr>
                <a:defRPr/>
              </a:pPr>
              <a:t>‹#›</a:t>
            </a:fld>
            <a:endParaRPr lang="en-CA" altLang="en-US" dirty="0"/>
          </a:p>
        </p:txBody>
      </p:sp>
    </p:spTree>
    <p:extLst>
      <p:ext uri="{BB962C8B-B14F-4D97-AF65-F5344CB8AC3E}">
        <p14:creationId xmlns:p14="http://schemas.microsoft.com/office/powerpoint/2010/main" val="165152984"/>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57950" y="303213"/>
            <a:ext cx="2076450" cy="586898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303213"/>
            <a:ext cx="6076950" cy="586898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3"/>
          <p:cNvSpPr>
            <a:spLocks noGrp="1" noChangeArrowheads="1"/>
          </p:cNvSpPr>
          <p:nvPr>
            <p:ph type="sldNum" sz="quarter" idx="10"/>
          </p:nvPr>
        </p:nvSpPr>
        <p:spPr>
          <a:ln/>
        </p:spPr>
        <p:txBody>
          <a:bodyPr/>
          <a:lstStyle>
            <a:lvl1pPr>
              <a:defRPr/>
            </a:lvl1pPr>
          </a:lstStyle>
          <a:p>
            <a:pPr>
              <a:defRPr/>
            </a:pPr>
            <a:fld id="{DDD0C428-2C1E-46F5-8FB4-3FE450CE886A}" type="slidenum">
              <a:rPr lang="en-US" altLang="en-US"/>
              <a:pPr>
                <a:defRPr/>
              </a:pPr>
              <a:t>‹#›</a:t>
            </a:fld>
            <a:endParaRPr lang="en-CA" altLang="en-US" dirty="0"/>
          </a:p>
        </p:txBody>
      </p:sp>
    </p:spTree>
    <p:extLst>
      <p:ext uri="{BB962C8B-B14F-4D97-AF65-F5344CB8AC3E}">
        <p14:creationId xmlns:p14="http://schemas.microsoft.com/office/powerpoint/2010/main" val="3638567579"/>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AndClipArt">
  <p:cSld name="Title, Text and Clip Art">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685800" y="1981200"/>
            <a:ext cx="3810000" cy="4114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Online Image Placeholder 3"/>
          <p:cNvSpPr>
            <a:spLocks noGrp="1"/>
          </p:cNvSpPr>
          <p:nvPr>
            <p:ph type="clipArt" sz="half" idx="2"/>
          </p:nvPr>
        </p:nvSpPr>
        <p:spPr>
          <a:xfrm>
            <a:off x="4648200" y="1981200"/>
            <a:ext cx="3810000" cy="4114800"/>
          </a:xfrm>
        </p:spPr>
        <p:txBody>
          <a:bodyPr/>
          <a:lstStyle/>
          <a:p>
            <a:endParaRPr lang="en-US"/>
          </a:p>
        </p:txBody>
      </p:sp>
      <p:sp>
        <p:nvSpPr>
          <p:cNvPr id="5" name="Footer Placeholder 4"/>
          <p:cNvSpPr>
            <a:spLocks noGrp="1"/>
          </p:cNvSpPr>
          <p:nvPr>
            <p:ph type="ftr" sz="quarter" idx="10"/>
          </p:nvPr>
        </p:nvSpPr>
        <p:spPr>
          <a:xfrm>
            <a:off x="633413" y="6453188"/>
            <a:ext cx="2895600" cy="403225"/>
          </a:xfrm>
        </p:spPr>
        <p:txBody>
          <a:bodyPr/>
          <a:lstStyle>
            <a:lvl1pPr>
              <a:defRPr>
                <a:solidFill>
                  <a:schemeClr val="tx1"/>
                </a:solidFill>
              </a:defRPr>
            </a:lvl1pPr>
          </a:lstStyle>
          <a:p>
            <a:endParaRPr lang="en-US" altLang="en-US"/>
          </a:p>
          <a:p>
            <a:endParaRPr lang="en-US" altLang="en-US">
              <a:solidFill>
                <a:schemeClr val="tx2"/>
              </a:solidFill>
            </a:endParaRPr>
          </a:p>
        </p:txBody>
      </p:sp>
      <p:sp>
        <p:nvSpPr>
          <p:cNvPr id="6" name="Slide Number Placeholder 5"/>
          <p:cNvSpPr>
            <a:spLocks noGrp="1"/>
          </p:cNvSpPr>
          <p:nvPr>
            <p:ph type="sldNum" sz="quarter" idx="11"/>
          </p:nvPr>
        </p:nvSpPr>
        <p:spPr>
          <a:xfrm>
            <a:off x="6553200" y="6172200"/>
            <a:ext cx="1905000" cy="457200"/>
          </a:xfrm>
        </p:spPr>
        <p:txBody>
          <a:bodyPr/>
          <a:lstStyle>
            <a:lvl1pPr>
              <a:defRPr/>
            </a:lvl1pPr>
          </a:lstStyle>
          <a:p>
            <a:fld id="{DBB62A6F-6C42-4A39-B4F3-3AC0AA771303}" type="slidenum">
              <a:rPr lang="en-US" altLang="en-US"/>
              <a:pPr/>
              <a:t>‹#›</a:t>
            </a:fld>
            <a:endParaRPr lang="en-US" altLang="en-US"/>
          </a:p>
        </p:txBody>
      </p:sp>
    </p:spTree>
    <p:extLst>
      <p:ext uri="{BB962C8B-B14F-4D97-AF65-F5344CB8AC3E}">
        <p14:creationId xmlns:p14="http://schemas.microsoft.com/office/powerpoint/2010/main" val="6897179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9144000" cy="609600"/>
          </a:xfrm>
        </p:spPr>
        <p:txBody>
          <a:bodyPr/>
          <a:lstStyle/>
          <a:p>
            <a:r>
              <a:rPr lang="en-US"/>
              <a:t>Click to edit Master title style</a:t>
            </a:r>
          </a:p>
        </p:txBody>
      </p:sp>
      <p:sp>
        <p:nvSpPr>
          <p:cNvPr id="3" name="Content Placeholder 2"/>
          <p:cNvSpPr>
            <a:spLocks noGrp="1"/>
          </p:cNvSpPr>
          <p:nvPr>
            <p:ph idx="1"/>
          </p:nvPr>
        </p:nvSpPr>
        <p:spPr>
          <a:xfrm>
            <a:off x="0" y="685800"/>
            <a:ext cx="9144000" cy="6096000"/>
          </a:xfrm>
        </p:spPr>
        <p:txBody>
          <a:bodyPr/>
          <a:lstStyle>
            <a:lvl2pPr>
              <a:defRPr>
                <a:solidFill>
                  <a:schemeClr val="tx1"/>
                </a:solidFill>
              </a:defRPr>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97577053"/>
      </p:ext>
    </p:extLst>
  </p:cSld>
  <p:clrMapOvr>
    <a:masterClrMapping/>
  </p:clrMapOvr>
  <p:transition spd="med"/>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2663" y="3725862"/>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609600" y="1830049"/>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3"/>
          <p:cNvSpPr>
            <a:spLocks noGrp="1" noChangeArrowheads="1"/>
          </p:cNvSpPr>
          <p:nvPr>
            <p:ph type="sldNum" sz="quarter" idx="10"/>
          </p:nvPr>
        </p:nvSpPr>
        <p:spPr>
          <a:ln/>
        </p:spPr>
        <p:txBody>
          <a:bodyPr/>
          <a:lstStyle>
            <a:lvl1pPr>
              <a:defRPr/>
            </a:lvl1pPr>
          </a:lstStyle>
          <a:p>
            <a:pPr>
              <a:defRPr/>
            </a:pPr>
            <a:fld id="{B11D91FE-055C-49DF-9483-0CA26124256F}" type="slidenum">
              <a:rPr lang="en-US" altLang="en-US"/>
              <a:pPr>
                <a:defRPr/>
              </a:pPr>
              <a:t>‹#›</a:t>
            </a:fld>
            <a:endParaRPr lang="en-CA" altLang="en-US" dirty="0"/>
          </a:p>
        </p:txBody>
      </p:sp>
    </p:spTree>
    <p:extLst>
      <p:ext uri="{BB962C8B-B14F-4D97-AF65-F5344CB8AC3E}">
        <p14:creationId xmlns:p14="http://schemas.microsoft.com/office/powerpoint/2010/main" val="867441916"/>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39713" y="1600200"/>
            <a:ext cx="407035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462463" y="1600200"/>
            <a:ext cx="4071937"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3"/>
          <p:cNvSpPr>
            <a:spLocks noGrp="1" noChangeArrowheads="1"/>
          </p:cNvSpPr>
          <p:nvPr>
            <p:ph type="sldNum" sz="quarter" idx="10"/>
          </p:nvPr>
        </p:nvSpPr>
        <p:spPr>
          <a:ln/>
        </p:spPr>
        <p:txBody>
          <a:bodyPr/>
          <a:lstStyle>
            <a:lvl1pPr>
              <a:defRPr/>
            </a:lvl1pPr>
          </a:lstStyle>
          <a:p>
            <a:pPr>
              <a:defRPr/>
            </a:pPr>
            <a:fld id="{1A537EC7-9999-467A-A37F-9BA96997D555}" type="slidenum">
              <a:rPr lang="en-US" altLang="en-US"/>
              <a:pPr>
                <a:defRPr/>
              </a:pPr>
              <a:t>‹#›</a:t>
            </a:fld>
            <a:endParaRPr lang="en-CA" altLang="en-US" dirty="0"/>
          </a:p>
        </p:txBody>
      </p:sp>
    </p:spTree>
    <p:extLst>
      <p:ext uri="{BB962C8B-B14F-4D97-AF65-F5344CB8AC3E}">
        <p14:creationId xmlns:p14="http://schemas.microsoft.com/office/powerpoint/2010/main" val="1599399369"/>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3"/>
          <p:cNvSpPr>
            <a:spLocks noGrp="1" noChangeArrowheads="1"/>
          </p:cNvSpPr>
          <p:nvPr>
            <p:ph type="sldNum" sz="quarter" idx="10"/>
          </p:nvPr>
        </p:nvSpPr>
        <p:spPr>
          <a:ln/>
        </p:spPr>
        <p:txBody>
          <a:bodyPr/>
          <a:lstStyle>
            <a:lvl1pPr>
              <a:defRPr/>
            </a:lvl1pPr>
          </a:lstStyle>
          <a:p>
            <a:pPr>
              <a:defRPr/>
            </a:pPr>
            <a:fld id="{CF793A70-39F0-4752-9D2D-B1A3E0F45D49}" type="slidenum">
              <a:rPr lang="en-US" altLang="en-US"/>
              <a:pPr>
                <a:defRPr/>
              </a:pPr>
              <a:t>‹#›</a:t>
            </a:fld>
            <a:endParaRPr lang="en-CA" altLang="en-US" dirty="0"/>
          </a:p>
        </p:txBody>
      </p:sp>
    </p:spTree>
    <p:extLst>
      <p:ext uri="{BB962C8B-B14F-4D97-AF65-F5344CB8AC3E}">
        <p14:creationId xmlns:p14="http://schemas.microsoft.com/office/powerpoint/2010/main" val="417838095"/>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3"/>
          <p:cNvSpPr>
            <a:spLocks noGrp="1" noChangeArrowheads="1"/>
          </p:cNvSpPr>
          <p:nvPr>
            <p:ph type="sldNum" sz="quarter" idx="10"/>
          </p:nvPr>
        </p:nvSpPr>
        <p:spPr/>
        <p:txBody>
          <a:bodyPr/>
          <a:lstStyle>
            <a:lvl1pPr>
              <a:defRPr/>
            </a:lvl1pPr>
          </a:lstStyle>
          <a:p>
            <a:pPr>
              <a:defRPr/>
            </a:pPr>
            <a:r>
              <a:rPr lang="en-US" altLang="en-US"/>
              <a:t> </a:t>
            </a:r>
            <a:fld id="{0845AB94-0A5F-492D-8D32-3162C76843B8}" type="slidenum">
              <a:rPr lang="en-US" altLang="en-US"/>
              <a:pPr>
                <a:defRPr/>
              </a:pPr>
              <a:t>‹#›</a:t>
            </a:fld>
            <a:endParaRPr lang="en-CA" altLang="en-US"/>
          </a:p>
        </p:txBody>
      </p:sp>
    </p:spTree>
    <p:extLst>
      <p:ext uri="{BB962C8B-B14F-4D97-AF65-F5344CB8AC3E}">
        <p14:creationId xmlns:p14="http://schemas.microsoft.com/office/powerpoint/2010/main" val="306833299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3"/>
          <p:cNvSpPr>
            <a:spLocks noGrp="1" noChangeArrowheads="1"/>
          </p:cNvSpPr>
          <p:nvPr>
            <p:ph type="sldNum" sz="quarter" idx="10"/>
          </p:nvPr>
        </p:nvSpPr>
        <p:spPr/>
        <p:txBody>
          <a:bodyPr/>
          <a:lstStyle>
            <a:lvl1pPr>
              <a:defRPr/>
            </a:lvl1pPr>
          </a:lstStyle>
          <a:p>
            <a:pPr>
              <a:defRPr/>
            </a:pPr>
            <a:r>
              <a:rPr lang="en-US" altLang="en-US"/>
              <a:t>Slide 2- </a:t>
            </a:r>
            <a:fld id="{BA303E17-C0EF-41C0-AD77-3054CDAC7F9A}" type="slidenum">
              <a:rPr lang="en-US" altLang="en-US"/>
              <a:pPr>
                <a:defRPr/>
              </a:pPr>
              <a:t>‹#›</a:t>
            </a:fld>
            <a:endParaRPr lang="en-CA" altLang="en-US"/>
          </a:p>
        </p:txBody>
      </p:sp>
    </p:spTree>
    <p:extLst>
      <p:ext uri="{BB962C8B-B14F-4D97-AF65-F5344CB8AC3E}">
        <p14:creationId xmlns:p14="http://schemas.microsoft.com/office/powerpoint/2010/main" val="3587056203"/>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3"/>
          <p:cNvSpPr>
            <a:spLocks noGrp="1" noChangeArrowheads="1"/>
          </p:cNvSpPr>
          <p:nvPr>
            <p:ph type="sldNum" sz="quarter" idx="10"/>
          </p:nvPr>
        </p:nvSpPr>
        <p:spPr>
          <a:ln/>
        </p:spPr>
        <p:txBody>
          <a:bodyPr/>
          <a:lstStyle>
            <a:lvl1pPr>
              <a:defRPr/>
            </a:lvl1pPr>
          </a:lstStyle>
          <a:p>
            <a:pPr>
              <a:defRPr/>
            </a:pPr>
            <a:fld id="{D4E3CACF-0B3E-4809-A9CA-189A401210ED}" type="slidenum">
              <a:rPr lang="en-US" altLang="en-US"/>
              <a:pPr>
                <a:defRPr/>
              </a:pPr>
              <a:t>‹#›</a:t>
            </a:fld>
            <a:endParaRPr lang="en-CA" altLang="en-US" dirty="0"/>
          </a:p>
        </p:txBody>
      </p:sp>
    </p:spTree>
    <p:extLst>
      <p:ext uri="{BB962C8B-B14F-4D97-AF65-F5344CB8AC3E}">
        <p14:creationId xmlns:p14="http://schemas.microsoft.com/office/powerpoint/2010/main" val="491659654"/>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3"/>
          <p:cNvSpPr>
            <a:spLocks noGrp="1" noChangeArrowheads="1"/>
          </p:cNvSpPr>
          <p:nvPr>
            <p:ph type="sldNum" sz="quarter" idx="10"/>
          </p:nvPr>
        </p:nvSpPr>
        <p:spPr>
          <a:ln/>
        </p:spPr>
        <p:txBody>
          <a:bodyPr/>
          <a:lstStyle>
            <a:lvl1pPr>
              <a:defRPr/>
            </a:lvl1pPr>
          </a:lstStyle>
          <a:p>
            <a:pPr>
              <a:defRPr/>
            </a:pPr>
            <a:fld id="{224FD5D3-0888-4167-9E4D-5EFFC360AB95}" type="slidenum">
              <a:rPr lang="en-US" altLang="en-US"/>
              <a:pPr>
                <a:defRPr/>
              </a:pPr>
              <a:t>‹#›</a:t>
            </a:fld>
            <a:endParaRPr lang="en-CA" altLang="en-US" dirty="0"/>
          </a:p>
        </p:txBody>
      </p:sp>
    </p:spTree>
    <p:extLst>
      <p:ext uri="{BB962C8B-B14F-4D97-AF65-F5344CB8AC3E}">
        <p14:creationId xmlns:p14="http://schemas.microsoft.com/office/powerpoint/2010/main" val="732358641"/>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9"/>
          <p:cNvSpPr>
            <a:spLocks noGrp="1" noChangeArrowheads="1"/>
          </p:cNvSpPr>
          <p:nvPr>
            <p:ph type="title"/>
          </p:nvPr>
        </p:nvSpPr>
        <p:spPr bwMode="auto">
          <a:xfrm>
            <a:off x="101600" y="41275"/>
            <a:ext cx="9042400" cy="720725"/>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smtClean="0"/>
              <a:t>Click to edit Master title style</a:t>
            </a:r>
          </a:p>
        </p:txBody>
      </p:sp>
      <p:sp>
        <p:nvSpPr>
          <p:cNvPr id="3085" name="Rectangle 13"/>
          <p:cNvSpPr>
            <a:spLocks noGrp="1" noChangeArrowheads="1"/>
          </p:cNvSpPr>
          <p:nvPr>
            <p:ph type="sldNum" sz="quarter" idx="4"/>
          </p:nvPr>
        </p:nvSpPr>
        <p:spPr bwMode="auto">
          <a:xfrm>
            <a:off x="7215188" y="6400800"/>
            <a:ext cx="19050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400" b="1">
                <a:solidFill>
                  <a:srgbClr val="990033"/>
                </a:solidFill>
              </a:defRPr>
            </a:lvl1pPr>
          </a:lstStyle>
          <a:p>
            <a:pPr>
              <a:defRPr/>
            </a:pPr>
            <a:fld id="{F4D04854-8497-46B6-8ABB-D4B5726DF257}" type="slidenum">
              <a:rPr lang="en-US" altLang="en-US"/>
              <a:pPr>
                <a:defRPr/>
              </a:pPr>
              <a:t>‹#›</a:t>
            </a:fld>
            <a:endParaRPr lang="en-CA" altLang="en-US" dirty="0"/>
          </a:p>
        </p:txBody>
      </p:sp>
      <p:sp>
        <p:nvSpPr>
          <p:cNvPr id="1028" name="Rectangle 21"/>
          <p:cNvSpPr>
            <a:spLocks noGrp="1" noChangeArrowheads="1"/>
          </p:cNvSpPr>
          <p:nvPr>
            <p:ph type="body" idx="1"/>
          </p:nvPr>
        </p:nvSpPr>
        <p:spPr bwMode="auto">
          <a:xfrm>
            <a:off x="101600" y="914400"/>
            <a:ext cx="90424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Tree>
  </p:cSld>
  <p:clrMap bg1="lt1" tx1="dk1" bg2="lt2" tx2="dk2" accent1="accent1" accent2="accent2" accent3="accent3" accent4="accent4" accent5="accent5" accent6="accent6" hlink="hlink" folHlink="folHlink"/>
  <p:sldLayoutIdLst>
    <p:sldLayoutId id="2147483842" r:id="rId1"/>
    <p:sldLayoutId id="2147483834" r:id="rId2"/>
    <p:sldLayoutId id="2147483835" r:id="rId3"/>
    <p:sldLayoutId id="2147483836" r:id="rId4"/>
    <p:sldLayoutId id="2147483837" r:id="rId5"/>
    <p:sldLayoutId id="2147483843" r:id="rId6"/>
    <p:sldLayoutId id="2147483844" r:id="rId7"/>
    <p:sldLayoutId id="2147483838" r:id="rId8"/>
    <p:sldLayoutId id="2147483839" r:id="rId9"/>
    <p:sldLayoutId id="2147483840" r:id="rId10"/>
    <p:sldLayoutId id="2147483841" r:id="rId11"/>
    <p:sldLayoutId id="2147483845" r:id="rId12"/>
  </p:sldLayoutIdLst>
  <p:transition spd="med"/>
  <p:hf hdr="0" ftr="0" dt="0"/>
  <p:txStyles>
    <p:title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p:titleStyle>
    <p:body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rgbClr val="800000"/>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1.jpe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8.xml"/><Relationship Id="rId1" Type="http://schemas.openxmlformats.org/officeDocument/2006/relationships/slideLayout" Target="../slideLayouts/slideLayout6.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7.xml"/><Relationship Id="rId1" Type="http://schemas.openxmlformats.org/officeDocument/2006/relationships/slideLayout" Target="../slideLayouts/slideLayout6.xml"/><Relationship Id="rId5" Type="http://schemas.openxmlformats.org/officeDocument/2006/relationships/image" Target="../media/image1.jpeg"/><Relationship Id="rId4" Type="http://schemas.openxmlformats.org/officeDocument/2006/relationships/image" Target="../media/image11.jpe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53.xml"/><Relationship Id="rId1" Type="http://schemas.openxmlformats.org/officeDocument/2006/relationships/slideLayout" Target="../slideLayouts/slideLayout6.xml"/><Relationship Id="rId4" Type="http://schemas.openxmlformats.org/officeDocument/2006/relationships/image" Target="../media/image1.jpeg"/></Relationships>
</file>

<file path=ppt/slides/_rels/slide6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54.xml"/><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5.xml"/><Relationship Id="rId1" Type="http://schemas.openxmlformats.org/officeDocument/2006/relationships/slideLayout" Target="../slideLayouts/slideLayout6.xml"/><Relationship Id="rId4" Type="http://schemas.openxmlformats.org/officeDocument/2006/relationships/image" Target="../media/image16.jpeg"/></Relationships>
</file>

<file path=ppt/slides/_rels/slide7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66.xml"/><Relationship Id="rId1" Type="http://schemas.openxmlformats.org/officeDocument/2006/relationships/slideLayout" Target="../slideLayouts/slideLayout6.xml"/><Relationship Id="rId5" Type="http://schemas.openxmlformats.org/officeDocument/2006/relationships/image" Target="../media/image19.png"/><Relationship Id="rId4" Type="http://schemas.openxmlformats.org/officeDocument/2006/relationships/image" Target="../media/image1.jpeg"/></Relationships>
</file>

<file path=ppt/slides/_rels/slide7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68.xml"/><Relationship Id="rId1" Type="http://schemas.openxmlformats.org/officeDocument/2006/relationships/slideLayout" Target="../slideLayouts/slideLayout6.xml"/><Relationship Id="rId4" Type="http://schemas.openxmlformats.org/officeDocument/2006/relationships/image" Target="../media/image170.png"/></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70.xml"/><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71.xml"/><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Title 1"/>
          <p:cNvSpPr txBox="1">
            <a:spLocks/>
          </p:cNvSpPr>
          <p:nvPr/>
        </p:nvSpPr>
        <p:spPr bwMode="auto">
          <a:xfrm>
            <a:off x="0" y="13854"/>
            <a:ext cx="9144000" cy="36437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nchor="b"/>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eaLnBrk="1" hangingPunct="1">
              <a:lnSpc>
                <a:spcPct val="90000"/>
              </a:lnSpc>
            </a:pPr>
            <a:r>
              <a:rPr lang="en-US" altLang="en-US" sz="4500" b="1" dirty="0" smtClean="0">
                <a:solidFill>
                  <a:srgbClr val="00B050"/>
                </a:solidFill>
              </a:rPr>
              <a:t>4.3</a:t>
            </a:r>
            <a:endParaRPr lang="en-US" altLang="en-US" sz="900" b="1" dirty="0">
              <a:solidFill>
                <a:srgbClr val="00B050"/>
              </a:solidFill>
            </a:endParaRPr>
          </a:p>
          <a:p>
            <a:pPr algn="ctr" eaLnBrk="1" hangingPunct="1">
              <a:lnSpc>
                <a:spcPct val="90000"/>
              </a:lnSpc>
            </a:pPr>
            <a:endParaRPr lang="en-US" altLang="en-US" sz="4500" b="1" dirty="0" smtClean="0">
              <a:solidFill>
                <a:srgbClr val="00B050"/>
              </a:solidFill>
            </a:endParaRPr>
          </a:p>
          <a:p>
            <a:pPr algn="ctr" eaLnBrk="1" hangingPunct="1">
              <a:lnSpc>
                <a:spcPct val="90000"/>
              </a:lnSpc>
            </a:pPr>
            <a:r>
              <a:rPr lang="en-US" sz="3200" b="1" dirty="0" smtClean="0"/>
              <a:t>Logical </a:t>
            </a:r>
            <a:r>
              <a:rPr lang="en-US" sz="3200" b="1" dirty="0"/>
              <a:t>Database </a:t>
            </a:r>
            <a:r>
              <a:rPr lang="en-US" sz="3200" b="1" dirty="0" smtClean="0"/>
              <a:t>Design</a:t>
            </a:r>
            <a:endParaRPr lang="en-US" altLang="en-US" sz="54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6"/>
          <p:cNvSpPr>
            <a:spLocks noGrp="1" noChangeArrowheads="1"/>
          </p:cNvSpPr>
          <p:nvPr>
            <p:ph type="title"/>
          </p:nvPr>
        </p:nvSpPr>
        <p:spPr>
          <a:xfrm>
            <a:off x="0" y="0"/>
            <a:ext cx="9144000" cy="720725"/>
          </a:xfrm>
        </p:spPr>
        <p:txBody>
          <a:bodyPr/>
          <a:lstStyle/>
          <a:p>
            <a:pPr eaLnBrk="1" hangingPunct="1"/>
            <a:r>
              <a:rPr lang="en-US" altLang="en-US" dirty="0" smtClean="0"/>
              <a:t>Normalization of Relations (3)</a:t>
            </a:r>
          </a:p>
        </p:txBody>
      </p:sp>
      <p:sp>
        <p:nvSpPr>
          <p:cNvPr id="66563" name="Rectangle 7"/>
          <p:cNvSpPr>
            <a:spLocks noGrp="1" noChangeArrowheads="1"/>
          </p:cNvSpPr>
          <p:nvPr>
            <p:ph idx="1"/>
          </p:nvPr>
        </p:nvSpPr>
        <p:spPr>
          <a:xfrm>
            <a:off x="101600" y="743874"/>
            <a:ext cx="8966200" cy="6114126"/>
          </a:xfrm>
        </p:spPr>
        <p:txBody>
          <a:bodyPr/>
          <a:lstStyle/>
          <a:p>
            <a:pPr eaLnBrk="1" hangingPunct="1">
              <a:lnSpc>
                <a:spcPct val="150000"/>
              </a:lnSpc>
            </a:pPr>
            <a:r>
              <a:rPr lang="en-US" altLang="en-US" sz="3200" dirty="0" smtClean="0">
                <a:latin typeface="Candara" panose="020E0502030303020204" pitchFamily="34" charset="0"/>
              </a:rPr>
              <a:t>The </a:t>
            </a:r>
            <a:r>
              <a:rPr lang="en-US" altLang="en-US" sz="3200" dirty="0">
                <a:latin typeface="Candara" panose="020E0502030303020204" pitchFamily="34" charset="0"/>
              </a:rPr>
              <a:t>practical utility of these normal forms becomes </a:t>
            </a:r>
            <a:r>
              <a:rPr lang="en-US" altLang="en-US" sz="3200" b="1" dirty="0">
                <a:latin typeface="Candara" panose="020E0502030303020204" pitchFamily="34" charset="0"/>
              </a:rPr>
              <a:t>questionable</a:t>
            </a:r>
            <a:r>
              <a:rPr lang="en-US" altLang="en-US" sz="3200" dirty="0">
                <a:latin typeface="Candara" panose="020E0502030303020204" pitchFamily="34" charset="0"/>
              </a:rPr>
              <a:t> when </a:t>
            </a:r>
            <a:endParaRPr lang="en-US" altLang="en-US" sz="3200" dirty="0" smtClean="0">
              <a:latin typeface="Candara" panose="020E0502030303020204" pitchFamily="34" charset="0"/>
            </a:endParaRPr>
          </a:p>
          <a:p>
            <a:pPr lvl="1" eaLnBrk="1" hangingPunct="1">
              <a:lnSpc>
                <a:spcPct val="150000"/>
              </a:lnSpc>
            </a:pPr>
            <a:r>
              <a:rPr lang="en-US" altLang="en-US" sz="3000" dirty="0" smtClean="0">
                <a:latin typeface="Candara" panose="020E0502030303020204" pitchFamily="34" charset="0"/>
              </a:rPr>
              <a:t>the </a:t>
            </a:r>
            <a:r>
              <a:rPr lang="en-US" altLang="en-US" sz="3000" b="1" dirty="0">
                <a:latin typeface="Candara" panose="020E0502030303020204" pitchFamily="34" charset="0"/>
              </a:rPr>
              <a:t>constraints</a:t>
            </a:r>
            <a:r>
              <a:rPr lang="en-US" altLang="en-US" sz="3000" dirty="0">
                <a:latin typeface="Candara" panose="020E0502030303020204" pitchFamily="34" charset="0"/>
              </a:rPr>
              <a:t> on which they are based are </a:t>
            </a:r>
            <a:r>
              <a:rPr lang="en-US" altLang="en-US" sz="3000" b="1" i="1" dirty="0">
                <a:latin typeface="Candara" panose="020E0502030303020204" pitchFamily="34" charset="0"/>
              </a:rPr>
              <a:t>hard to understand</a:t>
            </a:r>
            <a:r>
              <a:rPr lang="en-US" altLang="en-US" sz="3000" b="1" dirty="0">
                <a:latin typeface="Candara" panose="020E0502030303020204" pitchFamily="34" charset="0"/>
              </a:rPr>
              <a:t> or to </a:t>
            </a:r>
            <a:r>
              <a:rPr lang="en-US" altLang="en-US" sz="3000" b="1" i="1" dirty="0">
                <a:latin typeface="Candara" panose="020E0502030303020204" pitchFamily="34" charset="0"/>
              </a:rPr>
              <a:t>detect</a:t>
            </a:r>
          </a:p>
          <a:p>
            <a:pPr eaLnBrk="1" hangingPunct="1">
              <a:lnSpc>
                <a:spcPct val="150000"/>
              </a:lnSpc>
            </a:pPr>
            <a:r>
              <a:rPr lang="en-US" altLang="en-US" sz="3200" b="1" dirty="0" err="1" smtClean="0">
                <a:latin typeface="Candara" panose="020E0502030303020204" pitchFamily="34" charset="0"/>
              </a:rPr>
              <a:t>Denormalization</a:t>
            </a:r>
            <a:r>
              <a:rPr lang="en-US" altLang="en-US" sz="3200" dirty="0">
                <a:latin typeface="Candara" panose="020E0502030303020204" pitchFamily="34" charset="0"/>
              </a:rPr>
              <a:t>:</a:t>
            </a:r>
          </a:p>
          <a:p>
            <a:pPr lvl="1" eaLnBrk="1" hangingPunct="1">
              <a:lnSpc>
                <a:spcPct val="150000"/>
              </a:lnSpc>
            </a:pPr>
            <a:r>
              <a:rPr lang="en-US" altLang="en-US" sz="3200" dirty="0">
                <a:latin typeface="Candara" panose="020E0502030303020204" pitchFamily="34" charset="0"/>
              </a:rPr>
              <a:t>The process of storing the join of higher normal form relations as a base relation—which is in a lower normal </a:t>
            </a:r>
            <a:r>
              <a:rPr lang="en-US" altLang="en-US" sz="3200" dirty="0" smtClean="0">
                <a:latin typeface="Candara" panose="020E0502030303020204" pitchFamily="34" charset="0"/>
              </a:rPr>
              <a:t>form</a:t>
            </a:r>
            <a:endParaRPr lang="en-US" altLang="en-US" sz="3200" dirty="0">
              <a:latin typeface="Candara" panose="020E0502030303020204" pitchFamily="34" charset="0"/>
            </a:endParaRPr>
          </a:p>
        </p:txBody>
      </p:sp>
    </p:spTree>
    <p:extLst>
      <p:ext uri="{BB962C8B-B14F-4D97-AF65-F5344CB8AC3E}">
        <p14:creationId xmlns:p14="http://schemas.microsoft.com/office/powerpoint/2010/main" val="3124469753"/>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6"/>
          <p:cNvSpPr>
            <a:spLocks noGrp="1" noChangeArrowheads="1"/>
          </p:cNvSpPr>
          <p:nvPr>
            <p:ph type="title"/>
          </p:nvPr>
        </p:nvSpPr>
        <p:spPr>
          <a:xfrm>
            <a:off x="0" y="0"/>
            <a:ext cx="9144000" cy="990600"/>
          </a:xfrm>
        </p:spPr>
        <p:txBody>
          <a:bodyPr anchor="ctr"/>
          <a:lstStyle/>
          <a:p>
            <a:pPr eaLnBrk="1" hangingPunct="1"/>
            <a:r>
              <a:rPr lang="en-US" altLang="en-US" b="1" dirty="0" smtClean="0">
                <a:effectLst>
                  <a:outerShdw blurRad="38100" dist="38100" dir="2700000" algn="tl">
                    <a:srgbClr val="000000">
                      <a:alpha val="43137"/>
                    </a:srgbClr>
                  </a:outerShdw>
                </a:effectLst>
              </a:rPr>
              <a:t>First Normal Form (1NF) </a:t>
            </a:r>
          </a:p>
        </p:txBody>
      </p:sp>
      <p:pic>
        <p:nvPicPr>
          <p:cNvPr id="6" name="Picture 5"/>
          <p:cNvPicPr/>
          <p:nvPr/>
        </p:nvPicPr>
        <p:blipFill rotWithShape="1">
          <a:blip r:embed="rId3"/>
          <a:srcRect l="7691" r="3871"/>
          <a:stretch/>
        </p:blipFill>
        <p:spPr>
          <a:xfrm>
            <a:off x="10160" y="1066800"/>
            <a:ext cx="9113520" cy="5715000"/>
          </a:xfrm>
          <a:prstGeom prst="rect">
            <a:avLst/>
          </a:prstGeom>
        </p:spPr>
      </p:pic>
    </p:spTree>
    <p:extLst>
      <p:ext uri="{BB962C8B-B14F-4D97-AF65-F5344CB8AC3E}">
        <p14:creationId xmlns:p14="http://schemas.microsoft.com/office/powerpoint/2010/main" val="1500334246"/>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6"/>
          <p:cNvSpPr>
            <a:spLocks noGrp="1" noChangeArrowheads="1"/>
          </p:cNvSpPr>
          <p:nvPr>
            <p:ph type="title"/>
          </p:nvPr>
        </p:nvSpPr>
        <p:spPr>
          <a:xfrm>
            <a:off x="0" y="0"/>
            <a:ext cx="9144000" cy="990600"/>
          </a:xfrm>
        </p:spPr>
        <p:txBody>
          <a:bodyPr anchor="ctr"/>
          <a:lstStyle/>
          <a:p>
            <a:pPr eaLnBrk="1" hangingPunct="1"/>
            <a:r>
              <a:rPr lang="en-US" altLang="en-US" b="1" dirty="0" smtClean="0">
                <a:effectLst>
                  <a:outerShdw blurRad="38100" dist="38100" dir="2700000" algn="tl">
                    <a:srgbClr val="000000">
                      <a:alpha val="43137"/>
                    </a:srgbClr>
                  </a:outerShdw>
                </a:effectLst>
              </a:rPr>
              <a:t>First Normal Form (1NF) </a:t>
            </a:r>
          </a:p>
        </p:txBody>
      </p:sp>
      <p:pic>
        <p:nvPicPr>
          <p:cNvPr id="5" name="Picture 4"/>
          <p:cNvPicPr/>
          <p:nvPr/>
        </p:nvPicPr>
        <p:blipFill rotWithShape="1">
          <a:blip r:embed="rId3"/>
          <a:srcRect l="8909" r="3100"/>
          <a:stretch/>
        </p:blipFill>
        <p:spPr>
          <a:xfrm>
            <a:off x="0" y="1148080"/>
            <a:ext cx="9108440" cy="5405120"/>
          </a:xfrm>
          <a:prstGeom prst="rect">
            <a:avLst/>
          </a:prstGeom>
        </p:spPr>
      </p:pic>
    </p:spTree>
    <p:extLst>
      <p:ext uri="{BB962C8B-B14F-4D97-AF65-F5344CB8AC3E}">
        <p14:creationId xmlns:p14="http://schemas.microsoft.com/office/powerpoint/2010/main" val="2845223572"/>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6"/>
          <p:cNvSpPr>
            <a:spLocks noGrp="1" noChangeArrowheads="1"/>
          </p:cNvSpPr>
          <p:nvPr>
            <p:ph type="title"/>
          </p:nvPr>
        </p:nvSpPr>
        <p:spPr>
          <a:xfrm>
            <a:off x="0" y="0"/>
            <a:ext cx="9144000" cy="990600"/>
          </a:xfrm>
        </p:spPr>
        <p:txBody>
          <a:bodyPr anchor="ctr"/>
          <a:lstStyle/>
          <a:p>
            <a:pPr eaLnBrk="1" hangingPunct="1"/>
            <a:r>
              <a:rPr lang="en-US" altLang="en-US" b="1" dirty="0" smtClean="0">
                <a:effectLst>
                  <a:outerShdw blurRad="38100" dist="38100" dir="2700000" algn="tl">
                    <a:srgbClr val="000000">
                      <a:alpha val="43137"/>
                    </a:srgbClr>
                  </a:outerShdw>
                </a:effectLst>
              </a:rPr>
              <a:t>First Normal Form (1NF) </a:t>
            </a:r>
          </a:p>
        </p:txBody>
      </p:sp>
      <p:pic>
        <p:nvPicPr>
          <p:cNvPr id="6" name="Picture 5"/>
          <p:cNvPicPr/>
          <p:nvPr/>
        </p:nvPicPr>
        <p:blipFill rotWithShape="1">
          <a:blip r:embed="rId3"/>
          <a:srcRect l="7703" r="2320"/>
          <a:stretch/>
        </p:blipFill>
        <p:spPr>
          <a:xfrm>
            <a:off x="0" y="1219200"/>
            <a:ext cx="9144000" cy="5257800"/>
          </a:xfrm>
          <a:prstGeom prst="rect">
            <a:avLst/>
          </a:prstGeom>
        </p:spPr>
      </p:pic>
    </p:spTree>
    <p:extLst>
      <p:ext uri="{BB962C8B-B14F-4D97-AF65-F5344CB8AC3E}">
        <p14:creationId xmlns:p14="http://schemas.microsoft.com/office/powerpoint/2010/main" val="2943691105"/>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6"/>
          <p:cNvSpPr>
            <a:spLocks noGrp="1" noChangeArrowheads="1"/>
          </p:cNvSpPr>
          <p:nvPr>
            <p:ph type="title"/>
          </p:nvPr>
        </p:nvSpPr>
        <p:spPr>
          <a:xfrm>
            <a:off x="0" y="0"/>
            <a:ext cx="9144000" cy="990600"/>
          </a:xfrm>
        </p:spPr>
        <p:txBody>
          <a:bodyPr anchor="ctr"/>
          <a:lstStyle/>
          <a:p>
            <a:pPr eaLnBrk="1" hangingPunct="1"/>
            <a:r>
              <a:rPr lang="en-US" altLang="en-US" b="1" dirty="0" smtClean="0">
                <a:effectLst>
                  <a:outerShdw blurRad="38100" dist="38100" dir="2700000" algn="tl">
                    <a:srgbClr val="000000">
                      <a:alpha val="43137"/>
                    </a:srgbClr>
                  </a:outerShdw>
                </a:effectLst>
              </a:rPr>
              <a:t>First Normal Form (1NF) </a:t>
            </a:r>
          </a:p>
        </p:txBody>
      </p:sp>
      <p:pic>
        <p:nvPicPr>
          <p:cNvPr id="6" name="Picture 5"/>
          <p:cNvPicPr/>
          <p:nvPr/>
        </p:nvPicPr>
        <p:blipFill rotWithShape="1">
          <a:blip r:embed="rId3"/>
          <a:srcRect l="4145" r="3612"/>
          <a:stretch/>
        </p:blipFill>
        <p:spPr>
          <a:xfrm>
            <a:off x="20320" y="1143000"/>
            <a:ext cx="9093200" cy="5643880"/>
          </a:xfrm>
          <a:prstGeom prst="rect">
            <a:avLst/>
          </a:prstGeom>
        </p:spPr>
      </p:pic>
    </p:spTree>
    <p:extLst>
      <p:ext uri="{BB962C8B-B14F-4D97-AF65-F5344CB8AC3E}">
        <p14:creationId xmlns:p14="http://schemas.microsoft.com/office/powerpoint/2010/main" val="3634887784"/>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idx="1"/>
            <p:extLst>
              <p:ext uri="{D42A27DB-BD31-4B8C-83A1-F6EECF244321}">
                <p14:modId xmlns:p14="http://schemas.microsoft.com/office/powerpoint/2010/main" val="2135796582"/>
              </p:ext>
            </p:extLst>
          </p:nvPr>
        </p:nvGraphicFramePr>
        <p:xfrm>
          <a:off x="152400" y="76200"/>
          <a:ext cx="8915400" cy="5638800"/>
        </p:xfrm>
        <a:graphic>
          <a:graphicData uri="http://schemas.openxmlformats.org/drawingml/2006/table">
            <a:tbl>
              <a:tblPr firstRow="1" firstCol="1" bandRow="1"/>
              <a:tblGrid>
                <a:gridCol w="2971800">
                  <a:extLst>
                    <a:ext uri="{9D8B030D-6E8A-4147-A177-3AD203B41FA5}">
                      <a16:colId xmlns:a16="http://schemas.microsoft.com/office/drawing/2014/main" val="3407467195"/>
                    </a:ext>
                  </a:extLst>
                </a:gridCol>
                <a:gridCol w="2971800">
                  <a:extLst>
                    <a:ext uri="{9D8B030D-6E8A-4147-A177-3AD203B41FA5}">
                      <a16:colId xmlns:a16="http://schemas.microsoft.com/office/drawing/2014/main" val="1848109946"/>
                    </a:ext>
                  </a:extLst>
                </a:gridCol>
                <a:gridCol w="2971800">
                  <a:extLst>
                    <a:ext uri="{9D8B030D-6E8A-4147-A177-3AD203B41FA5}">
                      <a16:colId xmlns:a16="http://schemas.microsoft.com/office/drawing/2014/main" val="40047884"/>
                    </a:ext>
                  </a:extLst>
                </a:gridCol>
              </a:tblGrid>
              <a:tr h="939800">
                <a:tc>
                  <a:txBody>
                    <a:bodyPr/>
                    <a:lstStyle/>
                    <a:p>
                      <a:pPr>
                        <a:lnSpc>
                          <a:spcPct val="107000"/>
                        </a:lnSpc>
                        <a:spcAft>
                          <a:spcPts val="0"/>
                        </a:spcAft>
                      </a:pPr>
                      <a:r>
                        <a:rPr lang="en-US" sz="3600" b="1" dirty="0" err="1" smtClean="0">
                          <a:solidFill>
                            <a:srgbClr val="FFFFFF"/>
                          </a:solidFill>
                          <a:effectLst/>
                          <a:latin typeface="Tahoma" panose="020B0604030504040204" pitchFamily="34" charset="0"/>
                          <a:ea typeface="Tahoma" panose="020B0604030504040204" pitchFamily="34" charset="0"/>
                          <a:cs typeface="Times New Roman" panose="02020603050405020304" pitchFamily="18" charset="0"/>
                        </a:rPr>
                        <a:t>StudentID</a:t>
                      </a:r>
                      <a:endParaRPr lang="en-US"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A6EBA"/>
                    </a:solidFill>
                  </a:tcPr>
                </a:tc>
                <a:tc>
                  <a:txBody>
                    <a:bodyPr/>
                    <a:lstStyle/>
                    <a:p>
                      <a:pPr>
                        <a:lnSpc>
                          <a:spcPct val="107000"/>
                        </a:lnSpc>
                        <a:spcAft>
                          <a:spcPts val="0"/>
                        </a:spcAft>
                      </a:pPr>
                      <a:r>
                        <a:rPr lang="en-US" sz="3600" b="1" dirty="0" err="1" smtClean="0">
                          <a:solidFill>
                            <a:srgbClr val="FFFFFF"/>
                          </a:solidFill>
                          <a:effectLst/>
                          <a:latin typeface="Tahoma" panose="020B0604030504040204" pitchFamily="34" charset="0"/>
                          <a:ea typeface="Tahoma" panose="020B0604030504040204" pitchFamily="34" charset="0"/>
                          <a:cs typeface="Times New Roman" panose="02020603050405020304" pitchFamily="18" charset="0"/>
                        </a:rPr>
                        <a:t>First_Name</a:t>
                      </a:r>
                      <a:endParaRPr lang="en-US"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A6EBA"/>
                    </a:solidFill>
                  </a:tcPr>
                </a:tc>
                <a:tc>
                  <a:txBody>
                    <a:bodyPr/>
                    <a:lstStyle/>
                    <a:p>
                      <a:pPr>
                        <a:lnSpc>
                          <a:spcPct val="107000"/>
                        </a:lnSpc>
                        <a:spcAft>
                          <a:spcPts val="0"/>
                        </a:spcAft>
                      </a:pPr>
                      <a:r>
                        <a:rPr lang="en-US" sz="3600" b="1" dirty="0">
                          <a:solidFill>
                            <a:srgbClr val="FFFFFF"/>
                          </a:solidFill>
                          <a:effectLst/>
                          <a:latin typeface="Tahoma" panose="020B0604030504040204" pitchFamily="34" charset="0"/>
                          <a:ea typeface="Tahoma" panose="020B0604030504040204" pitchFamily="34" charset="0"/>
                          <a:cs typeface="Times New Roman" panose="02020603050405020304" pitchFamily="18" charset="0"/>
                        </a:rPr>
                        <a:t>subject</a:t>
                      </a:r>
                      <a:endParaRPr lang="en-US"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A6EBA"/>
                    </a:solidFill>
                  </a:tcPr>
                </a:tc>
                <a:extLst>
                  <a:ext uri="{0D108BD9-81ED-4DB2-BD59-A6C34878D82A}">
                    <a16:rowId xmlns:a16="http://schemas.microsoft.com/office/drawing/2014/main" val="319177453"/>
                  </a:ext>
                </a:extLst>
              </a:tr>
              <a:tr h="93980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456</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dirty="0" err="1" smtClean="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Abebe</a:t>
                      </a:r>
                      <a:endParaRPr lang="en-US"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OS, CN</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1273728340"/>
                  </a:ext>
                </a:extLst>
              </a:tr>
              <a:tr h="93980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789</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Mark</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dirty="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Java 2</a:t>
                      </a:r>
                      <a:endParaRPr lang="en-US"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extLst>
                  <a:ext uri="{0D108BD9-81ED-4DB2-BD59-A6C34878D82A}">
                    <a16:rowId xmlns:a16="http://schemas.microsoft.com/office/drawing/2014/main" val="1728809963"/>
                  </a:ext>
                </a:extLst>
              </a:tr>
              <a:tr h="93980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102</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James</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C, C++</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2523652090"/>
                  </a:ext>
                </a:extLst>
              </a:tr>
              <a:tr h="93980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301</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Steven</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Python, Basic</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extLst>
                  <a:ext uri="{0D108BD9-81ED-4DB2-BD59-A6C34878D82A}">
                    <a16:rowId xmlns:a16="http://schemas.microsoft.com/office/drawing/2014/main" val="1756468122"/>
                  </a:ext>
                </a:extLst>
              </a:tr>
              <a:tr h="93980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456</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John</a:t>
                      </a:r>
                      <a:endParaRPr lang="en-US"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dirty="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Econ, Physics</a:t>
                      </a:r>
                      <a:endParaRPr lang="en-US"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6194" marR="20919" marT="12733"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2721136885"/>
                  </a:ext>
                </a:extLst>
              </a:tr>
            </a:tbl>
          </a:graphicData>
        </a:graphic>
      </p:graphicFrame>
      <p:sp>
        <p:nvSpPr>
          <p:cNvPr id="8" name="Rectangle 7"/>
          <p:cNvSpPr/>
          <p:nvPr/>
        </p:nvSpPr>
        <p:spPr>
          <a:xfrm>
            <a:off x="152400" y="6019800"/>
            <a:ext cx="4343400" cy="636521"/>
          </a:xfrm>
          <a:prstGeom prst="rect">
            <a:avLst/>
          </a:prstGeom>
        </p:spPr>
        <p:txBody>
          <a:bodyPr wrap="square">
            <a:spAutoFit/>
          </a:bodyPr>
          <a:lstStyle/>
          <a:p>
            <a:pPr marL="174625" indent="-6350">
              <a:lnSpc>
                <a:spcPct val="103000"/>
              </a:lnSpc>
              <a:spcAft>
                <a:spcPts val="130"/>
              </a:spcAft>
            </a:pPr>
            <a:r>
              <a:rPr lang="en-US" sz="3600" b="1" dirty="0">
                <a:solidFill>
                  <a:srgbClr val="000000"/>
                </a:solidFill>
                <a:ea typeface="Arial" panose="020B0604020202020204" pitchFamily="34" charset="0"/>
              </a:rPr>
              <a:t>• </a:t>
            </a:r>
            <a:r>
              <a:rPr lang="en-US" sz="3600" b="1" dirty="0">
                <a:solidFill>
                  <a:srgbClr val="000000"/>
                </a:solidFill>
                <a:latin typeface="Tahoma" panose="020B0604030504040204" pitchFamily="34" charset="0"/>
                <a:ea typeface="Tahoma" panose="020B0604030504040204" pitchFamily="34" charset="0"/>
              </a:rPr>
              <a:t>Is this is 1NF?</a:t>
            </a:r>
            <a:endParaRPr lang="en-US" sz="1400" b="1" dirty="0">
              <a:solidFill>
                <a:srgbClr val="000000"/>
              </a:solidFill>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431695627"/>
      </p:ext>
    </p:extLst>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2894998902"/>
              </p:ext>
            </p:extLst>
          </p:nvPr>
        </p:nvGraphicFramePr>
        <p:xfrm>
          <a:off x="152400" y="304800"/>
          <a:ext cx="8382000" cy="6400800"/>
        </p:xfrm>
        <a:graphic>
          <a:graphicData uri="http://schemas.openxmlformats.org/drawingml/2006/table">
            <a:tbl>
              <a:tblPr firstRow="1" firstCol="1" bandRow="1"/>
              <a:tblGrid>
                <a:gridCol w="2794000">
                  <a:extLst>
                    <a:ext uri="{9D8B030D-6E8A-4147-A177-3AD203B41FA5}">
                      <a16:colId xmlns:a16="http://schemas.microsoft.com/office/drawing/2014/main" val="1464532262"/>
                    </a:ext>
                  </a:extLst>
                </a:gridCol>
                <a:gridCol w="3073400">
                  <a:extLst>
                    <a:ext uri="{9D8B030D-6E8A-4147-A177-3AD203B41FA5}">
                      <a16:colId xmlns:a16="http://schemas.microsoft.com/office/drawing/2014/main" val="3163625552"/>
                    </a:ext>
                  </a:extLst>
                </a:gridCol>
                <a:gridCol w="2514600">
                  <a:extLst>
                    <a:ext uri="{9D8B030D-6E8A-4147-A177-3AD203B41FA5}">
                      <a16:colId xmlns:a16="http://schemas.microsoft.com/office/drawing/2014/main" val="2458493011"/>
                    </a:ext>
                  </a:extLst>
                </a:gridCol>
              </a:tblGrid>
              <a:tr h="640080">
                <a:tc>
                  <a:txBody>
                    <a:bodyPr/>
                    <a:lstStyle/>
                    <a:p>
                      <a:pPr>
                        <a:lnSpc>
                          <a:spcPct val="107000"/>
                        </a:lnSpc>
                        <a:spcAft>
                          <a:spcPts val="0"/>
                        </a:spcAft>
                      </a:pPr>
                      <a:r>
                        <a:rPr lang="en-US" sz="3600" b="1" dirty="0" err="1" smtClean="0">
                          <a:solidFill>
                            <a:srgbClr val="FFFFFF"/>
                          </a:solidFill>
                          <a:effectLst/>
                          <a:latin typeface="Tahoma" panose="020B0604030504040204" pitchFamily="34" charset="0"/>
                          <a:ea typeface="Tahoma" panose="020B0604030504040204" pitchFamily="34" charset="0"/>
                          <a:cs typeface="Times New Roman" panose="02020603050405020304" pitchFamily="18" charset="0"/>
                        </a:rPr>
                        <a:t>StudentID</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A6EBA"/>
                    </a:solidFill>
                  </a:tcPr>
                </a:tc>
                <a:tc>
                  <a:txBody>
                    <a:bodyPr/>
                    <a:lstStyle/>
                    <a:p>
                      <a:pPr>
                        <a:lnSpc>
                          <a:spcPct val="107000"/>
                        </a:lnSpc>
                        <a:spcAft>
                          <a:spcPts val="0"/>
                        </a:spcAft>
                      </a:pPr>
                      <a:r>
                        <a:rPr lang="en-US" sz="3600" b="1" dirty="0" err="1" smtClean="0">
                          <a:solidFill>
                            <a:srgbClr val="FFFFFF"/>
                          </a:solidFill>
                          <a:effectLst/>
                          <a:latin typeface="Tahoma" panose="020B0604030504040204" pitchFamily="34" charset="0"/>
                          <a:ea typeface="Tahoma" panose="020B0604030504040204" pitchFamily="34" charset="0"/>
                          <a:cs typeface="Times New Roman" panose="02020603050405020304" pitchFamily="18" charset="0"/>
                        </a:rPr>
                        <a:t>First_Name</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A6EBA"/>
                    </a:solidFill>
                  </a:tcPr>
                </a:tc>
                <a:tc>
                  <a:txBody>
                    <a:bodyPr/>
                    <a:lstStyle/>
                    <a:p>
                      <a:pPr>
                        <a:lnSpc>
                          <a:spcPct val="107000"/>
                        </a:lnSpc>
                        <a:spcAft>
                          <a:spcPts val="0"/>
                        </a:spcAft>
                      </a:pPr>
                      <a:r>
                        <a:rPr lang="en-US" sz="3600" b="1" dirty="0">
                          <a:solidFill>
                            <a:srgbClr val="FFFFFF"/>
                          </a:solidFill>
                          <a:effectLst/>
                          <a:latin typeface="Tahoma" panose="020B0604030504040204" pitchFamily="34" charset="0"/>
                          <a:ea typeface="Tahoma" panose="020B0604030504040204" pitchFamily="34" charset="0"/>
                          <a:cs typeface="Times New Roman" panose="02020603050405020304" pitchFamily="18" charset="0"/>
                        </a:rPr>
                        <a:t>Subject</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A6EBA"/>
                    </a:solidFill>
                  </a:tcPr>
                </a:tc>
                <a:extLst>
                  <a:ext uri="{0D108BD9-81ED-4DB2-BD59-A6C34878D82A}">
                    <a16:rowId xmlns:a16="http://schemas.microsoft.com/office/drawing/2014/main" val="1991812620"/>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456</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dirty="0" err="1" smtClean="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Abebe</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dirty="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OS</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162437364"/>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456</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dirty="0" err="1" smtClean="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Abebe</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dirty="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CN</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extLst>
                  <a:ext uri="{0D108BD9-81ED-4DB2-BD59-A6C34878D82A}">
                    <a16:rowId xmlns:a16="http://schemas.microsoft.com/office/drawing/2014/main" val="3526819081"/>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789</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Mark</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Java 2</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973326169"/>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102</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James</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C </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extLst>
                  <a:ext uri="{0D108BD9-81ED-4DB2-BD59-A6C34878D82A}">
                    <a16:rowId xmlns:a16="http://schemas.microsoft.com/office/drawing/2014/main" val="1317885552"/>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102</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James</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C++</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820957022"/>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301</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Steven</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Python</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extLst>
                  <a:ext uri="{0D108BD9-81ED-4DB2-BD59-A6C34878D82A}">
                    <a16:rowId xmlns:a16="http://schemas.microsoft.com/office/drawing/2014/main" val="1138060005"/>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301</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Steven</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Basic</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895849022"/>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456</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John</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Econ</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8EAF3"/>
                    </a:solidFill>
                  </a:tcPr>
                </a:tc>
                <a:extLst>
                  <a:ext uri="{0D108BD9-81ED-4DB2-BD59-A6C34878D82A}">
                    <a16:rowId xmlns:a16="http://schemas.microsoft.com/office/drawing/2014/main" val="3415079055"/>
                  </a:ext>
                </a:extLst>
              </a:tr>
              <a:tr h="640080">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456</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John</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tc>
                  <a:txBody>
                    <a:bodyPr/>
                    <a:lstStyle/>
                    <a:p>
                      <a:pPr>
                        <a:lnSpc>
                          <a:spcPct val="107000"/>
                        </a:lnSpc>
                        <a:spcAft>
                          <a:spcPts val="0"/>
                        </a:spcAft>
                      </a:pPr>
                      <a:r>
                        <a:rPr lang="en-US" sz="3600" dirty="0">
                          <a:solidFill>
                            <a:srgbClr val="003A63"/>
                          </a:solidFill>
                          <a:effectLst/>
                          <a:latin typeface="Tahoma" panose="020B0604030504040204" pitchFamily="34" charset="0"/>
                          <a:ea typeface="Tahoma" panose="020B0604030504040204" pitchFamily="34" charset="0"/>
                          <a:cs typeface="Times New Roman" panose="02020603050405020304" pitchFamily="18" charset="0"/>
                        </a:rPr>
                        <a:t>Physics</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4445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D5E7"/>
                    </a:solidFill>
                  </a:tcPr>
                </a:tc>
                <a:extLst>
                  <a:ext uri="{0D108BD9-81ED-4DB2-BD59-A6C34878D82A}">
                    <a16:rowId xmlns:a16="http://schemas.microsoft.com/office/drawing/2014/main" val="3941800074"/>
                  </a:ext>
                </a:extLst>
              </a:tr>
            </a:tbl>
          </a:graphicData>
        </a:graphic>
      </p:graphicFrame>
      <p:sp>
        <p:nvSpPr>
          <p:cNvPr id="11" name="Right Brace 10"/>
          <p:cNvSpPr/>
          <p:nvPr/>
        </p:nvSpPr>
        <p:spPr bwMode="auto">
          <a:xfrm>
            <a:off x="8524240" y="1137920"/>
            <a:ext cx="533400" cy="914400"/>
          </a:xfrm>
          <a:prstGeom prst="rightBrace">
            <a:avLst>
              <a:gd name="adj1" fmla="val 29047"/>
              <a:gd name="adj2" fmla="val 48095"/>
            </a:avLst>
          </a:prstGeom>
          <a:ln>
            <a:headEnd type="none" w="med" len="med"/>
            <a:tailEnd type="none" w="med" len="med"/>
          </a:ln>
        </p:spPr>
        <p:style>
          <a:lnRef idx="3">
            <a:schemeClr val="accent2"/>
          </a:lnRef>
          <a:fillRef idx="0">
            <a:schemeClr val="accent2"/>
          </a:fillRef>
          <a:effectRef idx="2">
            <a:schemeClr val="accent2"/>
          </a:effectRef>
          <a:fontRef idx="minor">
            <a:schemeClr val="tx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2" name="Right Brace 11"/>
          <p:cNvSpPr/>
          <p:nvPr/>
        </p:nvSpPr>
        <p:spPr bwMode="auto">
          <a:xfrm>
            <a:off x="8534400" y="3048000"/>
            <a:ext cx="533400" cy="914400"/>
          </a:xfrm>
          <a:prstGeom prst="rightBrace">
            <a:avLst>
              <a:gd name="adj1" fmla="val 29047"/>
              <a:gd name="adj2" fmla="val 48095"/>
            </a:avLst>
          </a:prstGeom>
          <a:ln>
            <a:headEnd type="none" w="med" len="med"/>
            <a:tailEnd type="none" w="med" len="med"/>
          </a:ln>
        </p:spPr>
        <p:style>
          <a:lnRef idx="3">
            <a:schemeClr val="accent2"/>
          </a:lnRef>
          <a:fillRef idx="0">
            <a:schemeClr val="accent2"/>
          </a:fillRef>
          <a:effectRef idx="2">
            <a:schemeClr val="accent2"/>
          </a:effectRef>
          <a:fontRef idx="minor">
            <a:schemeClr val="tx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3" name="Right Brace 12"/>
          <p:cNvSpPr/>
          <p:nvPr/>
        </p:nvSpPr>
        <p:spPr bwMode="auto">
          <a:xfrm>
            <a:off x="8534400" y="4343400"/>
            <a:ext cx="533400" cy="914400"/>
          </a:xfrm>
          <a:prstGeom prst="rightBrace">
            <a:avLst>
              <a:gd name="adj1" fmla="val 29047"/>
              <a:gd name="adj2" fmla="val 48095"/>
            </a:avLst>
          </a:prstGeom>
          <a:ln>
            <a:headEnd type="none" w="med" len="med"/>
            <a:tailEnd type="none" w="med" len="med"/>
          </a:ln>
        </p:spPr>
        <p:style>
          <a:lnRef idx="3">
            <a:schemeClr val="accent2"/>
          </a:lnRef>
          <a:fillRef idx="0">
            <a:schemeClr val="accent2"/>
          </a:fillRef>
          <a:effectRef idx="2">
            <a:schemeClr val="accent2"/>
          </a:effectRef>
          <a:fontRef idx="minor">
            <a:schemeClr val="tx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4" name="Right Brace 13"/>
          <p:cNvSpPr/>
          <p:nvPr/>
        </p:nvSpPr>
        <p:spPr bwMode="auto">
          <a:xfrm>
            <a:off x="8534400" y="5715000"/>
            <a:ext cx="533400" cy="914400"/>
          </a:xfrm>
          <a:prstGeom prst="rightBrace">
            <a:avLst>
              <a:gd name="adj1" fmla="val 29047"/>
              <a:gd name="adj2" fmla="val 48095"/>
            </a:avLst>
          </a:prstGeom>
          <a:ln>
            <a:headEnd type="none" w="med" len="med"/>
            <a:tailEnd type="none" w="med" len="med"/>
          </a:ln>
        </p:spPr>
        <p:style>
          <a:lnRef idx="3">
            <a:schemeClr val="accent2"/>
          </a:lnRef>
          <a:fillRef idx="0">
            <a:schemeClr val="accent2"/>
          </a:fillRef>
          <a:effectRef idx="2">
            <a:schemeClr val="accent2"/>
          </a:effectRef>
          <a:fontRef idx="minor">
            <a:schemeClr val="tx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1857259975"/>
      </p:ext>
    </p:extLst>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0" y="0"/>
            <a:ext cx="9144000" cy="6781800"/>
            <a:chOff x="0" y="76200"/>
            <a:chExt cx="6631940" cy="5427980"/>
          </a:xfrm>
        </p:grpSpPr>
        <p:pic>
          <p:nvPicPr>
            <p:cNvPr id="4" name="Picture 3"/>
            <p:cNvPicPr/>
            <p:nvPr/>
          </p:nvPicPr>
          <p:blipFill rotWithShape="1">
            <a:blip r:embed="rId2"/>
            <a:srcRect r="41680"/>
            <a:stretch/>
          </p:blipFill>
          <p:spPr>
            <a:xfrm>
              <a:off x="0" y="76200"/>
              <a:ext cx="6400800" cy="5427980"/>
            </a:xfrm>
            <a:prstGeom prst="rect">
              <a:avLst/>
            </a:prstGeom>
          </p:spPr>
        </p:pic>
        <p:pic>
          <p:nvPicPr>
            <p:cNvPr id="5" name="Picture 4"/>
            <p:cNvPicPr/>
            <p:nvPr/>
          </p:nvPicPr>
          <p:blipFill rotWithShape="1">
            <a:blip r:embed="rId2"/>
            <a:srcRect l="97894"/>
            <a:stretch/>
          </p:blipFill>
          <p:spPr>
            <a:xfrm>
              <a:off x="6400800" y="76200"/>
              <a:ext cx="231140" cy="5427980"/>
            </a:xfrm>
            <a:prstGeom prst="rect">
              <a:avLst/>
            </a:prstGeom>
          </p:spPr>
        </p:pic>
      </p:grpSp>
    </p:spTree>
    <p:extLst>
      <p:ext uri="{BB962C8B-B14F-4D97-AF65-F5344CB8AC3E}">
        <p14:creationId xmlns:p14="http://schemas.microsoft.com/office/powerpoint/2010/main" val="3562180308"/>
      </p:ext>
    </p:extLst>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6"/>
          <p:cNvSpPr>
            <a:spLocks noGrp="1" noChangeArrowheads="1"/>
          </p:cNvSpPr>
          <p:nvPr>
            <p:ph type="title"/>
          </p:nvPr>
        </p:nvSpPr>
        <p:spPr>
          <a:xfrm>
            <a:off x="0" y="0"/>
            <a:ext cx="9144000" cy="655983"/>
          </a:xfrm>
        </p:spPr>
        <p:txBody>
          <a:bodyPr/>
          <a:lstStyle/>
          <a:p>
            <a:pPr eaLnBrk="1" hangingPunct="1"/>
            <a:r>
              <a:rPr lang="en-US" altLang="en-US" b="1" dirty="0" smtClean="0">
                <a:effectLst>
                  <a:outerShdw blurRad="38100" dist="38100" dir="2700000" algn="tl">
                    <a:srgbClr val="000000">
                      <a:alpha val="43137"/>
                    </a:srgbClr>
                  </a:outerShdw>
                </a:effectLst>
              </a:rPr>
              <a:t>First Normal Form </a:t>
            </a:r>
          </a:p>
        </p:txBody>
      </p:sp>
      <p:sp>
        <p:nvSpPr>
          <p:cNvPr id="74755" name="Rectangle 7"/>
          <p:cNvSpPr>
            <a:spLocks noGrp="1" noChangeArrowheads="1"/>
          </p:cNvSpPr>
          <p:nvPr>
            <p:ph idx="1"/>
          </p:nvPr>
        </p:nvSpPr>
        <p:spPr>
          <a:xfrm>
            <a:off x="32027" y="692427"/>
            <a:ext cx="9052338" cy="6115878"/>
          </a:xfrm>
        </p:spPr>
        <p:txBody>
          <a:bodyPr/>
          <a:lstStyle/>
          <a:p>
            <a:pPr eaLnBrk="1" hangingPunct="1">
              <a:lnSpc>
                <a:spcPct val="150000"/>
              </a:lnSpc>
            </a:pPr>
            <a:r>
              <a:rPr lang="en-US" altLang="en-US" dirty="0" smtClean="0">
                <a:latin typeface="Candara" panose="020E0502030303020204" pitchFamily="34" charset="0"/>
              </a:rPr>
              <a:t>Considered to be part of the definition of a relation </a:t>
            </a:r>
          </a:p>
          <a:p>
            <a:pPr eaLnBrk="1" hangingPunct="1"/>
            <a:r>
              <a:rPr lang="en-US" altLang="en-US" dirty="0" smtClean="0">
                <a:latin typeface="Candara" panose="020E0502030303020204" pitchFamily="34" charset="0"/>
              </a:rPr>
              <a:t>Most RDBMSs allow only those relations to be defined that are in First Normal Form</a:t>
            </a:r>
          </a:p>
          <a:p>
            <a:pPr eaLnBrk="1" hangingPunct="1">
              <a:lnSpc>
                <a:spcPct val="150000"/>
              </a:lnSpc>
            </a:pPr>
            <a:r>
              <a:rPr lang="en-US" altLang="en-US" b="1" dirty="0">
                <a:solidFill>
                  <a:srgbClr val="FF0000"/>
                </a:solidFill>
                <a:effectLst>
                  <a:outerShdw blurRad="38100" dist="38100" dir="2700000" algn="tl">
                    <a:srgbClr val="000000">
                      <a:alpha val="43137"/>
                    </a:srgbClr>
                  </a:outerShdw>
                </a:effectLst>
                <a:latin typeface="Candara" panose="020E0502030303020204" pitchFamily="34" charset="0"/>
              </a:rPr>
              <a:t>Disallows</a:t>
            </a:r>
          </a:p>
          <a:p>
            <a:pPr lvl="1" eaLnBrk="1" hangingPunct="1">
              <a:lnSpc>
                <a:spcPct val="150000"/>
              </a:lnSpc>
            </a:pPr>
            <a:r>
              <a:rPr lang="en-US" altLang="en-US" b="1" dirty="0">
                <a:solidFill>
                  <a:srgbClr val="FF0000"/>
                </a:solidFill>
                <a:latin typeface="Candara" panose="020E0502030303020204" pitchFamily="34" charset="0"/>
                <a:cs typeface="Times New Roman" panose="02020603050405020304" pitchFamily="18" charset="0"/>
              </a:rPr>
              <a:t>Composite attributes</a:t>
            </a:r>
          </a:p>
          <a:p>
            <a:pPr lvl="1" eaLnBrk="1" hangingPunct="1">
              <a:lnSpc>
                <a:spcPct val="150000"/>
              </a:lnSpc>
            </a:pPr>
            <a:r>
              <a:rPr lang="en-US" altLang="en-US" b="1" dirty="0">
                <a:solidFill>
                  <a:srgbClr val="FF0000"/>
                </a:solidFill>
                <a:latin typeface="Candara" panose="020E0502030303020204" pitchFamily="34" charset="0"/>
                <a:cs typeface="Times New Roman" panose="02020603050405020304" pitchFamily="18" charset="0"/>
              </a:rPr>
              <a:t>Multivalued attributes</a:t>
            </a:r>
          </a:p>
          <a:p>
            <a:pPr lvl="1" eaLnBrk="1" hangingPunct="1">
              <a:lnSpc>
                <a:spcPct val="150000"/>
              </a:lnSpc>
            </a:pPr>
            <a:r>
              <a:rPr lang="en-US" altLang="en-US" b="1" dirty="0">
                <a:solidFill>
                  <a:srgbClr val="FF0000"/>
                </a:solidFill>
                <a:latin typeface="Candara" panose="020E0502030303020204" pitchFamily="34" charset="0"/>
                <a:cs typeface="Times New Roman" panose="02020603050405020304" pitchFamily="18" charset="0"/>
              </a:rPr>
              <a:t>Nested relations</a:t>
            </a:r>
            <a:endParaRPr lang="en-US" altLang="en-US" dirty="0">
              <a:solidFill>
                <a:srgbClr val="FF0000"/>
              </a:solidFill>
              <a:latin typeface="Candara" panose="020E0502030303020204" pitchFamily="34" charset="0"/>
              <a:cs typeface="Times New Roman" panose="02020603050405020304" pitchFamily="18" charset="0"/>
            </a:endParaRPr>
          </a:p>
          <a:p>
            <a:pPr lvl="2" eaLnBrk="1" hangingPunct="1"/>
            <a:endParaRPr lang="en-US" altLang="en-US" sz="1100" dirty="0" smtClean="0">
              <a:latin typeface="Candara" panose="020E0502030303020204" pitchFamily="34" charset="0"/>
              <a:cs typeface="Times New Roman" panose="02020603050405020304" pitchFamily="18" charset="0"/>
            </a:endParaRPr>
          </a:p>
          <a:p>
            <a:pPr lvl="2" eaLnBrk="1" hangingPunct="1"/>
            <a:r>
              <a:rPr lang="en-US" altLang="en-US" dirty="0" smtClean="0">
                <a:latin typeface="Candara" panose="020E0502030303020204" pitchFamily="34" charset="0"/>
                <a:cs typeface="Times New Roman" panose="02020603050405020304" pitchFamily="18" charset="0"/>
              </a:rPr>
              <a:t>attributes </a:t>
            </a:r>
            <a:r>
              <a:rPr lang="en-US" altLang="en-US" dirty="0">
                <a:latin typeface="Candara" panose="020E0502030303020204" pitchFamily="34" charset="0"/>
                <a:cs typeface="Times New Roman" panose="02020603050405020304" pitchFamily="18" charset="0"/>
              </a:rPr>
              <a:t>whose values for an </a:t>
            </a:r>
            <a:r>
              <a:rPr lang="en-US" altLang="en-US" i="1" dirty="0">
                <a:latin typeface="Candara" panose="020E0502030303020204" pitchFamily="34" charset="0"/>
                <a:cs typeface="Times New Roman" panose="02020603050405020304" pitchFamily="18" charset="0"/>
              </a:rPr>
              <a:t>individual tuple</a:t>
            </a:r>
            <a:r>
              <a:rPr lang="en-US" altLang="en-US" dirty="0">
                <a:latin typeface="Candara" panose="020E0502030303020204" pitchFamily="34" charset="0"/>
                <a:cs typeface="Times New Roman" panose="02020603050405020304" pitchFamily="18" charset="0"/>
              </a:rPr>
              <a:t> are non-atomic </a:t>
            </a:r>
          </a:p>
          <a:p>
            <a:pPr lvl="2" eaLnBrk="1" hangingPunct="1">
              <a:lnSpc>
                <a:spcPct val="150000"/>
              </a:lnSpc>
            </a:pPr>
            <a:r>
              <a:rPr lang="en-CA" dirty="0">
                <a:latin typeface="Candara" panose="020E0502030303020204" pitchFamily="34" charset="0"/>
                <a:cs typeface="Times New Roman" panose="02020603050405020304" pitchFamily="18" charset="0"/>
              </a:rPr>
              <a:t>multivalued attributes that are themselves composite.</a:t>
            </a:r>
            <a:endParaRPr lang="en-US" altLang="en-US" dirty="0" smtClean="0">
              <a:latin typeface="Candara" panose="020E0502030303020204" pitchFamily="34" charset="0"/>
            </a:endParaRPr>
          </a:p>
        </p:txBody>
      </p:sp>
      <p:grpSp>
        <p:nvGrpSpPr>
          <p:cNvPr id="6" name="Group 5"/>
          <p:cNvGrpSpPr/>
          <p:nvPr/>
        </p:nvGrpSpPr>
        <p:grpSpPr>
          <a:xfrm>
            <a:off x="32027" y="5181600"/>
            <a:ext cx="8509000" cy="1524000"/>
            <a:chOff x="32027" y="5181600"/>
            <a:chExt cx="8509000" cy="1524000"/>
          </a:xfrm>
        </p:grpSpPr>
        <p:cxnSp>
          <p:nvCxnSpPr>
            <p:cNvPr id="5" name="Straight Connector 4"/>
            <p:cNvCxnSpPr/>
            <p:nvPr/>
          </p:nvCxnSpPr>
          <p:spPr bwMode="auto">
            <a:xfrm>
              <a:off x="990600" y="5181600"/>
              <a:ext cx="0" cy="1524000"/>
            </a:xfrm>
            <a:prstGeom prst="line">
              <a:avLst/>
            </a:prstGeom>
            <a:blipFill dpi="0" rotWithShape="0">
              <a:blip r:embed="rId3"/>
              <a:srcRect/>
              <a:tile tx="0" ty="0" sx="100000" sy="100000" flip="none" algn="tl"/>
            </a:blipFill>
            <a:ln w="57150" cap="flat" cmpd="sng" algn="ctr">
              <a:solidFill>
                <a:srgbClr val="FF0000"/>
              </a:solidFill>
              <a:prstDash val="solid"/>
              <a:round/>
              <a:headEnd type="none" w="med" len="med"/>
              <a:tailEnd type="none" w="med" len="med"/>
            </a:ln>
            <a:effectLst/>
          </p:spPr>
        </p:cxnSp>
        <p:sp>
          <p:nvSpPr>
            <p:cNvPr id="2" name="Multiply 1"/>
            <p:cNvSpPr/>
            <p:nvPr/>
          </p:nvSpPr>
          <p:spPr bwMode="auto">
            <a:xfrm>
              <a:off x="32027" y="5334000"/>
              <a:ext cx="958573" cy="1282149"/>
            </a:xfrm>
            <a:prstGeom prst="mathMultiply">
              <a:avLst>
                <a:gd name="adj1" fmla="val 14212"/>
              </a:avLst>
            </a:prstGeom>
            <a:solidFill>
              <a:srgbClr val="C00000"/>
            </a:solidFill>
            <a:ln w="9525"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3" name="Rounded Rectangle 2"/>
            <p:cNvSpPr/>
            <p:nvPr/>
          </p:nvSpPr>
          <p:spPr bwMode="auto">
            <a:xfrm>
              <a:off x="82826" y="5181600"/>
              <a:ext cx="8458201" cy="1524000"/>
            </a:xfrm>
            <a:prstGeom prst="roundRect">
              <a:avLst/>
            </a:prstGeom>
            <a:noFill/>
            <a:ln w="57150"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grpSp>
    </p:spTree>
    <p:extLst>
      <p:ext uri="{BB962C8B-B14F-4D97-AF65-F5344CB8AC3E}">
        <p14:creationId xmlns:p14="http://schemas.microsoft.com/office/powerpoint/2010/main" val="23868507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4755">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475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9"/>
          <p:cNvSpPr>
            <a:spLocks noGrp="1" noChangeArrowheads="1"/>
          </p:cNvSpPr>
          <p:nvPr>
            <p:ph type="title"/>
          </p:nvPr>
        </p:nvSpPr>
        <p:spPr>
          <a:xfrm>
            <a:off x="-6405" y="-12224"/>
            <a:ext cx="3839654" cy="478633"/>
          </a:xfrm>
        </p:spPr>
        <p:txBody>
          <a:bodyPr/>
          <a:lstStyle/>
          <a:p>
            <a:pPr eaLnBrk="1" hangingPunct="1"/>
            <a:r>
              <a:rPr lang="en-US" altLang="en-US" sz="2600" b="1" dirty="0" smtClean="0">
                <a:effectLst>
                  <a:outerShdw blurRad="38100" dist="38100" dir="2700000" algn="tl">
                    <a:srgbClr val="000000">
                      <a:alpha val="43137"/>
                    </a:srgbClr>
                  </a:outerShdw>
                </a:effectLst>
              </a:rPr>
              <a:t>Normalization into 1NF</a:t>
            </a:r>
          </a:p>
        </p:txBody>
      </p:sp>
      <p:sp>
        <p:nvSpPr>
          <p:cNvPr id="76804"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pic>
        <p:nvPicPr>
          <p:cNvPr id="76805" name="Picture 6" descr="fig14_09.jpg"/>
          <p:cNvPicPr>
            <a:picLocks noChangeAspect="1"/>
          </p:cNvPicPr>
          <p:nvPr/>
        </p:nvPicPr>
        <p:blipFill rotWithShape="1">
          <a:blip r:embed="rId3">
            <a:extLst>
              <a:ext uri="{28A0092B-C50C-407E-A947-70E740481C1C}">
                <a14:useLocalDpi xmlns:a14="http://schemas.microsoft.com/office/drawing/2010/main" val="0"/>
              </a:ext>
            </a:extLst>
          </a:blip>
          <a:srcRect l="2469" t="4916" r="23456" b="78076"/>
          <a:stretch/>
        </p:blipFill>
        <p:spPr bwMode="auto">
          <a:xfrm>
            <a:off x="26725" y="485466"/>
            <a:ext cx="3700564" cy="843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10160" y="1604149"/>
            <a:ext cx="9067800" cy="5262979"/>
          </a:xfrm>
          <a:prstGeom prst="rect">
            <a:avLst/>
          </a:prstGeom>
        </p:spPr>
        <p:txBody>
          <a:bodyPr wrap="square">
            <a:spAutoFit/>
          </a:bodyPr>
          <a:lstStyle/>
          <a:p>
            <a:pPr algn="just"/>
            <a:r>
              <a:rPr lang="en-CA" dirty="0">
                <a:latin typeface="Calibri" panose="020F0502020204030204" pitchFamily="34" charset="0"/>
                <a:cs typeface="Calibri" panose="020F0502020204030204" pitchFamily="34" charset="0"/>
              </a:rPr>
              <a:t>There are three main techniques to achieve </a:t>
            </a:r>
            <a:r>
              <a:rPr lang="en-CA" dirty="0" smtClean="0">
                <a:latin typeface="Calibri" panose="020F0502020204030204" pitchFamily="34" charset="0"/>
                <a:cs typeface="Calibri" panose="020F0502020204030204" pitchFamily="34" charset="0"/>
              </a:rPr>
              <a:t>1NF for </a:t>
            </a:r>
            <a:r>
              <a:rPr lang="en-CA" dirty="0">
                <a:latin typeface="Calibri" panose="020F0502020204030204" pitchFamily="34" charset="0"/>
                <a:cs typeface="Calibri" panose="020F0502020204030204" pitchFamily="34" charset="0"/>
              </a:rPr>
              <a:t>such a relation</a:t>
            </a:r>
            <a:r>
              <a:rPr lang="en-CA" dirty="0" smtClean="0">
                <a:latin typeface="Calibri" panose="020F0502020204030204" pitchFamily="34" charset="0"/>
                <a:cs typeface="Calibri" panose="020F0502020204030204" pitchFamily="34" charset="0"/>
              </a:rPr>
              <a:t>:</a:t>
            </a:r>
          </a:p>
          <a:p>
            <a:pPr marL="457200" indent="-457200">
              <a:buFont typeface="+mj-lt"/>
              <a:buAutoNum type="arabicPeriod"/>
            </a:pPr>
            <a:r>
              <a:rPr lang="en-CA" dirty="0" smtClean="0">
                <a:latin typeface="Calibri" panose="020F0502020204030204" pitchFamily="34" charset="0"/>
                <a:cs typeface="Calibri" panose="020F0502020204030204" pitchFamily="34" charset="0"/>
              </a:rPr>
              <a:t>Remove </a:t>
            </a:r>
            <a:r>
              <a:rPr lang="en-CA" dirty="0">
                <a:latin typeface="Calibri" panose="020F0502020204030204" pitchFamily="34" charset="0"/>
                <a:cs typeface="Calibri" panose="020F0502020204030204" pitchFamily="34" charset="0"/>
              </a:rPr>
              <a:t>the attribute </a:t>
            </a:r>
            <a:r>
              <a:rPr lang="en-CA" dirty="0" err="1">
                <a:latin typeface="Calibri" panose="020F0502020204030204" pitchFamily="34" charset="0"/>
                <a:cs typeface="Calibri" panose="020F0502020204030204" pitchFamily="34" charset="0"/>
              </a:rPr>
              <a:t>Dlocations</a:t>
            </a:r>
            <a:r>
              <a:rPr lang="en-CA" dirty="0">
                <a:latin typeface="Calibri" panose="020F0502020204030204" pitchFamily="34" charset="0"/>
                <a:cs typeface="Calibri" panose="020F0502020204030204" pitchFamily="34" charset="0"/>
              </a:rPr>
              <a:t> that violates 1NF and place it in a </a:t>
            </a:r>
            <a:r>
              <a:rPr lang="en-CA" b="1" dirty="0">
                <a:latin typeface="Calibri" panose="020F0502020204030204" pitchFamily="34" charset="0"/>
                <a:cs typeface="Calibri" panose="020F0502020204030204" pitchFamily="34" charset="0"/>
              </a:rPr>
              <a:t>separate relation DEPT_LOCATIONS </a:t>
            </a:r>
            <a:r>
              <a:rPr lang="en-CA" dirty="0">
                <a:latin typeface="Calibri" panose="020F0502020204030204" pitchFamily="34" charset="0"/>
                <a:cs typeface="Calibri" panose="020F0502020204030204" pitchFamily="34" charset="0"/>
              </a:rPr>
              <a:t>along with the primary key </a:t>
            </a:r>
            <a:r>
              <a:rPr lang="en-CA" dirty="0" err="1">
                <a:latin typeface="Calibri" panose="020F0502020204030204" pitchFamily="34" charset="0"/>
                <a:cs typeface="Calibri" panose="020F0502020204030204" pitchFamily="34" charset="0"/>
              </a:rPr>
              <a:t>Dnumber</a:t>
            </a:r>
            <a:r>
              <a:rPr lang="en-CA" dirty="0">
                <a:latin typeface="Calibri" panose="020F0502020204030204" pitchFamily="34" charset="0"/>
                <a:cs typeface="Calibri" panose="020F0502020204030204" pitchFamily="34" charset="0"/>
              </a:rPr>
              <a:t> of DEPARTMENT. The primary key of this newly formed relation is the combination </a:t>
            </a:r>
            <a:r>
              <a:rPr lang="en-CA" b="1" dirty="0" smtClean="0">
                <a:latin typeface="Calibri" panose="020F0502020204030204" pitchFamily="34" charset="0"/>
                <a:cs typeface="Calibri" panose="020F0502020204030204" pitchFamily="34" charset="0"/>
              </a:rPr>
              <a:t>{</a:t>
            </a:r>
            <a:r>
              <a:rPr lang="en-CA" b="1" dirty="0" err="1">
                <a:latin typeface="Calibri" panose="020F0502020204030204" pitchFamily="34" charset="0"/>
                <a:cs typeface="Calibri" panose="020F0502020204030204" pitchFamily="34" charset="0"/>
              </a:rPr>
              <a:t>Dnumber</a:t>
            </a:r>
            <a:r>
              <a:rPr lang="en-CA" b="1" dirty="0">
                <a:latin typeface="Calibri" panose="020F0502020204030204" pitchFamily="34" charset="0"/>
                <a:cs typeface="Calibri" panose="020F0502020204030204" pitchFamily="34" charset="0"/>
              </a:rPr>
              <a:t>, </a:t>
            </a:r>
            <a:r>
              <a:rPr lang="en-CA" b="1" dirty="0" err="1">
                <a:latin typeface="Calibri" panose="020F0502020204030204" pitchFamily="34" charset="0"/>
                <a:cs typeface="Calibri" panose="020F0502020204030204" pitchFamily="34" charset="0"/>
              </a:rPr>
              <a:t>Dlocation</a:t>
            </a:r>
            <a:r>
              <a:rPr lang="en-CA" b="1" dirty="0" smtClean="0">
                <a:latin typeface="Calibri" panose="020F0502020204030204" pitchFamily="34" charset="0"/>
                <a:cs typeface="Calibri" panose="020F0502020204030204" pitchFamily="34" charset="0"/>
              </a:rPr>
              <a:t>}</a:t>
            </a:r>
          </a:p>
          <a:p>
            <a:pPr marL="457200" indent="-457200" algn="just">
              <a:buFont typeface="+mj-lt"/>
              <a:buAutoNum type="arabicPeriod"/>
            </a:pPr>
            <a:r>
              <a:rPr lang="en-CA" b="1" dirty="0" smtClean="0">
                <a:latin typeface="Calibri" panose="020F0502020204030204" pitchFamily="34" charset="0"/>
                <a:cs typeface="Calibri" panose="020F0502020204030204" pitchFamily="34" charset="0"/>
              </a:rPr>
              <a:t>Expand </a:t>
            </a:r>
            <a:r>
              <a:rPr lang="en-CA" b="1" dirty="0">
                <a:latin typeface="Calibri" panose="020F0502020204030204" pitchFamily="34" charset="0"/>
                <a:cs typeface="Calibri" panose="020F0502020204030204" pitchFamily="34" charset="0"/>
              </a:rPr>
              <a:t>the key </a:t>
            </a:r>
            <a:r>
              <a:rPr lang="en-CA" dirty="0">
                <a:latin typeface="Calibri" panose="020F0502020204030204" pitchFamily="34" charset="0"/>
                <a:cs typeface="Calibri" panose="020F0502020204030204" pitchFamily="34" charset="0"/>
              </a:rPr>
              <a:t>so that there will be a separate tuple in the original DEPARTMENT relation for each location of a </a:t>
            </a:r>
            <a:r>
              <a:rPr lang="en-CA" dirty="0" smtClean="0">
                <a:latin typeface="Calibri" panose="020F0502020204030204" pitchFamily="34" charset="0"/>
                <a:cs typeface="Calibri" panose="020F0502020204030204" pitchFamily="34" charset="0"/>
              </a:rPr>
              <a:t>DEPARTMENT. </a:t>
            </a:r>
          </a:p>
          <a:p>
            <a:pPr marL="800100" lvl="1" indent="-342900" algn="just">
              <a:buFont typeface="Wingdings" panose="05000000000000000000" pitchFamily="2" charset="2"/>
              <a:buChar char="§"/>
            </a:pPr>
            <a:r>
              <a:rPr lang="en-CA" dirty="0" smtClean="0">
                <a:latin typeface="Calibri" panose="020F0502020204030204" pitchFamily="34" charset="0"/>
                <a:cs typeface="Calibri" panose="020F0502020204030204" pitchFamily="34" charset="0"/>
              </a:rPr>
              <a:t>In </a:t>
            </a:r>
            <a:r>
              <a:rPr lang="en-CA" dirty="0">
                <a:latin typeface="Calibri" panose="020F0502020204030204" pitchFamily="34" charset="0"/>
                <a:cs typeface="Calibri" panose="020F0502020204030204" pitchFamily="34" charset="0"/>
              </a:rPr>
              <a:t>this case, the primary key becomes the combination {</a:t>
            </a:r>
            <a:r>
              <a:rPr lang="en-CA" b="1" dirty="0" err="1">
                <a:latin typeface="Calibri" panose="020F0502020204030204" pitchFamily="34" charset="0"/>
                <a:cs typeface="Calibri" panose="020F0502020204030204" pitchFamily="34" charset="0"/>
              </a:rPr>
              <a:t>Dnumber</a:t>
            </a:r>
            <a:r>
              <a:rPr lang="en-CA" b="1" dirty="0">
                <a:latin typeface="Calibri" panose="020F0502020204030204" pitchFamily="34" charset="0"/>
                <a:cs typeface="Calibri" panose="020F0502020204030204" pitchFamily="34" charset="0"/>
              </a:rPr>
              <a:t>, </a:t>
            </a:r>
            <a:r>
              <a:rPr lang="en-CA" b="1" dirty="0" err="1">
                <a:latin typeface="Calibri" panose="020F0502020204030204" pitchFamily="34" charset="0"/>
                <a:cs typeface="Calibri" panose="020F0502020204030204" pitchFamily="34" charset="0"/>
              </a:rPr>
              <a:t>Dlocation</a:t>
            </a:r>
            <a:r>
              <a:rPr lang="en-CA" dirty="0">
                <a:latin typeface="Calibri" panose="020F0502020204030204" pitchFamily="34" charset="0"/>
                <a:cs typeface="Calibri" panose="020F0502020204030204" pitchFamily="34" charset="0"/>
              </a:rPr>
              <a:t>}. </a:t>
            </a:r>
            <a:endParaRPr lang="en-CA" dirty="0" smtClean="0">
              <a:latin typeface="Calibri" panose="020F0502020204030204" pitchFamily="34" charset="0"/>
              <a:cs typeface="Calibri" panose="020F0502020204030204" pitchFamily="34" charset="0"/>
            </a:endParaRPr>
          </a:p>
          <a:p>
            <a:pPr marL="1257300" lvl="2" indent="-342900" algn="just">
              <a:buFont typeface="Wingdings" panose="05000000000000000000" pitchFamily="2" charset="2"/>
              <a:buChar char="§"/>
            </a:pPr>
            <a:r>
              <a:rPr lang="en-CA" b="1" dirty="0" smtClean="0">
                <a:solidFill>
                  <a:srgbClr val="C00000"/>
                </a:solidFill>
                <a:latin typeface="Calibri" panose="020F0502020204030204" pitchFamily="34" charset="0"/>
                <a:cs typeface="Calibri" panose="020F0502020204030204" pitchFamily="34" charset="0"/>
              </a:rPr>
              <a:t>This </a:t>
            </a:r>
            <a:r>
              <a:rPr lang="en-CA" b="1" dirty="0">
                <a:solidFill>
                  <a:srgbClr val="C00000"/>
                </a:solidFill>
                <a:latin typeface="Calibri" panose="020F0502020204030204" pitchFamily="34" charset="0"/>
                <a:cs typeface="Calibri" panose="020F0502020204030204" pitchFamily="34" charset="0"/>
              </a:rPr>
              <a:t>solution has the disadvantage of introducing redundancy in the relation and hence is rarely adopted</a:t>
            </a:r>
            <a:r>
              <a:rPr lang="en-CA" b="1" dirty="0" smtClean="0">
                <a:solidFill>
                  <a:srgbClr val="C00000"/>
                </a:solidFill>
                <a:latin typeface="Calibri" panose="020F0502020204030204" pitchFamily="34" charset="0"/>
                <a:cs typeface="Calibri" panose="020F0502020204030204" pitchFamily="34" charset="0"/>
              </a:rPr>
              <a:t>.</a:t>
            </a:r>
          </a:p>
          <a:p>
            <a:pPr marL="0" indent="0" algn="just">
              <a:buFont typeface="+mj-lt"/>
              <a:buNone/>
            </a:pPr>
            <a:r>
              <a:rPr lang="en-CA" b="1" dirty="0" smtClean="0">
                <a:latin typeface="Calibri" panose="020F0502020204030204" pitchFamily="34" charset="0"/>
                <a:cs typeface="Calibri" panose="020F0502020204030204" pitchFamily="34" charset="0"/>
              </a:rPr>
              <a:t>3.</a:t>
            </a:r>
            <a:r>
              <a:rPr lang="en-CA" b="1" dirty="0" smtClean="0">
                <a:solidFill>
                  <a:srgbClr val="C00000"/>
                </a:solidFill>
                <a:latin typeface="Calibri" panose="020F0502020204030204" pitchFamily="34" charset="0"/>
                <a:cs typeface="Calibri" panose="020F0502020204030204" pitchFamily="34" charset="0"/>
              </a:rPr>
              <a:t> </a:t>
            </a:r>
            <a:r>
              <a:rPr lang="en-CA" dirty="0" smtClean="0">
                <a:latin typeface="Calibri" panose="020F0502020204030204" pitchFamily="34" charset="0"/>
                <a:cs typeface="Calibri" panose="020F0502020204030204" pitchFamily="34" charset="0"/>
              </a:rPr>
              <a:t>If </a:t>
            </a:r>
            <a:r>
              <a:rPr lang="en-CA" dirty="0">
                <a:latin typeface="Calibri" panose="020F0502020204030204" pitchFamily="34" charset="0"/>
                <a:cs typeface="Calibri" panose="020F0502020204030204" pitchFamily="34" charset="0"/>
              </a:rPr>
              <a:t>it is known that at most three locations can exist for a </a:t>
            </a:r>
            <a:r>
              <a:rPr lang="en-CA" dirty="0" smtClean="0">
                <a:latin typeface="Calibri" panose="020F0502020204030204" pitchFamily="34" charset="0"/>
                <a:cs typeface="Calibri" panose="020F0502020204030204" pitchFamily="34" charset="0"/>
              </a:rPr>
              <a:t>department replace </a:t>
            </a:r>
            <a:r>
              <a:rPr lang="en-CA" dirty="0">
                <a:latin typeface="Calibri" panose="020F0502020204030204" pitchFamily="34" charset="0"/>
                <a:cs typeface="Calibri" panose="020F0502020204030204" pitchFamily="34" charset="0"/>
              </a:rPr>
              <a:t>the </a:t>
            </a:r>
            <a:r>
              <a:rPr lang="en-CA" dirty="0" err="1">
                <a:latin typeface="Calibri" panose="020F0502020204030204" pitchFamily="34" charset="0"/>
                <a:cs typeface="Calibri" panose="020F0502020204030204" pitchFamily="34" charset="0"/>
              </a:rPr>
              <a:t>Dlocations</a:t>
            </a:r>
            <a:r>
              <a:rPr lang="en-CA" dirty="0">
                <a:latin typeface="Calibri" panose="020F0502020204030204" pitchFamily="34" charset="0"/>
                <a:cs typeface="Calibri" panose="020F0502020204030204" pitchFamily="34" charset="0"/>
              </a:rPr>
              <a:t> attribute by three atomic attributes: Dlocation1, Dlocation2, and Dlocation3. </a:t>
            </a:r>
          </a:p>
        </p:txBody>
      </p:sp>
      <p:pic>
        <p:nvPicPr>
          <p:cNvPr id="13" name="Picture 6" descr="fig14_09.jpg"/>
          <p:cNvPicPr>
            <a:picLocks noChangeAspect="1"/>
          </p:cNvPicPr>
          <p:nvPr/>
        </p:nvPicPr>
        <p:blipFill rotWithShape="1">
          <a:blip r:embed="rId3">
            <a:extLst>
              <a:ext uri="{28A0092B-C50C-407E-A947-70E740481C1C}">
                <a14:useLocalDpi xmlns:a14="http://schemas.microsoft.com/office/drawing/2010/main" val="0"/>
              </a:ext>
            </a:extLst>
          </a:blip>
          <a:srcRect l="2775" t="31795" r="2760" b="45527"/>
          <a:stretch/>
        </p:blipFill>
        <p:spPr bwMode="auto">
          <a:xfrm>
            <a:off x="3906078" y="69344"/>
            <a:ext cx="5257800" cy="1252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8241917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0" y="1447801"/>
            <a:ext cx="9144000" cy="152400"/>
          </a:xfrm>
        </p:spPr>
        <p:txBody>
          <a:bodyPr/>
          <a:lstStyle/>
          <a:p>
            <a:r>
              <a:rPr lang="en-US" altLang="en-US" dirty="0" smtClean="0"/>
              <a:t> </a:t>
            </a:r>
          </a:p>
        </p:txBody>
      </p:sp>
      <p:sp>
        <p:nvSpPr>
          <p:cNvPr id="3" name="Content Placeholder 2"/>
          <p:cNvSpPr>
            <a:spLocks noGrp="1"/>
          </p:cNvSpPr>
          <p:nvPr>
            <p:ph idx="1"/>
          </p:nvPr>
        </p:nvSpPr>
        <p:spPr>
          <a:xfrm>
            <a:off x="228600" y="1066800"/>
            <a:ext cx="8294688" cy="4572000"/>
          </a:xfrm>
        </p:spPr>
        <p:txBody>
          <a:bodyPr/>
          <a:lstStyle/>
          <a:p>
            <a:pPr>
              <a:defRPr/>
            </a:pPr>
            <a:endParaRPr lang="en-US" dirty="0" smtClean="0">
              <a:ea typeface="+mn-ea"/>
              <a:cs typeface="+mn-cs"/>
            </a:endParaRPr>
          </a:p>
          <a:p>
            <a:pPr>
              <a:defRPr/>
            </a:pPr>
            <a:endParaRPr lang="en-US" dirty="0">
              <a:ea typeface="+mn-ea"/>
              <a:cs typeface="+mn-cs"/>
            </a:endParaRPr>
          </a:p>
          <a:p>
            <a:pPr marL="0" indent="0" algn="ctr">
              <a:buNone/>
              <a:defRPr/>
            </a:pPr>
            <a:r>
              <a:rPr lang="en-US" altLang="en-US" sz="8000" b="1" dirty="0">
                <a:effectLst>
                  <a:outerShdw blurRad="38100" dist="38100" dir="2700000" algn="tl">
                    <a:srgbClr val="000000">
                      <a:alpha val="43137"/>
                    </a:srgbClr>
                  </a:outerShdw>
                </a:effectLst>
              </a:rPr>
              <a:t>Normal Forms</a:t>
            </a:r>
            <a:endParaRPr lang="en-US" sz="8000" b="1" dirty="0">
              <a:effectLst>
                <a:outerShdw blurRad="38100" dist="38100" dir="2700000" algn="tl">
                  <a:srgbClr val="000000">
                    <a:alpha val="43137"/>
                  </a:srgbClr>
                </a:outerShdw>
              </a:effectLst>
              <a:ea typeface="+mn-ea"/>
              <a:cs typeface="+mn-cs"/>
            </a:endParaRPr>
          </a:p>
        </p:txBody>
      </p:sp>
      <p:sp>
        <p:nvSpPr>
          <p:cNvPr id="4" name="Title 1"/>
          <p:cNvSpPr txBox="1">
            <a:spLocks/>
          </p:cNvSpPr>
          <p:nvPr/>
        </p:nvSpPr>
        <p:spPr bwMode="auto">
          <a:xfrm>
            <a:off x="9525" y="4419600"/>
            <a:ext cx="9144000" cy="152400"/>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r>
              <a:rPr lang="en-US" altLang="en-US" kern="0" dirty="0" smtClean="0"/>
              <a:t> </a:t>
            </a:r>
          </a:p>
        </p:txBody>
      </p:sp>
    </p:spTree>
    <p:extLst>
      <p:ext uri="{BB962C8B-B14F-4D97-AF65-F5344CB8AC3E}">
        <p14:creationId xmlns:p14="http://schemas.microsoft.com/office/powerpoint/2010/main" val="2901529154"/>
      </p:ext>
    </p:extLst>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9"/>
          <p:cNvSpPr>
            <a:spLocks noGrp="1" noChangeArrowheads="1"/>
          </p:cNvSpPr>
          <p:nvPr>
            <p:ph type="title"/>
          </p:nvPr>
        </p:nvSpPr>
        <p:spPr>
          <a:xfrm>
            <a:off x="0" y="1"/>
            <a:ext cx="9144000" cy="609600"/>
          </a:xfrm>
        </p:spPr>
        <p:txBody>
          <a:bodyPr/>
          <a:lstStyle/>
          <a:p>
            <a:pPr eaLnBrk="1" hangingPunct="1"/>
            <a:r>
              <a:rPr lang="en-US" altLang="en-US" dirty="0" smtClean="0"/>
              <a:t>Normalization into 1NF</a:t>
            </a:r>
          </a:p>
        </p:txBody>
      </p:sp>
      <p:sp>
        <p:nvSpPr>
          <p:cNvPr id="76804"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pic>
        <p:nvPicPr>
          <p:cNvPr id="76805" name="Picture 6" descr="fig14_09.jpg"/>
          <p:cNvPicPr>
            <a:picLocks noChangeAspect="1"/>
          </p:cNvPicPr>
          <p:nvPr/>
        </p:nvPicPr>
        <p:blipFill rotWithShape="1">
          <a:blip r:embed="rId3">
            <a:extLst>
              <a:ext uri="{28A0092B-C50C-407E-A947-70E740481C1C}">
                <a14:useLocalDpi xmlns:a14="http://schemas.microsoft.com/office/drawing/2010/main" val="0"/>
              </a:ext>
            </a:extLst>
          </a:blip>
          <a:srcRect l="2469" r="23456" b="78076"/>
          <a:stretch/>
        </p:blipFill>
        <p:spPr bwMode="auto">
          <a:xfrm>
            <a:off x="152399" y="638176"/>
            <a:ext cx="5350213" cy="1571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itle 1"/>
          <p:cNvSpPr txBox="1">
            <a:spLocks/>
          </p:cNvSpPr>
          <p:nvPr/>
        </p:nvSpPr>
        <p:spPr bwMode="auto">
          <a:xfrm>
            <a:off x="5753100" y="1124502"/>
            <a:ext cx="3305175" cy="5699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1800" i="0" kern="0" dirty="0" smtClean="0">
                <a:latin typeface="Verdana" charset="0"/>
              </a:rPr>
              <a:t>A </a:t>
            </a:r>
            <a:r>
              <a:rPr lang="en-US" altLang="en-US" sz="1800" i="0" kern="0" dirty="0">
                <a:latin typeface="Verdana" charset="0"/>
              </a:rPr>
              <a:t>relation schema that is not in 1NF. </a:t>
            </a:r>
          </a:p>
        </p:txBody>
      </p:sp>
      <p:pic>
        <p:nvPicPr>
          <p:cNvPr id="10" name="Picture 6" descr="fig14_09.jpg"/>
          <p:cNvPicPr>
            <a:picLocks noChangeAspect="1"/>
          </p:cNvPicPr>
          <p:nvPr/>
        </p:nvPicPr>
        <p:blipFill rotWithShape="1">
          <a:blip r:embed="rId3">
            <a:extLst>
              <a:ext uri="{28A0092B-C50C-407E-A947-70E740481C1C}">
                <a14:useLocalDpi xmlns:a14="http://schemas.microsoft.com/office/drawing/2010/main" val="0"/>
              </a:ext>
            </a:extLst>
          </a:blip>
          <a:srcRect l="2775" t="27614" r="2760" b="45527"/>
          <a:stretch/>
        </p:blipFill>
        <p:spPr bwMode="auto">
          <a:xfrm>
            <a:off x="76200" y="2340482"/>
            <a:ext cx="6827568" cy="1926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itle 1"/>
          <p:cNvSpPr txBox="1">
            <a:spLocks/>
          </p:cNvSpPr>
          <p:nvPr/>
        </p:nvSpPr>
        <p:spPr bwMode="auto">
          <a:xfrm>
            <a:off x="6924088" y="3088032"/>
            <a:ext cx="2134187" cy="798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1800" i="0" kern="0" dirty="0" smtClean="0">
                <a:latin typeface="Verdana" charset="0"/>
              </a:rPr>
              <a:t>Sample </a:t>
            </a:r>
            <a:r>
              <a:rPr lang="en-US" altLang="en-US" sz="1800" i="0" kern="0" dirty="0">
                <a:latin typeface="Verdana" charset="0"/>
              </a:rPr>
              <a:t>state of relation </a:t>
            </a:r>
            <a:r>
              <a:rPr lang="en-US" altLang="en-US" sz="1800" i="0" kern="0" dirty="0" smtClean="0">
                <a:latin typeface="Verdana" charset="0"/>
              </a:rPr>
              <a:t>DEPARTMENT</a:t>
            </a:r>
            <a:endParaRPr lang="en-US" altLang="en-US" sz="1800" i="0" kern="0" dirty="0">
              <a:latin typeface="Verdana" charset="0"/>
            </a:endParaRPr>
          </a:p>
        </p:txBody>
      </p:sp>
      <p:pic>
        <p:nvPicPr>
          <p:cNvPr id="11" name="Picture 6" descr="fig14_09.jpg"/>
          <p:cNvPicPr>
            <a:picLocks noChangeAspect="1"/>
          </p:cNvPicPr>
          <p:nvPr/>
        </p:nvPicPr>
        <p:blipFill rotWithShape="1">
          <a:blip r:embed="rId3">
            <a:extLst>
              <a:ext uri="{28A0092B-C50C-407E-A947-70E740481C1C}">
                <a14:useLocalDpi xmlns:a14="http://schemas.microsoft.com/office/drawing/2010/main" val="0"/>
              </a:ext>
            </a:extLst>
          </a:blip>
          <a:srcRect l="3054" t="64476" r="24293" b="-153"/>
          <a:stretch/>
        </p:blipFill>
        <p:spPr bwMode="auto">
          <a:xfrm>
            <a:off x="76200" y="4397881"/>
            <a:ext cx="5079632" cy="2475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itle 1"/>
          <p:cNvSpPr txBox="1">
            <a:spLocks/>
          </p:cNvSpPr>
          <p:nvPr/>
        </p:nvSpPr>
        <p:spPr bwMode="auto">
          <a:xfrm>
            <a:off x="5165357" y="4787504"/>
            <a:ext cx="3892918"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1800" i="0" kern="0" dirty="0" smtClean="0">
                <a:latin typeface="Verdana" charset="0"/>
              </a:rPr>
              <a:t>1NF </a:t>
            </a:r>
            <a:r>
              <a:rPr lang="en-US" altLang="en-US" sz="1800" i="0" kern="0" dirty="0">
                <a:latin typeface="Verdana" charset="0"/>
              </a:rPr>
              <a:t>version of the same relation with redundancy.</a:t>
            </a:r>
          </a:p>
        </p:txBody>
      </p:sp>
    </p:spTree>
    <p:extLst>
      <p:ext uri="{BB962C8B-B14F-4D97-AF65-F5344CB8AC3E}">
        <p14:creationId xmlns:p14="http://schemas.microsoft.com/office/powerpoint/2010/main" val="239356880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9"/>
          <p:cNvSpPr>
            <a:spLocks noGrp="1" noChangeArrowheads="1"/>
          </p:cNvSpPr>
          <p:nvPr>
            <p:ph type="title"/>
          </p:nvPr>
        </p:nvSpPr>
        <p:spPr>
          <a:xfrm>
            <a:off x="0" y="0"/>
            <a:ext cx="3810000" cy="533400"/>
          </a:xfrm>
        </p:spPr>
        <p:txBody>
          <a:bodyPr/>
          <a:lstStyle/>
          <a:p>
            <a:pPr eaLnBrk="1" hangingPunct="1"/>
            <a:r>
              <a:rPr lang="en-US" altLang="en-US" sz="2400" b="1" dirty="0"/>
              <a:t>Normalization into 1NF</a:t>
            </a:r>
            <a:endParaRPr lang="en-US" altLang="en-US" sz="2400" b="1" dirty="0" smtClean="0"/>
          </a:p>
        </p:txBody>
      </p:sp>
      <p:sp>
        <p:nvSpPr>
          <p:cNvPr id="76804"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pic>
        <p:nvPicPr>
          <p:cNvPr id="11" name="Picture 6" descr="fig14_09.jpg"/>
          <p:cNvPicPr>
            <a:picLocks noChangeAspect="1"/>
          </p:cNvPicPr>
          <p:nvPr/>
        </p:nvPicPr>
        <p:blipFill rotWithShape="1">
          <a:blip r:embed="rId3">
            <a:extLst>
              <a:ext uri="{28A0092B-C50C-407E-A947-70E740481C1C}">
                <a14:useLocalDpi xmlns:a14="http://schemas.microsoft.com/office/drawing/2010/main" val="0"/>
              </a:ext>
            </a:extLst>
          </a:blip>
          <a:srcRect l="3054" t="67770" r="24293" b="-153"/>
          <a:stretch/>
        </p:blipFill>
        <p:spPr bwMode="auto">
          <a:xfrm>
            <a:off x="3856990" y="2150"/>
            <a:ext cx="5276850" cy="2334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38509" y="3946326"/>
            <a:ext cx="9042625" cy="2800767"/>
          </a:xfrm>
          <a:prstGeom prst="rect">
            <a:avLst/>
          </a:prstGeom>
        </p:spPr>
        <p:txBody>
          <a:bodyPr wrap="square">
            <a:spAutoFit/>
          </a:bodyPr>
          <a:lstStyle/>
          <a:p>
            <a:pPr marL="342900" indent="-342900">
              <a:buFont typeface="Wingdings" panose="05000000000000000000" pitchFamily="2" charset="2"/>
              <a:buChar char="§"/>
            </a:pPr>
            <a:r>
              <a:rPr lang="en-CA" sz="2200" dirty="0"/>
              <a:t>I</a:t>
            </a:r>
            <a:r>
              <a:rPr lang="en-CA" sz="2200" dirty="0" smtClean="0"/>
              <a:t>ntroduces </a:t>
            </a:r>
            <a:r>
              <a:rPr lang="en-CA" sz="2200" dirty="0"/>
              <a:t>NULL </a:t>
            </a:r>
            <a:r>
              <a:rPr lang="en-CA" sz="2200" dirty="0" smtClean="0"/>
              <a:t>values.</a:t>
            </a:r>
          </a:p>
          <a:p>
            <a:pPr marL="342900" lvl="0" indent="-342900">
              <a:buFont typeface="Wingdings" panose="05000000000000000000" pitchFamily="2" charset="2"/>
              <a:buChar char="§"/>
            </a:pPr>
            <a:r>
              <a:rPr lang="en-CA" sz="2200" dirty="0"/>
              <a:t>It further introduces spurious semantics about the ordering among the location values; that ordering is not originally intended. </a:t>
            </a:r>
          </a:p>
          <a:p>
            <a:pPr marL="342900" lvl="0" indent="-342900">
              <a:buFont typeface="Wingdings" panose="05000000000000000000" pitchFamily="2" charset="2"/>
              <a:buChar char="§"/>
            </a:pPr>
            <a:r>
              <a:rPr lang="en-CA" sz="2200" dirty="0" smtClean="0"/>
              <a:t>Querying </a:t>
            </a:r>
            <a:r>
              <a:rPr lang="en-CA" sz="2200" dirty="0"/>
              <a:t>on this attribute becomes more difficult; </a:t>
            </a:r>
            <a:endParaRPr lang="en-CA" sz="2200" dirty="0" smtClean="0"/>
          </a:p>
          <a:p>
            <a:pPr marL="800100" lvl="1" indent="-342900">
              <a:buFont typeface="Wingdings" panose="05000000000000000000" pitchFamily="2" charset="2"/>
              <a:buChar char="§"/>
            </a:pPr>
            <a:r>
              <a:rPr lang="en-CA" sz="2200" dirty="0" smtClean="0"/>
              <a:t>for </a:t>
            </a:r>
            <a:r>
              <a:rPr lang="en-CA" sz="2200" dirty="0"/>
              <a:t>example, consider how you would write the query: List the departments that have ‘Bellaire’ as one of their locations in this design. </a:t>
            </a:r>
            <a:endParaRPr lang="en-CA" sz="2200" dirty="0" smtClean="0"/>
          </a:p>
          <a:p>
            <a:pPr marL="800100" lvl="1" indent="-342900">
              <a:buFont typeface="Wingdings" panose="05000000000000000000" pitchFamily="2" charset="2"/>
              <a:buChar char="§"/>
            </a:pPr>
            <a:r>
              <a:rPr lang="en-CA" sz="2200" dirty="0" smtClean="0"/>
              <a:t>For </a:t>
            </a:r>
            <a:r>
              <a:rPr lang="en-CA" sz="2200" dirty="0"/>
              <a:t>all these reasons, it is best to avoid this alternative</a:t>
            </a:r>
            <a:r>
              <a:rPr lang="en-CA" sz="2200" dirty="0" smtClean="0"/>
              <a:t>.</a:t>
            </a:r>
            <a:endParaRPr lang="en-US" sz="2200" dirty="0">
              <a:latin typeface="Arial Narrow" panose="020B0606020202030204" pitchFamily="34" charset="0"/>
            </a:endParaRPr>
          </a:p>
        </p:txBody>
      </p:sp>
      <p:graphicFrame>
        <p:nvGraphicFramePr>
          <p:cNvPr id="3" name="Table 2"/>
          <p:cNvGraphicFramePr>
            <a:graphicFrameLocks noGrp="1"/>
          </p:cNvGraphicFramePr>
          <p:nvPr>
            <p:extLst>
              <p:ext uri="{D42A27DB-BD31-4B8C-83A1-F6EECF244321}">
                <p14:modId xmlns:p14="http://schemas.microsoft.com/office/powerpoint/2010/main" val="1111496749"/>
              </p:ext>
            </p:extLst>
          </p:nvPr>
        </p:nvGraphicFramePr>
        <p:xfrm>
          <a:off x="77245" y="2371083"/>
          <a:ext cx="9003890" cy="1483360"/>
        </p:xfrm>
        <a:graphic>
          <a:graphicData uri="http://schemas.openxmlformats.org/drawingml/2006/table">
            <a:tbl>
              <a:tblPr firstRow="1" bandRow="1">
                <a:tableStyleId>{5C22544A-7EE6-4342-B048-85BDC9FD1C3A}</a:tableStyleId>
              </a:tblPr>
              <a:tblGrid>
                <a:gridCol w="1688690">
                  <a:extLst>
                    <a:ext uri="{9D8B030D-6E8A-4147-A177-3AD203B41FA5}">
                      <a16:colId xmlns:a16="http://schemas.microsoft.com/office/drawing/2014/main" val="289588986"/>
                    </a:ext>
                  </a:extLst>
                </a:gridCol>
                <a:gridCol w="1219200">
                  <a:extLst>
                    <a:ext uri="{9D8B030D-6E8A-4147-A177-3AD203B41FA5}">
                      <a16:colId xmlns:a16="http://schemas.microsoft.com/office/drawing/2014/main" val="2193614598"/>
                    </a:ext>
                  </a:extLst>
                </a:gridCol>
                <a:gridCol w="1524000">
                  <a:extLst>
                    <a:ext uri="{9D8B030D-6E8A-4147-A177-3AD203B41FA5}">
                      <a16:colId xmlns:a16="http://schemas.microsoft.com/office/drawing/2014/main" val="138191576"/>
                    </a:ext>
                  </a:extLst>
                </a:gridCol>
                <a:gridCol w="914400">
                  <a:extLst>
                    <a:ext uri="{9D8B030D-6E8A-4147-A177-3AD203B41FA5}">
                      <a16:colId xmlns:a16="http://schemas.microsoft.com/office/drawing/2014/main" val="883127801"/>
                    </a:ext>
                  </a:extLst>
                </a:gridCol>
                <a:gridCol w="1371600">
                  <a:extLst>
                    <a:ext uri="{9D8B030D-6E8A-4147-A177-3AD203B41FA5}">
                      <a16:colId xmlns:a16="http://schemas.microsoft.com/office/drawing/2014/main" val="491407524"/>
                    </a:ext>
                  </a:extLst>
                </a:gridCol>
                <a:gridCol w="1219200">
                  <a:extLst>
                    <a:ext uri="{9D8B030D-6E8A-4147-A177-3AD203B41FA5}">
                      <a16:colId xmlns:a16="http://schemas.microsoft.com/office/drawing/2014/main" val="3283675448"/>
                    </a:ext>
                  </a:extLst>
                </a:gridCol>
                <a:gridCol w="1066800">
                  <a:extLst>
                    <a:ext uri="{9D8B030D-6E8A-4147-A177-3AD203B41FA5}">
                      <a16:colId xmlns:a16="http://schemas.microsoft.com/office/drawing/2014/main" val="750934411"/>
                    </a:ext>
                  </a:extLst>
                </a:gridCol>
              </a:tblGrid>
              <a:tr h="370840">
                <a:tc>
                  <a:txBody>
                    <a:bodyPr/>
                    <a:lstStyle/>
                    <a:p>
                      <a:r>
                        <a:rPr lang="en-US" dirty="0" err="1" smtClean="0"/>
                        <a:t>Dname</a:t>
                      </a:r>
                      <a:endParaRPr lang="en-US" dirty="0"/>
                    </a:p>
                  </a:txBody>
                  <a:tcPr/>
                </a:tc>
                <a:tc>
                  <a:txBody>
                    <a:bodyPr/>
                    <a:lstStyle/>
                    <a:p>
                      <a:r>
                        <a:rPr lang="en-US" dirty="0" err="1" smtClean="0"/>
                        <a:t>Dnumber</a:t>
                      </a:r>
                      <a:endParaRPr lang="en-US" dirty="0"/>
                    </a:p>
                  </a:txBody>
                  <a:tcPr/>
                </a:tc>
                <a:tc>
                  <a:txBody>
                    <a:bodyPr/>
                    <a:lstStyle/>
                    <a:p>
                      <a:r>
                        <a:rPr lang="en-US" dirty="0" err="1" smtClean="0"/>
                        <a:t>Dmgr_ssn</a:t>
                      </a:r>
                      <a:endParaRPr lang="en-US" dirty="0"/>
                    </a:p>
                  </a:txBody>
                  <a:tcPr/>
                </a:tc>
                <a:tc>
                  <a:txBody>
                    <a:bodyPr/>
                    <a:lstStyle/>
                    <a:p>
                      <a:r>
                        <a:rPr lang="en-US" dirty="0" err="1" smtClean="0"/>
                        <a:t>Bellire</a:t>
                      </a:r>
                      <a:endParaRPr lang="en-US" dirty="0"/>
                    </a:p>
                  </a:txBody>
                  <a:tcPr/>
                </a:tc>
                <a:tc>
                  <a:txBody>
                    <a:bodyPr/>
                    <a:lstStyle/>
                    <a:p>
                      <a:r>
                        <a:rPr lang="en-US" dirty="0" smtClean="0"/>
                        <a:t>Sugarland</a:t>
                      </a:r>
                      <a:endParaRPr lang="en-US" dirty="0"/>
                    </a:p>
                  </a:txBody>
                  <a:tcPr/>
                </a:tc>
                <a:tc>
                  <a:txBody>
                    <a:bodyPr/>
                    <a:lstStyle/>
                    <a:p>
                      <a:r>
                        <a:rPr lang="en-US" dirty="0" smtClean="0"/>
                        <a:t>Houston</a:t>
                      </a:r>
                      <a:endParaRPr lang="en-US" dirty="0"/>
                    </a:p>
                  </a:txBody>
                  <a:tcPr/>
                </a:tc>
                <a:tc>
                  <a:txBody>
                    <a:bodyPr/>
                    <a:lstStyle/>
                    <a:p>
                      <a:r>
                        <a:rPr lang="en-US" dirty="0" smtClean="0"/>
                        <a:t>Stafford</a:t>
                      </a:r>
                      <a:endParaRPr lang="en-US" dirty="0"/>
                    </a:p>
                  </a:txBody>
                  <a:tcPr/>
                </a:tc>
                <a:extLst>
                  <a:ext uri="{0D108BD9-81ED-4DB2-BD59-A6C34878D82A}">
                    <a16:rowId xmlns:a16="http://schemas.microsoft.com/office/drawing/2014/main" val="895266710"/>
                  </a:ext>
                </a:extLst>
              </a:tr>
              <a:tr h="370840">
                <a:tc>
                  <a:txBody>
                    <a:bodyPr/>
                    <a:lstStyle/>
                    <a:p>
                      <a:r>
                        <a:rPr lang="en-US" dirty="0" smtClean="0"/>
                        <a:t>Research </a:t>
                      </a:r>
                      <a:endParaRPr lang="en-US" dirty="0"/>
                    </a:p>
                  </a:txBody>
                  <a:tcPr/>
                </a:tc>
                <a:tc>
                  <a:txBody>
                    <a:bodyPr/>
                    <a:lstStyle/>
                    <a:p>
                      <a:r>
                        <a:rPr lang="en-US" dirty="0" smtClean="0"/>
                        <a:t>5</a:t>
                      </a:r>
                      <a:endParaRPr lang="en-US" dirty="0"/>
                    </a:p>
                  </a:txBody>
                  <a:tcPr/>
                </a:tc>
                <a:tc>
                  <a:txBody>
                    <a:bodyPr/>
                    <a:lstStyle/>
                    <a:p>
                      <a:r>
                        <a:rPr lang="en-US" dirty="0" smtClean="0"/>
                        <a:t>333445555</a:t>
                      </a:r>
                      <a:endParaRPr lang="en-US" dirty="0"/>
                    </a:p>
                  </a:txBody>
                  <a:tcPr/>
                </a:tc>
                <a:tc>
                  <a:txBody>
                    <a:bodyPr/>
                    <a:lstStyle/>
                    <a:p>
                      <a:r>
                        <a:rPr lang="en-US" dirty="0" smtClean="0"/>
                        <a:t>True</a:t>
                      </a:r>
                      <a:endParaRPr lang="en-US" dirty="0"/>
                    </a:p>
                  </a:txBody>
                  <a:tcPr/>
                </a:tc>
                <a:tc>
                  <a:txBody>
                    <a:bodyPr/>
                    <a:lstStyle/>
                    <a:p>
                      <a:r>
                        <a:rPr lang="en-US" dirty="0" smtClean="0"/>
                        <a:t>True</a:t>
                      </a:r>
                      <a:endParaRPr lang="en-US" dirty="0"/>
                    </a:p>
                  </a:txBody>
                  <a:tcPr/>
                </a:tc>
                <a:tc>
                  <a:txBody>
                    <a:bodyPr/>
                    <a:lstStyle/>
                    <a:p>
                      <a:r>
                        <a:rPr lang="en-US" dirty="0" smtClean="0"/>
                        <a:t>true</a:t>
                      </a:r>
                      <a:endParaRPr lang="en-US" dirty="0"/>
                    </a:p>
                  </a:txBody>
                  <a:tcPr/>
                </a:tc>
                <a:tc>
                  <a:txBody>
                    <a:bodyPr/>
                    <a:lstStyle/>
                    <a:p>
                      <a:endParaRPr lang="en-US" dirty="0"/>
                    </a:p>
                  </a:txBody>
                  <a:tcPr/>
                </a:tc>
                <a:extLst>
                  <a:ext uri="{0D108BD9-81ED-4DB2-BD59-A6C34878D82A}">
                    <a16:rowId xmlns:a16="http://schemas.microsoft.com/office/drawing/2014/main" val="1973718007"/>
                  </a:ext>
                </a:extLst>
              </a:tr>
              <a:tr h="370840">
                <a:tc>
                  <a:txBody>
                    <a:bodyPr/>
                    <a:lstStyle/>
                    <a:p>
                      <a:r>
                        <a:rPr lang="en-US" dirty="0" smtClean="0"/>
                        <a:t>Administration</a:t>
                      </a:r>
                      <a:endParaRPr lang="en-US" dirty="0"/>
                    </a:p>
                  </a:txBody>
                  <a:tcPr/>
                </a:tc>
                <a:tc>
                  <a:txBody>
                    <a:bodyPr/>
                    <a:lstStyle/>
                    <a:p>
                      <a:r>
                        <a:rPr lang="en-US" dirty="0" smtClean="0"/>
                        <a:t>4</a:t>
                      </a:r>
                      <a:endParaRPr lang="en-US" dirty="0"/>
                    </a:p>
                  </a:txBody>
                  <a:tcPr/>
                </a:tc>
                <a:tc>
                  <a:txBody>
                    <a:bodyPr/>
                    <a:lstStyle/>
                    <a:p>
                      <a:r>
                        <a:rPr lang="en-US" dirty="0" smtClean="0"/>
                        <a:t>987654321</a:t>
                      </a:r>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smtClean="0"/>
                        <a:t>True</a:t>
                      </a:r>
                      <a:endParaRPr lang="en-US" dirty="0"/>
                    </a:p>
                  </a:txBody>
                  <a:tcPr/>
                </a:tc>
                <a:extLst>
                  <a:ext uri="{0D108BD9-81ED-4DB2-BD59-A6C34878D82A}">
                    <a16:rowId xmlns:a16="http://schemas.microsoft.com/office/drawing/2014/main" val="341443835"/>
                  </a:ext>
                </a:extLst>
              </a:tr>
              <a:tr h="370840">
                <a:tc>
                  <a:txBody>
                    <a:bodyPr/>
                    <a:lstStyle/>
                    <a:p>
                      <a:r>
                        <a:rPr lang="en-US" dirty="0" smtClean="0"/>
                        <a:t>Headquarters</a:t>
                      </a:r>
                      <a:endParaRPr lang="en-US" dirty="0"/>
                    </a:p>
                  </a:txBody>
                  <a:tcPr/>
                </a:tc>
                <a:tc>
                  <a:txBody>
                    <a:bodyPr/>
                    <a:lstStyle/>
                    <a:p>
                      <a:r>
                        <a:rPr lang="en-US" dirty="0" smtClean="0"/>
                        <a:t>1</a:t>
                      </a:r>
                      <a:endParaRPr lang="en-US" dirty="0"/>
                    </a:p>
                  </a:txBody>
                  <a:tcPr/>
                </a:tc>
                <a:tc>
                  <a:txBody>
                    <a:bodyPr/>
                    <a:lstStyle/>
                    <a:p>
                      <a:r>
                        <a:rPr lang="en-US" dirty="0" smtClean="0"/>
                        <a:t>8888665555</a:t>
                      </a:r>
                      <a:endParaRPr lang="en-US" dirty="0"/>
                    </a:p>
                  </a:txBody>
                  <a:tcPr/>
                </a:tc>
                <a:tc>
                  <a:txBody>
                    <a:bodyPr/>
                    <a:lstStyle/>
                    <a:p>
                      <a:endParaRPr lang="en-US" dirty="0"/>
                    </a:p>
                  </a:txBody>
                  <a:tcPr/>
                </a:tc>
                <a:tc>
                  <a:txBody>
                    <a:bodyPr/>
                    <a:lstStyle/>
                    <a:p>
                      <a:endParaRPr lang="en-US" dirty="0"/>
                    </a:p>
                  </a:txBody>
                  <a:tcPr/>
                </a:tc>
                <a:tc>
                  <a:txBody>
                    <a:bodyPr/>
                    <a:lstStyle/>
                    <a:p>
                      <a:r>
                        <a:rPr lang="en-US" dirty="0" smtClean="0"/>
                        <a:t>true</a:t>
                      </a:r>
                      <a:endParaRPr lang="en-US" dirty="0"/>
                    </a:p>
                  </a:txBody>
                  <a:tcPr/>
                </a:tc>
                <a:tc>
                  <a:txBody>
                    <a:bodyPr/>
                    <a:lstStyle/>
                    <a:p>
                      <a:endParaRPr lang="en-US" dirty="0"/>
                    </a:p>
                  </a:txBody>
                  <a:tcPr/>
                </a:tc>
                <a:extLst>
                  <a:ext uri="{0D108BD9-81ED-4DB2-BD59-A6C34878D82A}">
                    <a16:rowId xmlns:a16="http://schemas.microsoft.com/office/drawing/2014/main" val="335720963"/>
                  </a:ext>
                </a:extLst>
              </a:tr>
            </a:tbl>
          </a:graphicData>
        </a:graphic>
      </p:graphicFrame>
      <p:sp>
        <p:nvSpPr>
          <p:cNvPr id="15" name="Rectangle 14"/>
          <p:cNvSpPr/>
          <p:nvPr/>
        </p:nvSpPr>
        <p:spPr>
          <a:xfrm>
            <a:off x="77245" y="1846410"/>
            <a:ext cx="2819400" cy="430887"/>
          </a:xfrm>
          <a:prstGeom prst="rect">
            <a:avLst/>
          </a:prstGeom>
        </p:spPr>
        <p:txBody>
          <a:bodyPr wrap="square">
            <a:spAutoFit/>
          </a:bodyPr>
          <a:lstStyle/>
          <a:p>
            <a:r>
              <a:rPr lang="en-CA" sz="2200" b="1" dirty="0" smtClean="0"/>
              <a:t>What about this?</a:t>
            </a:r>
            <a:endParaRPr lang="en-CA" sz="2200" b="1" dirty="0"/>
          </a:p>
        </p:txBody>
      </p:sp>
    </p:spTree>
    <p:extLst>
      <p:ext uri="{BB962C8B-B14F-4D97-AF65-F5344CB8AC3E}">
        <p14:creationId xmlns:p14="http://schemas.microsoft.com/office/powerpoint/2010/main" val="330239540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9"/>
          <p:cNvSpPr>
            <a:spLocks noGrp="1" noChangeArrowheads="1"/>
          </p:cNvSpPr>
          <p:nvPr>
            <p:ph type="title"/>
          </p:nvPr>
        </p:nvSpPr>
        <p:spPr>
          <a:xfrm>
            <a:off x="0" y="0"/>
            <a:ext cx="3810000" cy="533400"/>
          </a:xfrm>
        </p:spPr>
        <p:txBody>
          <a:bodyPr/>
          <a:lstStyle/>
          <a:p>
            <a:pPr eaLnBrk="1" hangingPunct="1"/>
            <a:r>
              <a:rPr lang="en-US" altLang="en-US" sz="2400" b="1" dirty="0"/>
              <a:t>Normalization into 1NF</a:t>
            </a:r>
            <a:endParaRPr lang="en-US" altLang="en-US" sz="2400" b="1" dirty="0" smtClean="0"/>
          </a:p>
        </p:txBody>
      </p:sp>
      <p:sp>
        <p:nvSpPr>
          <p:cNvPr id="76804"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sp>
        <p:nvSpPr>
          <p:cNvPr id="2" name="Rectangle 1"/>
          <p:cNvSpPr/>
          <p:nvPr/>
        </p:nvSpPr>
        <p:spPr>
          <a:xfrm>
            <a:off x="20320" y="5197792"/>
            <a:ext cx="8905240" cy="1631216"/>
          </a:xfrm>
          <a:prstGeom prst="rect">
            <a:avLst/>
          </a:prstGeom>
        </p:spPr>
        <p:txBody>
          <a:bodyPr wrap="square">
            <a:spAutoFit/>
          </a:bodyPr>
          <a:lstStyle/>
          <a:p>
            <a:pPr marL="457200" indent="-457200">
              <a:buFont typeface="+mj-lt"/>
              <a:buAutoNum type="arabicPeriod"/>
            </a:pPr>
            <a:r>
              <a:rPr lang="en-CA" sz="2000" dirty="0"/>
              <a:t>Remove the attribute </a:t>
            </a:r>
            <a:r>
              <a:rPr lang="en-CA" sz="2000" dirty="0" err="1"/>
              <a:t>Dlocations</a:t>
            </a:r>
            <a:r>
              <a:rPr lang="en-CA" sz="2000" dirty="0"/>
              <a:t> that violates 1NF and place it in a separate relation DEPT_LOCATIONS along with the primary key </a:t>
            </a:r>
            <a:r>
              <a:rPr lang="en-CA" sz="2000" dirty="0" err="1"/>
              <a:t>Dnumber</a:t>
            </a:r>
            <a:r>
              <a:rPr lang="en-CA" sz="2000" dirty="0"/>
              <a:t> of DEPARTMENT. </a:t>
            </a:r>
            <a:endParaRPr lang="en-CA" sz="2000" dirty="0" smtClean="0"/>
          </a:p>
          <a:p>
            <a:pPr marL="914400" lvl="1" indent="-457200">
              <a:buFont typeface="Wingdings" panose="05000000000000000000" pitchFamily="2" charset="2"/>
              <a:buChar char="§"/>
            </a:pPr>
            <a:r>
              <a:rPr lang="en-CA" sz="2000" dirty="0" smtClean="0"/>
              <a:t>The </a:t>
            </a:r>
            <a:r>
              <a:rPr lang="en-CA" sz="2000" dirty="0"/>
              <a:t>primary key of this newly formed relation is the combination </a:t>
            </a:r>
            <a:r>
              <a:rPr lang="en-CA" sz="2000" b="1" dirty="0"/>
              <a:t>{</a:t>
            </a:r>
            <a:r>
              <a:rPr lang="en-CA" sz="2000" b="1" dirty="0" err="1"/>
              <a:t>Dnumber</a:t>
            </a:r>
            <a:r>
              <a:rPr lang="en-CA" sz="2000" b="1" dirty="0"/>
              <a:t>, </a:t>
            </a:r>
            <a:r>
              <a:rPr lang="en-CA" sz="2000" b="1" dirty="0" err="1"/>
              <a:t>Dlocation</a:t>
            </a:r>
            <a:r>
              <a:rPr lang="en-CA" sz="2000" b="1" dirty="0"/>
              <a:t>}</a:t>
            </a:r>
          </a:p>
        </p:txBody>
      </p:sp>
      <p:sp>
        <p:nvSpPr>
          <p:cNvPr id="4" name="Rectangle 3"/>
          <p:cNvSpPr/>
          <p:nvPr/>
        </p:nvSpPr>
        <p:spPr>
          <a:xfrm>
            <a:off x="121920" y="533400"/>
            <a:ext cx="8940800" cy="4524315"/>
          </a:xfrm>
          <a:prstGeom prst="rect">
            <a:avLst/>
          </a:prstGeom>
        </p:spPr>
        <p:txBody>
          <a:bodyPr wrap="square">
            <a:spAutoFit/>
          </a:bodyPr>
          <a:lstStyle/>
          <a:p>
            <a:pPr>
              <a:lnSpc>
                <a:spcPct val="150000"/>
              </a:lnSpc>
            </a:pPr>
            <a:r>
              <a:rPr lang="en-CA" dirty="0"/>
              <a:t>Of the three solutions above, the first is generally considered best because </a:t>
            </a:r>
            <a:endParaRPr lang="en-CA" dirty="0" smtClean="0"/>
          </a:p>
          <a:p>
            <a:pPr marL="342900" indent="-342900">
              <a:lnSpc>
                <a:spcPct val="150000"/>
              </a:lnSpc>
              <a:buFont typeface="Wingdings" panose="05000000000000000000" pitchFamily="2" charset="2"/>
              <a:buChar char="§"/>
            </a:pPr>
            <a:r>
              <a:rPr lang="en-CA" dirty="0" smtClean="0"/>
              <a:t>it </a:t>
            </a:r>
            <a:r>
              <a:rPr lang="en-CA" dirty="0"/>
              <a:t>does not suffer from redundancy and it is completely general; </a:t>
            </a:r>
            <a:endParaRPr lang="en-CA" dirty="0" smtClean="0"/>
          </a:p>
          <a:p>
            <a:pPr marL="342900" indent="-342900">
              <a:lnSpc>
                <a:spcPct val="150000"/>
              </a:lnSpc>
              <a:buFont typeface="Wingdings" panose="05000000000000000000" pitchFamily="2" charset="2"/>
              <a:buChar char="§"/>
            </a:pPr>
            <a:r>
              <a:rPr lang="en-CA" dirty="0" smtClean="0"/>
              <a:t>it </a:t>
            </a:r>
            <a:r>
              <a:rPr lang="en-CA" dirty="0"/>
              <a:t>places no maximum limit on the number of values. </a:t>
            </a:r>
            <a:endParaRPr lang="en-CA" dirty="0" smtClean="0"/>
          </a:p>
          <a:p>
            <a:pPr marL="342900" indent="-342900">
              <a:lnSpc>
                <a:spcPct val="150000"/>
              </a:lnSpc>
              <a:buFont typeface="Wingdings" panose="05000000000000000000" pitchFamily="2" charset="2"/>
              <a:buChar char="§"/>
            </a:pPr>
            <a:r>
              <a:rPr lang="en-CA" b="1" dirty="0" smtClean="0"/>
              <a:t>In </a:t>
            </a:r>
            <a:r>
              <a:rPr lang="en-CA" b="1" dirty="0"/>
              <a:t>fact, if we choose the second solution, it will be decomposed further during subsequent normalization steps into the first solution.</a:t>
            </a:r>
            <a:endParaRPr lang="en-US" b="1" dirty="0"/>
          </a:p>
        </p:txBody>
      </p:sp>
      <p:sp>
        <p:nvSpPr>
          <p:cNvPr id="5" name="Rectangle 4"/>
          <p:cNvSpPr/>
          <p:nvPr/>
        </p:nvSpPr>
        <p:spPr bwMode="auto">
          <a:xfrm flipV="1">
            <a:off x="0" y="5177472"/>
            <a:ext cx="9144000" cy="45719"/>
          </a:xfrm>
          <a:prstGeom prst="rect">
            <a:avLst/>
          </a:prstGeom>
          <a:solidFill>
            <a:srgbClr val="0070C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3403854034"/>
      </p:ext>
    </p:extLst>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9"/>
          <p:cNvSpPr>
            <a:spLocks noGrp="1" noChangeArrowheads="1"/>
          </p:cNvSpPr>
          <p:nvPr>
            <p:ph type="title"/>
          </p:nvPr>
        </p:nvSpPr>
        <p:spPr>
          <a:xfrm>
            <a:off x="0" y="1"/>
            <a:ext cx="9144000" cy="616746"/>
          </a:xfrm>
        </p:spPr>
        <p:txBody>
          <a:bodyPr/>
          <a:lstStyle/>
          <a:p>
            <a:pPr eaLnBrk="1" hangingPunct="1"/>
            <a:r>
              <a:rPr lang="en-US" altLang="en-US" dirty="0" smtClean="0"/>
              <a:t>Normalizing nested relations into 1NF</a:t>
            </a:r>
          </a:p>
        </p:txBody>
      </p:sp>
      <p:sp>
        <p:nvSpPr>
          <p:cNvPr id="78852"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pic>
        <p:nvPicPr>
          <p:cNvPr id="78853" name="Picture 6" descr="fig14_10.jpg"/>
          <p:cNvPicPr>
            <a:picLocks noChangeAspect="1"/>
          </p:cNvPicPr>
          <p:nvPr/>
        </p:nvPicPr>
        <p:blipFill rotWithShape="1">
          <a:blip r:embed="rId3">
            <a:extLst>
              <a:ext uri="{28A0092B-C50C-407E-A947-70E740481C1C}">
                <a14:useLocalDpi xmlns:a14="http://schemas.microsoft.com/office/drawing/2010/main" val="0"/>
              </a:ext>
            </a:extLst>
          </a:blip>
          <a:srcRect t="4525" r="41270" b="87189"/>
          <a:stretch/>
        </p:blipFill>
        <p:spPr bwMode="auto">
          <a:xfrm>
            <a:off x="0" y="672627"/>
            <a:ext cx="3886200" cy="713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itle 1"/>
          <p:cNvSpPr txBox="1">
            <a:spLocks/>
          </p:cNvSpPr>
          <p:nvPr/>
        </p:nvSpPr>
        <p:spPr bwMode="auto">
          <a:xfrm>
            <a:off x="3962400" y="711884"/>
            <a:ext cx="5105400" cy="597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1800" i="0" kern="0" dirty="0" smtClean="0">
                <a:latin typeface="Verdana" charset="0"/>
              </a:rPr>
              <a:t>Schema </a:t>
            </a:r>
            <a:r>
              <a:rPr lang="en-US" altLang="en-US" sz="1800" i="0" kern="0" dirty="0">
                <a:latin typeface="Verdana" charset="0"/>
              </a:rPr>
              <a:t>of the EMP_PROJ relation with a </a:t>
            </a:r>
            <a:r>
              <a:rPr lang="en-US" altLang="en-US" sz="1800" kern="0" dirty="0">
                <a:latin typeface="Verdana" charset="0"/>
              </a:rPr>
              <a:t>nested relation </a:t>
            </a:r>
            <a:r>
              <a:rPr lang="en-US" altLang="en-US" sz="1800" i="0" kern="0" dirty="0">
                <a:latin typeface="Verdana" charset="0"/>
              </a:rPr>
              <a:t>attribute </a:t>
            </a:r>
            <a:r>
              <a:rPr lang="en-US" altLang="en-US" sz="1800" i="0" kern="0" dirty="0" smtClean="0">
                <a:latin typeface="Verdana" charset="0"/>
              </a:rPr>
              <a:t>PROJS</a:t>
            </a:r>
            <a:endParaRPr lang="en-US" altLang="en-US" sz="1800" i="0" kern="0" dirty="0">
              <a:latin typeface="Verdana" charset="0"/>
            </a:endParaRPr>
          </a:p>
        </p:txBody>
      </p:sp>
      <p:sp>
        <p:nvSpPr>
          <p:cNvPr id="7" name="Title 1"/>
          <p:cNvSpPr txBox="1">
            <a:spLocks/>
          </p:cNvSpPr>
          <p:nvPr/>
        </p:nvSpPr>
        <p:spPr bwMode="auto">
          <a:xfrm>
            <a:off x="6094771" y="1600200"/>
            <a:ext cx="2895600" cy="182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1800" i="0" kern="0" dirty="0" smtClean="0">
                <a:latin typeface="Verdana" charset="0"/>
              </a:rPr>
              <a:t>Sample </a:t>
            </a:r>
            <a:r>
              <a:rPr lang="en-US" altLang="en-US" sz="1800" i="0" kern="0" dirty="0">
                <a:latin typeface="Verdana" charset="0"/>
              </a:rPr>
              <a:t>extension of the EMP_PROJ relation showing nested relations within each </a:t>
            </a:r>
            <a:r>
              <a:rPr lang="en-US" altLang="en-US" sz="1800" i="0" kern="0" dirty="0" smtClean="0">
                <a:latin typeface="Verdana" charset="0"/>
              </a:rPr>
              <a:t>tuple</a:t>
            </a:r>
            <a:endParaRPr lang="en-US" altLang="en-US" sz="1800" i="0" kern="0" dirty="0">
              <a:latin typeface="Verdana" charset="0"/>
            </a:endParaRPr>
          </a:p>
        </p:txBody>
      </p:sp>
      <p:sp>
        <p:nvSpPr>
          <p:cNvPr id="9" name="Title 1"/>
          <p:cNvSpPr txBox="1">
            <a:spLocks/>
          </p:cNvSpPr>
          <p:nvPr/>
        </p:nvSpPr>
        <p:spPr bwMode="auto">
          <a:xfrm>
            <a:off x="0" y="5962650"/>
            <a:ext cx="6235181" cy="9073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1800" i="0" kern="0" dirty="0" smtClean="0">
                <a:latin typeface="Verdana" charset="0"/>
              </a:rPr>
              <a:t>Decomposition </a:t>
            </a:r>
            <a:r>
              <a:rPr lang="en-US" altLang="en-US" sz="1800" i="0" kern="0" dirty="0">
                <a:latin typeface="Verdana" charset="0"/>
              </a:rPr>
              <a:t>of EMP_PROJ into relations EMP_PROJ1 and EMP_PROJ2 by propagating the primary key.</a:t>
            </a:r>
          </a:p>
        </p:txBody>
      </p:sp>
      <p:pic>
        <p:nvPicPr>
          <p:cNvPr id="11" name="Picture 6" descr="fig14_10.jpg"/>
          <p:cNvPicPr>
            <a:picLocks noChangeAspect="1"/>
          </p:cNvPicPr>
          <p:nvPr/>
        </p:nvPicPr>
        <p:blipFill rotWithShape="1">
          <a:blip r:embed="rId3">
            <a:extLst>
              <a:ext uri="{28A0092B-C50C-407E-A947-70E740481C1C}">
                <a14:useLocalDpi xmlns:a14="http://schemas.microsoft.com/office/drawing/2010/main" val="0"/>
              </a:ext>
            </a:extLst>
          </a:blip>
          <a:srcRect t="18134" b="23365"/>
          <a:stretch/>
        </p:blipFill>
        <p:spPr bwMode="auto">
          <a:xfrm>
            <a:off x="0" y="1326894"/>
            <a:ext cx="5943600" cy="4528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6" descr="fig14_10.jpg"/>
          <p:cNvPicPr>
            <a:picLocks noChangeAspect="1"/>
          </p:cNvPicPr>
          <p:nvPr/>
        </p:nvPicPr>
        <p:blipFill rotWithShape="1">
          <a:blip r:embed="rId3">
            <a:extLst>
              <a:ext uri="{28A0092B-C50C-407E-A947-70E740481C1C}">
                <a14:useLocalDpi xmlns:a14="http://schemas.microsoft.com/office/drawing/2010/main" val="0"/>
              </a:ext>
            </a:extLst>
          </a:blip>
          <a:srcRect t="82376" r="53123"/>
          <a:stretch/>
        </p:blipFill>
        <p:spPr bwMode="auto">
          <a:xfrm>
            <a:off x="5844777" y="5242561"/>
            <a:ext cx="3299223" cy="1615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itle 1"/>
          <p:cNvSpPr txBox="1">
            <a:spLocks/>
          </p:cNvSpPr>
          <p:nvPr/>
        </p:nvSpPr>
        <p:spPr bwMode="auto">
          <a:xfrm>
            <a:off x="7315200" y="4953000"/>
            <a:ext cx="1903770" cy="405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1800" b="1" i="0" kern="0" dirty="0" smtClean="0">
                <a:effectLst>
                  <a:outerShdw blurRad="38100" dist="38100" dir="2700000" algn="tl">
                    <a:srgbClr val="000000">
                      <a:alpha val="43137"/>
                    </a:srgbClr>
                  </a:outerShdw>
                </a:effectLst>
                <a:latin typeface="Verdana" charset="0"/>
              </a:rPr>
              <a:t>1NF Version</a:t>
            </a:r>
            <a:endParaRPr lang="en-US" altLang="en-US" sz="1800" b="1" i="0" kern="0" dirty="0">
              <a:effectLst>
                <a:outerShdw blurRad="38100" dist="38100" dir="2700000" algn="tl">
                  <a:srgbClr val="000000">
                    <a:alpha val="43137"/>
                  </a:srgbClr>
                </a:outerShdw>
              </a:effectLst>
              <a:latin typeface="Verdana" charset="0"/>
            </a:endParaRPr>
          </a:p>
        </p:txBody>
      </p:sp>
    </p:spTree>
    <p:extLst>
      <p:ext uri="{BB962C8B-B14F-4D97-AF65-F5344CB8AC3E}">
        <p14:creationId xmlns:p14="http://schemas.microsoft.com/office/powerpoint/2010/main" val="270982750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9"/>
          <p:cNvSpPr>
            <a:spLocks noGrp="1" noChangeArrowheads="1"/>
          </p:cNvSpPr>
          <p:nvPr>
            <p:ph type="title"/>
          </p:nvPr>
        </p:nvSpPr>
        <p:spPr>
          <a:xfrm>
            <a:off x="0" y="1"/>
            <a:ext cx="9144000" cy="616746"/>
          </a:xfrm>
        </p:spPr>
        <p:txBody>
          <a:bodyPr/>
          <a:lstStyle/>
          <a:p>
            <a:pPr eaLnBrk="1" hangingPunct="1"/>
            <a:r>
              <a:rPr lang="en-US" altLang="en-US" dirty="0" smtClean="0"/>
              <a:t>Normalizing nested relations into 1NF</a:t>
            </a:r>
          </a:p>
        </p:txBody>
      </p:sp>
      <p:sp>
        <p:nvSpPr>
          <p:cNvPr id="78852"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pic>
        <p:nvPicPr>
          <p:cNvPr id="78853" name="Picture 6" descr="fig14_10.jpg"/>
          <p:cNvPicPr>
            <a:picLocks noChangeAspect="1"/>
          </p:cNvPicPr>
          <p:nvPr/>
        </p:nvPicPr>
        <p:blipFill rotWithShape="1">
          <a:blip r:embed="rId3">
            <a:extLst>
              <a:ext uri="{28A0092B-C50C-407E-A947-70E740481C1C}">
                <a14:useLocalDpi xmlns:a14="http://schemas.microsoft.com/office/drawing/2010/main" val="0"/>
              </a:ext>
            </a:extLst>
          </a:blip>
          <a:srcRect t="4525" r="41270" b="87189"/>
          <a:stretch/>
        </p:blipFill>
        <p:spPr bwMode="auto">
          <a:xfrm>
            <a:off x="75349" y="2541646"/>
            <a:ext cx="8787808" cy="1614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itle 1"/>
          <p:cNvSpPr txBox="1">
            <a:spLocks/>
          </p:cNvSpPr>
          <p:nvPr/>
        </p:nvSpPr>
        <p:spPr bwMode="auto">
          <a:xfrm>
            <a:off x="3067" y="953711"/>
            <a:ext cx="8763000" cy="880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400" i="0" kern="0" dirty="0" smtClean="0">
                <a:latin typeface="Verdana" charset="0"/>
              </a:rPr>
              <a:t>Schema </a:t>
            </a:r>
            <a:r>
              <a:rPr lang="en-US" altLang="en-US" sz="2400" i="0" kern="0" dirty="0">
                <a:latin typeface="Verdana" charset="0"/>
              </a:rPr>
              <a:t>of the EMP_PROJ relation with a </a:t>
            </a:r>
            <a:r>
              <a:rPr lang="en-US" altLang="en-US" sz="2400" kern="0" dirty="0">
                <a:latin typeface="Verdana" charset="0"/>
              </a:rPr>
              <a:t>nested relation </a:t>
            </a:r>
            <a:r>
              <a:rPr lang="en-US" altLang="en-US" sz="2400" i="0" kern="0" dirty="0">
                <a:latin typeface="Verdana" charset="0"/>
              </a:rPr>
              <a:t>attribute </a:t>
            </a:r>
            <a:r>
              <a:rPr lang="en-US" altLang="en-US" sz="2400" i="0" kern="0" dirty="0" smtClean="0">
                <a:latin typeface="Verdana" charset="0"/>
              </a:rPr>
              <a:t>PROJS</a:t>
            </a:r>
            <a:endParaRPr lang="en-US" altLang="en-US" sz="2400" i="0" kern="0" dirty="0">
              <a:latin typeface="Verdana" charset="0"/>
            </a:endParaRPr>
          </a:p>
        </p:txBody>
      </p:sp>
      <p:grpSp>
        <p:nvGrpSpPr>
          <p:cNvPr id="14" name="Group 13"/>
          <p:cNvGrpSpPr/>
          <p:nvPr/>
        </p:nvGrpSpPr>
        <p:grpSpPr>
          <a:xfrm>
            <a:off x="55051" y="4587075"/>
            <a:ext cx="9072880" cy="1554150"/>
            <a:chOff x="-5080" y="2782669"/>
            <a:chExt cx="8719820" cy="1554150"/>
          </a:xfrm>
        </p:grpSpPr>
        <p:sp>
          <p:nvSpPr>
            <p:cNvPr id="2" name="Rectangle 1"/>
            <p:cNvSpPr/>
            <p:nvPr/>
          </p:nvSpPr>
          <p:spPr>
            <a:xfrm>
              <a:off x="218440" y="2782669"/>
              <a:ext cx="8153400" cy="461665"/>
            </a:xfrm>
            <a:prstGeom prst="rect">
              <a:avLst/>
            </a:prstGeom>
          </p:spPr>
          <p:txBody>
            <a:bodyPr wrap="square">
              <a:spAutoFit/>
            </a:bodyPr>
            <a:lstStyle/>
            <a:p>
              <a:pPr algn="ctr"/>
              <a:r>
                <a:rPr lang="en-US" b="1" dirty="0">
                  <a:effectLst>
                    <a:outerShdw blurRad="38100" dist="38100" dir="2700000" algn="tl">
                      <a:srgbClr val="000000">
                        <a:alpha val="43137"/>
                      </a:srgbClr>
                    </a:outerShdw>
                  </a:effectLst>
                </a:rPr>
                <a:t>EMP_PROJ(</a:t>
              </a:r>
              <a:r>
                <a:rPr lang="en-US" b="1" dirty="0" err="1">
                  <a:effectLst>
                    <a:outerShdw blurRad="38100" dist="38100" dir="2700000" algn="tl">
                      <a:srgbClr val="000000">
                        <a:alpha val="43137"/>
                      </a:srgbClr>
                    </a:outerShdw>
                  </a:effectLst>
                </a:rPr>
                <a:t>Ssn</a:t>
              </a:r>
              <a:r>
                <a:rPr lang="en-US" b="1" dirty="0">
                  <a:effectLst>
                    <a:outerShdw blurRad="38100" dist="38100" dir="2700000" algn="tl">
                      <a:srgbClr val="000000">
                        <a:alpha val="43137"/>
                      </a:srgbClr>
                    </a:outerShdw>
                  </a:effectLst>
                </a:rPr>
                <a:t>, </a:t>
              </a:r>
              <a:r>
                <a:rPr lang="en-US" b="1" dirty="0" err="1">
                  <a:effectLst>
                    <a:outerShdw blurRad="38100" dist="38100" dir="2700000" algn="tl">
                      <a:srgbClr val="000000">
                        <a:alpha val="43137"/>
                      </a:srgbClr>
                    </a:outerShdw>
                  </a:effectLst>
                </a:rPr>
                <a:t>Ename</a:t>
              </a:r>
              <a:r>
                <a:rPr lang="en-US" b="1" dirty="0">
                  <a:effectLst>
                    <a:outerShdw blurRad="38100" dist="38100" dir="2700000" algn="tl">
                      <a:srgbClr val="000000">
                        <a:alpha val="43137"/>
                      </a:srgbClr>
                    </a:outerShdw>
                  </a:effectLst>
                </a:rPr>
                <a:t>, {PROJS(</a:t>
              </a:r>
              <a:r>
                <a:rPr lang="en-US" b="1" dirty="0" err="1">
                  <a:effectLst>
                    <a:outerShdw blurRad="38100" dist="38100" dir="2700000" algn="tl">
                      <a:srgbClr val="000000">
                        <a:alpha val="43137"/>
                      </a:srgbClr>
                    </a:outerShdw>
                  </a:effectLst>
                </a:rPr>
                <a:t>Pnumber</a:t>
              </a:r>
              <a:r>
                <a:rPr lang="en-US" b="1" dirty="0">
                  <a:effectLst>
                    <a:outerShdw blurRad="38100" dist="38100" dir="2700000" algn="tl">
                      <a:srgbClr val="000000">
                        <a:alpha val="43137"/>
                      </a:srgbClr>
                    </a:outerShdw>
                  </a:effectLst>
                </a:rPr>
                <a:t>, Hours)})</a:t>
              </a:r>
            </a:p>
          </p:txBody>
        </p:sp>
        <p:sp>
          <p:nvSpPr>
            <p:cNvPr id="3" name="Rectangle 2"/>
            <p:cNvSpPr/>
            <p:nvPr/>
          </p:nvSpPr>
          <p:spPr>
            <a:xfrm>
              <a:off x="-5080" y="3905932"/>
              <a:ext cx="3947160" cy="430887"/>
            </a:xfrm>
            <a:prstGeom prst="rect">
              <a:avLst/>
            </a:prstGeom>
          </p:spPr>
          <p:txBody>
            <a:bodyPr wrap="square">
              <a:spAutoFit/>
            </a:bodyPr>
            <a:lstStyle/>
            <a:p>
              <a:r>
                <a:rPr lang="en-CA" sz="2200" dirty="0" smtClean="0">
                  <a:solidFill>
                    <a:srgbClr val="0070C0"/>
                  </a:solidFill>
                </a:rPr>
                <a:t>EMP_PROJ1(</a:t>
              </a:r>
              <a:r>
                <a:rPr lang="en-CA" sz="2200" u="sng" dirty="0" err="1" smtClean="0">
                  <a:solidFill>
                    <a:srgbClr val="0070C0"/>
                  </a:solidFill>
                </a:rPr>
                <a:t>Ssn</a:t>
              </a:r>
              <a:r>
                <a:rPr lang="en-CA" sz="2200" dirty="0" smtClean="0">
                  <a:solidFill>
                    <a:srgbClr val="0070C0"/>
                  </a:solidFill>
                </a:rPr>
                <a:t>, </a:t>
              </a:r>
              <a:r>
                <a:rPr lang="en-CA" sz="2200" dirty="0" err="1" smtClean="0">
                  <a:solidFill>
                    <a:srgbClr val="0070C0"/>
                  </a:solidFill>
                </a:rPr>
                <a:t>Ename</a:t>
              </a:r>
              <a:r>
                <a:rPr lang="en-CA" sz="2200" dirty="0" smtClean="0">
                  <a:solidFill>
                    <a:srgbClr val="0070C0"/>
                  </a:solidFill>
                </a:rPr>
                <a:t>)</a:t>
              </a:r>
            </a:p>
          </p:txBody>
        </p:sp>
        <p:sp>
          <p:nvSpPr>
            <p:cNvPr id="12" name="Rectangle 11"/>
            <p:cNvSpPr/>
            <p:nvPr/>
          </p:nvSpPr>
          <p:spPr>
            <a:xfrm>
              <a:off x="4114800" y="3905932"/>
              <a:ext cx="4599940" cy="430887"/>
            </a:xfrm>
            <a:prstGeom prst="rect">
              <a:avLst/>
            </a:prstGeom>
          </p:spPr>
          <p:txBody>
            <a:bodyPr wrap="square">
              <a:spAutoFit/>
            </a:bodyPr>
            <a:lstStyle/>
            <a:p>
              <a:r>
                <a:rPr lang="en-CA" sz="2200" dirty="0" smtClean="0">
                  <a:solidFill>
                    <a:srgbClr val="00B050"/>
                  </a:solidFill>
                </a:rPr>
                <a:t>EMP_PROJ2(</a:t>
              </a:r>
              <a:r>
                <a:rPr lang="en-CA" sz="2200" u="sng" dirty="0" err="1" smtClean="0">
                  <a:solidFill>
                    <a:srgbClr val="00B050"/>
                  </a:solidFill>
                </a:rPr>
                <a:t>Ssn</a:t>
              </a:r>
              <a:r>
                <a:rPr lang="en-CA" sz="2200" dirty="0" smtClean="0">
                  <a:solidFill>
                    <a:srgbClr val="00B050"/>
                  </a:solidFill>
                </a:rPr>
                <a:t>, </a:t>
              </a:r>
              <a:r>
                <a:rPr lang="en-CA" sz="2200" u="sng" dirty="0" err="1" smtClean="0">
                  <a:solidFill>
                    <a:srgbClr val="00B050"/>
                  </a:solidFill>
                </a:rPr>
                <a:t>Pnumber</a:t>
              </a:r>
              <a:r>
                <a:rPr lang="en-CA" sz="2200" dirty="0" smtClean="0">
                  <a:solidFill>
                    <a:srgbClr val="00B050"/>
                  </a:solidFill>
                </a:rPr>
                <a:t>, Hours)</a:t>
              </a:r>
              <a:endParaRPr lang="en-US" sz="2200" dirty="0">
                <a:solidFill>
                  <a:srgbClr val="00B050"/>
                </a:solidFill>
              </a:endParaRPr>
            </a:p>
          </p:txBody>
        </p:sp>
        <p:cxnSp>
          <p:nvCxnSpPr>
            <p:cNvPr id="5" name="Straight Arrow Connector 4"/>
            <p:cNvCxnSpPr>
              <a:stCxn id="2" idx="2"/>
              <a:endCxn id="3" idx="0"/>
            </p:cNvCxnSpPr>
            <p:nvPr/>
          </p:nvCxnSpPr>
          <p:spPr bwMode="auto">
            <a:xfrm flipH="1">
              <a:off x="1968500" y="3244334"/>
              <a:ext cx="2326640" cy="661598"/>
            </a:xfrm>
            <a:prstGeom prst="straightConnector1">
              <a:avLst/>
            </a:prstGeom>
            <a:ln>
              <a:headEnd type="none" w="med" len="med"/>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p:cNvCxnSpPr>
              <a:stCxn id="2" idx="2"/>
              <a:endCxn id="12" idx="0"/>
            </p:cNvCxnSpPr>
            <p:nvPr/>
          </p:nvCxnSpPr>
          <p:spPr bwMode="auto">
            <a:xfrm>
              <a:off x="4295140" y="3244334"/>
              <a:ext cx="2119631" cy="661598"/>
            </a:xfrm>
            <a:prstGeom prst="straightConnector1">
              <a:avLst/>
            </a:prstGeom>
            <a:blipFill dpi="0" rotWithShape="0">
              <a:blip r:embed="rId4"/>
              <a:srcRect/>
              <a:tile tx="0" ty="0" sx="100000" sy="100000" flip="none" algn="tl"/>
            </a:blipFill>
            <a:ln w="9525" cap="flat" cmpd="sng" algn="ctr">
              <a:solidFill>
                <a:schemeClr val="tx1"/>
              </a:solidFill>
              <a:prstDash val="solid"/>
              <a:round/>
              <a:headEnd type="none" w="med" len="med"/>
              <a:tailEnd type="triangle"/>
            </a:ln>
            <a:effectLst/>
          </p:spPr>
        </p:cxnSp>
      </p:grpSp>
    </p:spTree>
    <p:extLst>
      <p:ext uri="{BB962C8B-B14F-4D97-AF65-F5344CB8AC3E}">
        <p14:creationId xmlns:p14="http://schemas.microsoft.com/office/powerpoint/2010/main" val="1971195284"/>
      </p:ext>
    </p:extLst>
  </p:cSld>
  <p:clrMapOvr>
    <a:masterClrMapping/>
  </p:clrMapOvr>
  <p:transition spd="med"/>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9"/>
          <p:cNvSpPr>
            <a:spLocks noGrp="1" noChangeArrowheads="1"/>
          </p:cNvSpPr>
          <p:nvPr>
            <p:ph type="title"/>
          </p:nvPr>
        </p:nvSpPr>
        <p:spPr>
          <a:xfrm>
            <a:off x="0" y="1"/>
            <a:ext cx="9144000" cy="616746"/>
          </a:xfrm>
        </p:spPr>
        <p:txBody>
          <a:bodyPr/>
          <a:lstStyle/>
          <a:p>
            <a:pPr eaLnBrk="1" hangingPunct="1"/>
            <a:r>
              <a:rPr lang="en-US" altLang="en-US" dirty="0" smtClean="0"/>
              <a:t>Normalizing nested relations into 1NF</a:t>
            </a:r>
          </a:p>
        </p:txBody>
      </p:sp>
      <p:sp>
        <p:nvSpPr>
          <p:cNvPr id="78852"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sp>
        <p:nvSpPr>
          <p:cNvPr id="15" name="Rectangle 14"/>
          <p:cNvSpPr/>
          <p:nvPr/>
        </p:nvSpPr>
        <p:spPr>
          <a:xfrm>
            <a:off x="-5080" y="1761731"/>
            <a:ext cx="9072880" cy="377026"/>
          </a:xfrm>
          <a:prstGeom prst="rect">
            <a:avLst/>
          </a:prstGeom>
        </p:spPr>
        <p:txBody>
          <a:bodyPr wrap="square">
            <a:spAutoFit/>
          </a:bodyPr>
          <a:lstStyle/>
          <a:p>
            <a:r>
              <a:rPr lang="en-CA" sz="1850" b="1" dirty="0">
                <a:latin typeface="Arial Narrow" panose="020B0606020202030204" pitchFamily="34" charset="0"/>
              </a:rPr>
              <a:t>CANDIDATE (</a:t>
            </a:r>
            <a:r>
              <a:rPr lang="en-CA" sz="1850" b="1" dirty="0" err="1">
                <a:latin typeface="Arial Narrow" panose="020B0606020202030204" pitchFamily="34" charset="0"/>
              </a:rPr>
              <a:t>Ssn</a:t>
            </a:r>
            <a:r>
              <a:rPr lang="en-CA" sz="1850" b="1" dirty="0">
                <a:latin typeface="Arial Narrow" panose="020B0606020202030204" pitchFamily="34" charset="0"/>
              </a:rPr>
              <a:t>, Name, {JOB_HIST (Company, </a:t>
            </a:r>
            <a:r>
              <a:rPr lang="en-CA" sz="1850" b="1" dirty="0" err="1">
                <a:latin typeface="Arial Narrow" panose="020B0606020202030204" pitchFamily="34" charset="0"/>
              </a:rPr>
              <a:t>Highest_position</a:t>
            </a:r>
            <a:r>
              <a:rPr lang="en-CA" sz="1850" b="1" dirty="0">
                <a:latin typeface="Arial Narrow" panose="020B0606020202030204" pitchFamily="34" charset="0"/>
              </a:rPr>
              <a:t>, {SAL_HIST (Year, </a:t>
            </a:r>
            <a:r>
              <a:rPr lang="en-CA" sz="1850" b="1" dirty="0" err="1">
                <a:latin typeface="Arial Narrow" panose="020B0606020202030204" pitchFamily="34" charset="0"/>
              </a:rPr>
              <a:t>Max_sal</a:t>
            </a:r>
            <a:r>
              <a:rPr lang="en-CA" sz="1850" b="1" dirty="0">
                <a:latin typeface="Arial Narrow" panose="020B0606020202030204" pitchFamily="34" charset="0"/>
              </a:rPr>
              <a:t>)})})</a:t>
            </a:r>
            <a:endParaRPr lang="en-US" sz="1850" b="1" dirty="0">
              <a:latin typeface="Arial Narrow" panose="020B0606020202030204" pitchFamily="34" charset="0"/>
            </a:endParaRPr>
          </a:p>
        </p:txBody>
      </p:sp>
      <p:sp>
        <p:nvSpPr>
          <p:cNvPr id="18" name="Rectangle 17"/>
          <p:cNvSpPr/>
          <p:nvPr/>
        </p:nvSpPr>
        <p:spPr>
          <a:xfrm>
            <a:off x="35560" y="2590800"/>
            <a:ext cx="8763000" cy="1754326"/>
          </a:xfrm>
          <a:prstGeom prst="rect">
            <a:avLst/>
          </a:prstGeom>
        </p:spPr>
        <p:txBody>
          <a:bodyPr wrap="square">
            <a:spAutoFit/>
          </a:bodyPr>
          <a:lstStyle/>
          <a:p>
            <a:pPr>
              <a:lnSpc>
                <a:spcPct val="150000"/>
              </a:lnSpc>
            </a:pPr>
            <a:r>
              <a:rPr lang="en-CA" dirty="0"/>
              <a:t>CANDIDATE_1 (</a:t>
            </a:r>
            <a:r>
              <a:rPr lang="en-CA" u="sng" dirty="0" err="1"/>
              <a:t>Ssn</a:t>
            </a:r>
            <a:r>
              <a:rPr lang="en-CA" dirty="0"/>
              <a:t>, Name) </a:t>
            </a:r>
            <a:endParaRPr lang="en-CA" dirty="0" smtClean="0"/>
          </a:p>
          <a:p>
            <a:pPr>
              <a:lnSpc>
                <a:spcPct val="150000"/>
              </a:lnSpc>
            </a:pPr>
            <a:r>
              <a:rPr lang="en-CA" dirty="0" smtClean="0"/>
              <a:t>CANDIDATE_JOB_HIST </a:t>
            </a:r>
            <a:r>
              <a:rPr lang="en-CA" dirty="0"/>
              <a:t>(</a:t>
            </a:r>
            <a:r>
              <a:rPr lang="en-CA" u="sng" dirty="0" err="1"/>
              <a:t>Ssn</a:t>
            </a:r>
            <a:r>
              <a:rPr lang="en-CA" dirty="0"/>
              <a:t>, </a:t>
            </a:r>
            <a:r>
              <a:rPr lang="en-CA" u="sng" dirty="0"/>
              <a:t>Company</a:t>
            </a:r>
            <a:r>
              <a:rPr lang="en-CA" dirty="0"/>
              <a:t>, </a:t>
            </a:r>
            <a:r>
              <a:rPr lang="en-CA" dirty="0" err="1"/>
              <a:t>Highest_position</a:t>
            </a:r>
            <a:r>
              <a:rPr lang="en-CA" dirty="0"/>
              <a:t>) </a:t>
            </a:r>
            <a:endParaRPr lang="en-CA" dirty="0" smtClean="0"/>
          </a:p>
          <a:p>
            <a:pPr>
              <a:lnSpc>
                <a:spcPct val="150000"/>
              </a:lnSpc>
            </a:pPr>
            <a:r>
              <a:rPr lang="en-CA" dirty="0" smtClean="0"/>
              <a:t>CANDIDATE_SAL_HIST </a:t>
            </a:r>
            <a:r>
              <a:rPr lang="en-CA" dirty="0"/>
              <a:t>(</a:t>
            </a:r>
            <a:r>
              <a:rPr lang="en-CA" u="sng" dirty="0" err="1"/>
              <a:t>Ssn</a:t>
            </a:r>
            <a:r>
              <a:rPr lang="en-CA" dirty="0"/>
              <a:t>, </a:t>
            </a:r>
            <a:r>
              <a:rPr lang="en-CA" u="sng" dirty="0"/>
              <a:t>Company</a:t>
            </a:r>
            <a:r>
              <a:rPr lang="en-CA" dirty="0"/>
              <a:t>, </a:t>
            </a:r>
            <a:r>
              <a:rPr lang="en-CA" u="sng" dirty="0"/>
              <a:t>Year</a:t>
            </a:r>
            <a:r>
              <a:rPr lang="en-CA" dirty="0"/>
              <a:t>, Max-</a:t>
            </a:r>
            <a:r>
              <a:rPr lang="en-CA" dirty="0" err="1"/>
              <a:t>sal</a:t>
            </a:r>
            <a:r>
              <a:rPr lang="en-CA" dirty="0"/>
              <a:t>)</a:t>
            </a:r>
            <a:endParaRPr lang="en-US" dirty="0"/>
          </a:p>
        </p:txBody>
      </p:sp>
      <p:sp>
        <p:nvSpPr>
          <p:cNvPr id="2" name="Rounded Rectangle 1"/>
          <p:cNvSpPr/>
          <p:nvPr/>
        </p:nvSpPr>
        <p:spPr bwMode="auto">
          <a:xfrm>
            <a:off x="2494722" y="1600200"/>
            <a:ext cx="964096" cy="685800"/>
          </a:xfrm>
          <a:prstGeom prst="roundRect">
            <a:avLst/>
          </a:prstGeom>
          <a:noFill/>
          <a:ln w="9525" cap="flat" cmpd="sng" algn="ctr">
            <a:solidFill>
              <a:schemeClr val="tx2">
                <a:lumMod val="60000"/>
                <a:lumOff val="40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7" name="Rounded Rectangle 6"/>
          <p:cNvSpPr/>
          <p:nvPr/>
        </p:nvSpPr>
        <p:spPr bwMode="auto">
          <a:xfrm>
            <a:off x="6248400" y="1600200"/>
            <a:ext cx="964096" cy="685800"/>
          </a:xfrm>
          <a:prstGeom prst="roundRect">
            <a:avLst/>
          </a:prstGeom>
          <a:noFill/>
          <a:ln w="9525" cap="flat" cmpd="sng" algn="ctr">
            <a:solidFill>
              <a:schemeClr val="tx2">
                <a:lumMod val="60000"/>
                <a:lumOff val="40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8" name="Rounded Rectangle 7"/>
          <p:cNvSpPr/>
          <p:nvPr/>
        </p:nvSpPr>
        <p:spPr bwMode="auto">
          <a:xfrm>
            <a:off x="55438" y="1607344"/>
            <a:ext cx="1183640" cy="685800"/>
          </a:xfrm>
          <a:prstGeom prst="roundRect">
            <a:avLst/>
          </a:prstGeom>
          <a:noFill/>
          <a:ln w="9525" cap="flat" cmpd="sng" algn="ctr">
            <a:solidFill>
              <a:schemeClr val="tx2">
                <a:lumMod val="60000"/>
                <a:lumOff val="40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339365002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animBg="1"/>
      <p:bldP spid="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9"/>
          <p:cNvSpPr>
            <a:spLocks noGrp="1" noChangeArrowheads="1"/>
          </p:cNvSpPr>
          <p:nvPr>
            <p:ph type="title"/>
          </p:nvPr>
        </p:nvSpPr>
        <p:spPr>
          <a:xfrm>
            <a:off x="0" y="1"/>
            <a:ext cx="9144000" cy="616746"/>
          </a:xfrm>
        </p:spPr>
        <p:txBody>
          <a:bodyPr/>
          <a:lstStyle/>
          <a:p>
            <a:pPr eaLnBrk="1" hangingPunct="1"/>
            <a:r>
              <a:rPr lang="en-US" altLang="en-US" dirty="0" smtClean="0"/>
              <a:t>Normalizing nested relations into 1NF</a:t>
            </a:r>
          </a:p>
        </p:txBody>
      </p:sp>
      <p:sp>
        <p:nvSpPr>
          <p:cNvPr id="78852"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sp>
        <p:nvSpPr>
          <p:cNvPr id="4" name="Rectangle 3"/>
          <p:cNvSpPr/>
          <p:nvPr/>
        </p:nvSpPr>
        <p:spPr>
          <a:xfrm>
            <a:off x="25400" y="884936"/>
            <a:ext cx="9047480" cy="2308324"/>
          </a:xfrm>
          <a:prstGeom prst="rect">
            <a:avLst/>
          </a:prstGeom>
        </p:spPr>
        <p:txBody>
          <a:bodyPr wrap="square">
            <a:spAutoFit/>
          </a:bodyPr>
          <a:lstStyle/>
          <a:p>
            <a:r>
              <a:rPr lang="en-CA" dirty="0"/>
              <a:t>The existence of more than one multivalued attribute in one relation must be handled carefully. </a:t>
            </a:r>
            <a:endParaRPr lang="en-CA" dirty="0" smtClean="0"/>
          </a:p>
          <a:p>
            <a:endParaRPr lang="en-CA" dirty="0" smtClean="0"/>
          </a:p>
          <a:p>
            <a:r>
              <a:rPr lang="en-CA" dirty="0" smtClean="0"/>
              <a:t>Example: </a:t>
            </a:r>
          </a:p>
          <a:p>
            <a:r>
              <a:rPr lang="en-US" dirty="0" smtClean="0"/>
              <a:t>PERSON </a:t>
            </a:r>
            <a:r>
              <a:rPr lang="en-US" dirty="0"/>
              <a:t>(</a:t>
            </a:r>
            <a:r>
              <a:rPr lang="en-US" dirty="0" err="1"/>
              <a:t>Ss</a:t>
            </a:r>
            <a:r>
              <a:rPr lang="en-US" dirty="0"/>
              <a:t>#, {</a:t>
            </a:r>
            <a:r>
              <a:rPr lang="en-US" dirty="0" err="1"/>
              <a:t>Car_lic</a:t>
            </a:r>
            <a:r>
              <a:rPr lang="en-US" dirty="0"/>
              <a:t>#}, {Phone#}) </a:t>
            </a:r>
            <a:endParaRPr lang="en-US" dirty="0" smtClean="0"/>
          </a:p>
          <a:p>
            <a:r>
              <a:rPr lang="en-US" dirty="0" smtClean="0"/>
              <a:t>PERSON_IN_1NF </a:t>
            </a:r>
            <a:r>
              <a:rPr lang="en-US" dirty="0"/>
              <a:t>(</a:t>
            </a:r>
            <a:r>
              <a:rPr lang="en-US" u="sng" dirty="0" err="1"/>
              <a:t>Ss</a:t>
            </a:r>
            <a:r>
              <a:rPr lang="en-US" u="sng" dirty="0"/>
              <a:t>#</a:t>
            </a:r>
            <a:r>
              <a:rPr lang="en-US" dirty="0"/>
              <a:t>, </a:t>
            </a:r>
            <a:r>
              <a:rPr lang="en-US" u="sng" dirty="0" err="1"/>
              <a:t>Car_lic</a:t>
            </a:r>
            <a:r>
              <a:rPr lang="en-US" u="sng" dirty="0"/>
              <a:t>#</a:t>
            </a:r>
            <a:r>
              <a:rPr lang="en-US" dirty="0"/>
              <a:t>, </a:t>
            </a:r>
            <a:r>
              <a:rPr lang="en-US" u="sng" dirty="0"/>
              <a:t>Phone</a:t>
            </a:r>
            <a:r>
              <a:rPr lang="en-US" u="sng" dirty="0" smtClean="0"/>
              <a:t>#</a:t>
            </a:r>
            <a:r>
              <a:rPr lang="en-US" dirty="0" smtClean="0"/>
              <a:t>) </a:t>
            </a:r>
            <a:r>
              <a:rPr lang="en-US" dirty="0"/>
              <a:t>(</a:t>
            </a:r>
            <a:r>
              <a:rPr lang="en-US" b="1" dirty="0"/>
              <a:t>Redundancy</a:t>
            </a:r>
            <a:r>
              <a:rPr lang="en-US" b="1" dirty="0" smtClean="0"/>
              <a:t>)</a:t>
            </a:r>
            <a:r>
              <a:rPr lang="en-US" dirty="0" smtClean="0"/>
              <a:t>                </a:t>
            </a:r>
            <a:endParaRPr lang="en-US" dirty="0"/>
          </a:p>
        </p:txBody>
      </p:sp>
      <p:sp>
        <p:nvSpPr>
          <p:cNvPr id="6" name="Rectangle 5"/>
          <p:cNvSpPr/>
          <p:nvPr/>
        </p:nvSpPr>
        <p:spPr>
          <a:xfrm>
            <a:off x="0" y="3618012"/>
            <a:ext cx="8661400" cy="1200329"/>
          </a:xfrm>
          <a:prstGeom prst="rect">
            <a:avLst/>
          </a:prstGeom>
        </p:spPr>
        <p:txBody>
          <a:bodyPr wrap="square">
            <a:spAutoFit/>
          </a:bodyPr>
          <a:lstStyle/>
          <a:p>
            <a:r>
              <a:rPr lang="en-CA" dirty="0" smtClean="0"/>
              <a:t>This </a:t>
            </a:r>
            <a:r>
              <a:rPr lang="en-CA" dirty="0"/>
              <a:t>leads to the </a:t>
            </a:r>
            <a:r>
              <a:rPr lang="en-CA" dirty="0" smtClean="0"/>
              <a:t>problems </a:t>
            </a:r>
            <a:r>
              <a:rPr lang="en-CA" dirty="0"/>
              <a:t>that are typically discovered at a later stage of normalization and that are handled by multivalued dependencies and 4NF</a:t>
            </a:r>
            <a:endParaRPr lang="en-US" b="1" dirty="0"/>
          </a:p>
        </p:txBody>
      </p:sp>
      <p:sp>
        <p:nvSpPr>
          <p:cNvPr id="2" name="Rectangle 1"/>
          <p:cNvSpPr/>
          <p:nvPr/>
        </p:nvSpPr>
        <p:spPr>
          <a:xfrm>
            <a:off x="457200" y="4996264"/>
            <a:ext cx="4572000" cy="1200329"/>
          </a:xfrm>
          <a:prstGeom prst="rect">
            <a:avLst/>
          </a:prstGeom>
        </p:spPr>
        <p:txBody>
          <a:bodyPr>
            <a:spAutoFit/>
          </a:bodyPr>
          <a:lstStyle/>
          <a:p>
            <a:r>
              <a:rPr lang="en-CA" dirty="0"/>
              <a:t>P1(</a:t>
            </a:r>
            <a:r>
              <a:rPr lang="en-CA" dirty="0" err="1"/>
              <a:t>Ss</a:t>
            </a:r>
            <a:r>
              <a:rPr lang="en-CA" dirty="0"/>
              <a:t>#, </a:t>
            </a:r>
            <a:r>
              <a:rPr lang="en-CA" dirty="0" err="1"/>
              <a:t>Car_lic</a:t>
            </a:r>
            <a:r>
              <a:rPr lang="en-CA" dirty="0"/>
              <a:t>#) </a:t>
            </a:r>
            <a:endParaRPr lang="en-CA" dirty="0" smtClean="0"/>
          </a:p>
          <a:p>
            <a:r>
              <a:rPr lang="en-CA" dirty="0" smtClean="0"/>
              <a:t/>
            </a:r>
            <a:br>
              <a:rPr lang="en-CA" dirty="0" smtClean="0"/>
            </a:br>
            <a:r>
              <a:rPr lang="en-CA" dirty="0" smtClean="0"/>
              <a:t>P2(</a:t>
            </a:r>
            <a:r>
              <a:rPr lang="en-CA" dirty="0" err="1" smtClean="0"/>
              <a:t>Ss</a:t>
            </a:r>
            <a:r>
              <a:rPr lang="en-CA" dirty="0"/>
              <a:t>#, Phone#).</a:t>
            </a:r>
            <a:endParaRPr lang="en-US" dirty="0"/>
          </a:p>
        </p:txBody>
      </p:sp>
    </p:spTree>
    <p:extLst>
      <p:ext uri="{BB962C8B-B14F-4D97-AF65-F5344CB8AC3E}">
        <p14:creationId xmlns:p14="http://schemas.microsoft.com/office/powerpoint/2010/main" val="2946645142"/>
      </p:ext>
    </p:extLst>
  </p:cSld>
  <p:clrMapOvr>
    <a:masterClrMapping/>
  </p:clrMapOvr>
  <p:transition spd="med"/>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20188" cy="720725"/>
          </a:xfrm>
        </p:spPr>
        <p:txBody>
          <a:bodyPr/>
          <a:lstStyle/>
          <a:p>
            <a:r>
              <a:rPr lang="en-US" dirty="0" smtClean="0"/>
              <a:t>Exercise</a:t>
            </a:r>
            <a:endParaRPr lang="en-US" dirty="0"/>
          </a:p>
        </p:txBody>
      </p:sp>
      <p:sp>
        <p:nvSpPr>
          <p:cNvPr id="3" name="Content Placeholder 2"/>
          <p:cNvSpPr>
            <a:spLocks noGrp="1"/>
          </p:cNvSpPr>
          <p:nvPr>
            <p:ph idx="1"/>
          </p:nvPr>
        </p:nvSpPr>
        <p:spPr>
          <a:xfrm>
            <a:off x="101600" y="931862"/>
            <a:ext cx="9042400" cy="533400"/>
          </a:xfrm>
        </p:spPr>
        <p:txBody>
          <a:bodyPr/>
          <a:lstStyle/>
          <a:p>
            <a:r>
              <a:rPr lang="en-US" dirty="0" smtClean="0"/>
              <a:t>Is the following relation in 1NF? </a:t>
            </a: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2399745868"/>
              </p:ext>
            </p:extLst>
          </p:nvPr>
        </p:nvGraphicFramePr>
        <p:xfrm>
          <a:off x="533400" y="1778000"/>
          <a:ext cx="8305800" cy="2743200"/>
        </p:xfrm>
        <a:graphic>
          <a:graphicData uri="http://schemas.openxmlformats.org/drawingml/2006/table">
            <a:tbl>
              <a:tblPr firstRow="1" bandRow="1">
                <a:tableStyleId>{0660B408-B3CF-4A94-85FC-2B1E0A45F4A2}</a:tableStyleId>
              </a:tblPr>
              <a:tblGrid>
                <a:gridCol w="2362200">
                  <a:extLst>
                    <a:ext uri="{9D8B030D-6E8A-4147-A177-3AD203B41FA5}">
                      <a16:colId xmlns:a16="http://schemas.microsoft.com/office/drawing/2014/main" val="538568142"/>
                    </a:ext>
                  </a:extLst>
                </a:gridCol>
                <a:gridCol w="3124200">
                  <a:extLst>
                    <a:ext uri="{9D8B030D-6E8A-4147-A177-3AD203B41FA5}">
                      <a16:colId xmlns:a16="http://schemas.microsoft.com/office/drawing/2014/main" val="1654702757"/>
                    </a:ext>
                  </a:extLst>
                </a:gridCol>
                <a:gridCol w="2819400">
                  <a:extLst>
                    <a:ext uri="{9D8B030D-6E8A-4147-A177-3AD203B41FA5}">
                      <a16:colId xmlns:a16="http://schemas.microsoft.com/office/drawing/2014/main" val="1118825704"/>
                    </a:ext>
                  </a:extLst>
                </a:gridCol>
              </a:tblGrid>
              <a:tr h="281955">
                <a:tc>
                  <a:txBody>
                    <a:bodyPr/>
                    <a:lstStyle/>
                    <a:p>
                      <a:r>
                        <a:rPr lang="en-US" sz="2400" dirty="0" smtClean="0"/>
                        <a:t>ID</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r>
                        <a:rPr lang="en-US" sz="2400" dirty="0" smtClean="0"/>
                        <a:t>Name</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r>
                        <a:rPr lang="en-US" sz="2400" dirty="0" err="1" smtClean="0"/>
                        <a:t>DepartmentID</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extLst>
                  <a:ext uri="{0D108BD9-81ED-4DB2-BD59-A6C34878D82A}">
                    <a16:rowId xmlns:a16="http://schemas.microsoft.com/office/drawing/2014/main" val="2564363280"/>
                  </a:ext>
                </a:extLst>
              </a:tr>
              <a:tr h="301743">
                <a:tc>
                  <a:txBody>
                    <a:bodyPr/>
                    <a:lstStyle/>
                    <a:p>
                      <a:r>
                        <a:rPr lang="en-US" altLang="en-US" sz="2400" dirty="0" smtClean="0"/>
                        <a:t>ATR/8932/10</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en-US" sz="2400" dirty="0" err="1" smtClean="0"/>
                        <a:t>Yonas</a:t>
                      </a:r>
                      <a:r>
                        <a:rPr lang="en-US" altLang="en-US" sz="2400" dirty="0" smtClean="0"/>
                        <a:t> </a:t>
                      </a:r>
                      <a:r>
                        <a:rPr lang="en-US" altLang="en-US" sz="2400" dirty="0" err="1" smtClean="0"/>
                        <a:t>Fiseha</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t>EE</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99756637"/>
                  </a:ext>
                </a:extLst>
              </a:tr>
              <a:tr h="301743">
                <a:tc>
                  <a:txBody>
                    <a:bodyPr/>
                    <a:lstStyle/>
                    <a:p>
                      <a:r>
                        <a:rPr lang="en-US" altLang="en-US" sz="2400" dirty="0" smtClean="0"/>
                        <a:t>ATR/9127/10</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en-US" sz="2400" dirty="0" err="1" smtClean="0"/>
                        <a:t>Leul</a:t>
                      </a:r>
                      <a:r>
                        <a:rPr lang="en-US" altLang="en-US" sz="2400" dirty="0" smtClean="0"/>
                        <a:t> </a:t>
                      </a:r>
                      <a:r>
                        <a:rPr lang="en-US" altLang="en-US" sz="2400" dirty="0" err="1" smtClean="0"/>
                        <a:t>Mengistu</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dirty="0" smtClean="0"/>
                        <a:t>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52936808"/>
                  </a:ext>
                </a:extLst>
              </a:tr>
              <a:tr h="301743">
                <a:tc>
                  <a:txBody>
                    <a:bodyPr/>
                    <a:lstStyle/>
                    <a:p>
                      <a:r>
                        <a:rPr lang="en-US" altLang="en-US" sz="2400" dirty="0" smtClean="0"/>
                        <a:t>ATR/0382/10</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en-US" sz="2400" dirty="0" err="1" smtClean="0"/>
                        <a:t>Natnael</a:t>
                      </a:r>
                      <a:r>
                        <a:rPr lang="en-US" altLang="en-US" sz="2400" dirty="0" smtClean="0"/>
                        <a:t> </a:t>
                      </a:r>
                      <a:r>
                        <a:rPr lang="en-US" altLang="en-US" sz="2400" dirty="0" err="1" smtClean="0"/>
                        <a:t>Getachew</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t>ME</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85279778"/>
                  </a:ext>
                </a:extLst>
              </a:tr>
              <a:tr h="301743">
                <a:tc>
                  <a:txBody>
                    <a:bodyPr/>
                    <a:lstStyle/>
                    <a:p>
                      <a:r>
                        <a:rPr lang="en-US" altLang="en-US" sz="2400" dirty="0" smtClean="0"/>
                        <a:t>ATR/5845/10</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en-US" sz="2400" dirty="0" smtClean="0"/>
                        <a:t>Samuel </a:t>
                      </a:r>
                      <a:r>
                        <a:rPr lang="en-US" altLang="en-US" sz="2400" dirty="0" err="1" smtClean="0"/>
                        <a:t>Teshome</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t>CE</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0235514"/>
                  </a:ext>
                </a:extLst>
              </a:tr>
              <a:tr h="298597">
                <a:tc>
                  <a:txBody>
                    <a:bodyPr/>
                    <a:lstStyle/>
                    <a:p>
                      <a:r>
                        <a:rPr lang="en-US" altLang="en-US" sz="2400" dirty="0" smtClean="0"/>
                        <a:t>ATR/8157/10</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en-US" sz="2400" dirty="0" err="1" smtClean="0"/>
                        <a:t>Nahom</a:t>
                      </a:r>
                      <a:r>
                        <a:rPr lang="en-US" altLang="en-US" sz="2400" dirty="0" smtClean="0"/>
                        <a:t> </a:t>
                      </a:r>
                      <a:r>
                        <a:rPr lang="en-US" altLang="en-US" sz="2400" dirty="0" err="1" smtClean="0"/>
                        <a:t>Sileshi</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400" dirty="0" smtClean="0"/>
                        <a:t>EE</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77726069"/>
                  </a:ext>
                </a:extLst>
              </a:tr>
            </a:tbl>
          </a:graphicData>
        </a:graphic>
      </p:graphicFrame>
      <p:sp>
        <p:nvSpPr>
          <p:cNvPr id="9" name="Content Placeholder 2"/>
          <p:cNvSpPr txBox="1">
            <a:spLocks/>
          </p:cNvSpPr>
          <p:nvPr/>
        </p:nvSpPr>
        <p:spPr bwMode="auto">
          <a:xfrm>
            <a:off x="38894" y="5181600"/>
            <a:ext cx="9042400" cy="12090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r>
              <a:rPr lang="en-US" kern="0" dirty="0" smtClean="0"/>
              <a:t>No.</a:t>
            </a:r>
          </a:p>
          <a:p>
            <a:pPr lvl="1"/>
            <a:r>
              <a:rPr lang="en-US" kern="0" dirty="0" smtClean="0"/>
              <a:t>Name is not Atomic</a:t>
            </a:r>
            <a:endParaRPr lang="en-US" kern="0" dirty="0"/>
          </a:p>
        </p:txBody>
      </p:sp>
    </p:spTree>
    <p:extLst>
      <p:ext uri="{BB962C8B-B14F-4D97-AF65-F5344CB8AC3E}">
        <p14:creationId xmlns:p14="http://schemas.microsoft.com/office/powerpoint/2010/main" val="210636210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6"/>
          <p:cNvSpPr>
            <a:spLocks noGrp="1" noChangeArrowheads="1"/>
          </p:cNvSpPr>
          <p:nvPr>
            <p:ph type="title"/>
          </p:nvPr>
        </p:nvSpPr>
        <p:spPr>
          <a:xfrm>
            <a:off x="0" y="1"/>
            <a:ext cx="9144000" cy="762000"/>
          </a:xfrm>
        </p:spPr>
        <p:txBody>
          <a:bodyPr/>
          <a:lstStyle/>
          <a:p>
            <a:pPr eaLnBrk="1" hangingPunct="1"/>
            <a:r>
              <a:rPr lang="en-US" altLang="en-US" b="1" dirty="0" smtClean="0"/>
              <a:t>FDs and Primary </a:t>
            </a:r>
            <a:r>
              <a:rPr lang="en-US" altLang="en-US" b="1" dirty="0"/>
              <a:t>key</a:t>
            </a:r>
            <a:endParaRPr lang="en-US" altLang="en-US" dirty="0" smtClean="0"/>
          </a:p>
        </p:txBody>
      </p:sp>
      <p:sp>
        <p:nvSpPr>
          <p:cNvPr id="80899" name="Rectangle 7"/>
          <p:cNvSpPr>
            <a:spLocks noGrp="1" noChangeArrowheads="1"/>
          </p:cNvSpPr>
          <p:nvPr>
            <p:ph idx="1"/>
          </p:nvPr>
        </p:nvSpPr>
        <p:spPr>
          <a:xfrm>
            <a:off x="45279" y="838200"/>
            <a:ext cx="9058964" cy="5930348"/>
          </a:xfrm>
        </p:spPr>
        <p:txBody>
          <a:bodyPr/>
          <a:lstStyle/>
          <a:p>
            <a:pPr eaLnBrk="1" hangingPunct="1">
              <a:lnSpc>
                <a:spcPct val="150000"/>
              </a:lnSpc>
            </a:pPr>
            <a:r>
              <a:rPr lang="en-US" altLang="en-US" b="1" dirty="0" smtClean="0"/>
              <a:t>Definitions</a:t>
            </a:r>
            <a:endParaRPr lang="en-US" altLang="en-US" sz="2400" b="1" dirty="0" smtClean="0"/>
          </a:p>
          <a:p>
            <a:pPr lvl="1" eaLnBrk="1" hangingPunct="1">
              <a:lnSpc>
                <a:spcPct val="150000"/>
              </a:lnSpc>
            </a:pPr>
            <a:r>
              <a:rPr lang="en-US" altLang="en-US" sz="2200" b="1" dirty="0" smtClean="0"/>
              <a:t>Prime attribute:</a:t>
            </a:r>
            <a:r>
              <a:rPr lang="en-US" altLang="en-US" sz="2200" dirty="0" smtClean="0"/>
              <a:t> An attribute that is member of the primary key K</a:t>
            </a:r>
          </a:p>
          <a:p>
            <a:pPr lvl="1" eaLnBrk="1" hangingPunct="1">
              <a:lnSpc>
                <a:spcPct val="150000"/>
              </a:lnSpc>
            </a:pPr>
            <a:r>
              <a:rPr lang="en-US" altLang="en-US" sz="2200" b="1" dirty="0" smtClean="0"/>
              <a:t>Full functional dependency:</a:t>
            </a:r>
            <a:r>
              <a:rPr lang="en-US" altLang="en-US" sz="2200" dirty="0" smtClean="0"/>
              <a:t> a FD  Y -&gt; Z where removal of any attribute from Y means the FD does not hold any more</a:t>
            </a:r>
          </a:p>
          <a:p>
            <a:pPr eaLnBrk="1" hangingPunct="1">
              <a:lnSpc>
                <a:spcPct val="150000"/>
              </a:lnSpc>
            </a:pPr>
            <a:r>
              <a:rPr lang="en-US" altLang="en-US" sz="2400" dirty="0" smtClean="0"/>
              <a:t>Examples:</a:t>
            </a:r>
          </a:p>
          <a:p>
            <a:pPr lvl="1" eaLnBrk="1" hangingPunct="1">
              <a:lnSpc>
                <a:spcPct val="150000"/>
              </a:lnSpc>
            </a:pPr>
            <a:r>
              <a:rPr lang="en-US" altLang="en-US" sz="2200" dirty="0" smtClean="0"/>
              <a:t>{SSN, PNUMBER} -&gt; HOURS is a full FD </a:t>
            </a:r>
            <a:br>
              <a:rPr lang="en-US" altLang="en-US" sz="2200" dirty="0" smtClean="0"/>
            </a:br>
            <a:r>
              <a:rPr lang="en-US" altLang="en-US" sz="2200" dirty="0" smtClean="0"/>
              <a:t>since neither SSN -&gt; HOURS nor PNUMBER -&gt; HOURS hold </a:t>
            </a:r>
          </a:p>
          <a:p>
            <a:pPr lvl="1" eaLnBrk="1" hangingPunct="1">
              <a:lnSpc>
                <a:spcPct val="150000"/>
              </a:lnSpc>
            </a:pPr>
            <a:r>
              <a:rPr lang="en-US" altLang="en-US" sz="2200" dirty="0" smtClean="0"/>
              <a:t>{SSN, PNUMBER} -&gt; ENAME is not  a full FD (it is called a partial dependency ) since SSN -&gt; ENAME also holds </a:t>
            </a:r>
          </a:p>
        </p:txBody>
      </p:sp>
    </p:spTree>
    <p:extLst>
      <p:ext uri="{BB962C8B-B14F-4D97-AF65-F5344CB8AC3E}">
        <p14:creationId xmlns:p14="http://schemas.microsoft.com/office/powerpoint/2010/main" val="1813141395"/>
      </p:ext>
    </p:extLst>
  </p:cSld>
  <p:clrMapOvr>
    <a:masterClrMapping/>
  </p:clrMapOvr>
  <p:transition spd="med"/>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838199"/>
          </a:xfrm>
        </p:spPr>
        <p:txBody>
          <a:bodyPr anchor="ctr"/>
          <a:lstStyle/>
          <a:p>
            <a:r>
              <a:rPr lang="en-US" altLang="en-US" b="1" dirty="0">
                <a:effectLst>
                  <a:outerShdw blurRad="38100" dist="38100" dir="2700000" algn="tl">
                    <a:srgbClr val="000000">
                      <a:alpha val="43137"/>
                    </a:srgbClr>
                  </a:outerShdw>
                </a:effectLst>
              </a:rPr>
              <a:t>Second Normal </a:t>
            </a:r>
            <a:r>
              <a:rPr lang="en-US" altLang="en-US" b="1" dirty="0" smtClean="0">
                <a:effectLst>
                  <a:outerShdw blurRad="38100" dist="38100" dir="2700000" algn="tl">
                    <a:srgbClr val="000000">
                      <a:alpha val="43137"/>
                    </a:srgbClr>
                  </a:outerShdw>
                </a:effectLst>
              </a:rPr>
              <a:t>Form (2NF)</a:t>
            </a:r>
            <a:endParaRPr lang="en-US" b="1"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0" y="914400"/>
            <a:ext cx="9144000" cy="5867400"/>
          </a:xfrm>
        </p:spPr>
        <p:txBody>
          <a:bodyPr/>
          <a:lstStyle/>
          <a:p>
            <a:pPr lvl="0">
              <a:lnSpc>
                <a:spcPct val="150000"/>
              </a:lnSpc>
            </a:pPr>
            <a:r>
              <a:rPr lang="en-US" sz="3200" b="1" dirty="0">
                <a:latin typeface="Candara" panose="020E0502030303020204" pitchFamily="34" charset="0"/>
              </a:rPr>
              <a:t>The table should be in 1NF</a:t>
            </a:r>
            <a:endParaRPr lang="en-US" sz="1200" b="1" dirty="0">
              <a:latin typeface="Candara" panose="020E0502030303020204" pitchFamily="34" charset="0"/>
            </a:endParaRPr>
          </a:p>
          <a:p>
            <a:pPr lvl="0">
              <a:lnSpc>
                <a:spcPct val="150000"/>
              </a:lnSpc>
            </a:pPr>
            <a:r>
              <a:rPr lang="en-US" sz="3200" b="1" dirty="0" smtClean="0">
                <a:latin typeface="Candara" panose="020E0502030303020204" pitchFamily="34" charset="0"/>
              </a:rPr>
              <a:t>There should be no partial dependency</a:t>
            </a:r>
            <a:endParaRPr lang="en-US" sz="1200" b="1" dirty="0" smtClean="0">
              <a:latin typeface="Candara" panose="020E0502030303020204" pitchFamily="34" charset="0"/>
            </a:endParaRPr>
          </a:p>
          <a:p>
            <a:pPr lvl="1">
              <a:lnSpc>
                <a:spcPct val="150000"/>
              </a:lnSpc>
            </a:pPr>
            <a:r>
              <a:rPr lang="en-US" sz="2800" b="1" dirty="0" smtClean="0">
                <a:latin typeface="Candara" panose="020E0502030303020204" pitchFamily="34" charset="0"/>
              </a:rPr>
              <a:t>Partial </a:t>
            </a:r>
            <a:r>
              <a:rPr lang="en-US" sz="2800" b="1" dirty="0">
                <a:latin typeface="Candara" panose="020E0502030303020204" pitchFamily="34" charset="0"/>
              </a:rPr>
              <a:t>dependency: </a:t>
            </a:r>
            <a:r>
              <a:rPr lang="en-US" sz="2800" dirty="0">
                <a:latin typeface="Candara" panose="020E0502030303020204" pitchFamily="34" charset="0"/>
              </a:rPr>
              <a:t>No non-prime attributes (i.e. fields that are not part of the candidate keys) is dependent on any proper subset of any candidate keys</a:t>
            </a:r>
            <a:endParaRPr lang="en-US" sz="1200" dirty="0">
              <a:latin typeface="Candara" panose="020E0502030303020204" pitchFamily="34" charset="0"/>
            </a:endParaRPr>
          </a:p>
          <a:p>
            <a:pPr lvl="2">
              <a:lnSpc>
                <a:spcPct val="150000"/>
              </a:lnSpc>
            </a:pPr>
            <a:r>
              <a:rPr lang="en-US" sz="2600" dirty="0">
                <a:latin typeface="Candara" panose="020E0502030303020204" pitchFamily="34" charset="0"/>
              </a:rPr>
              <a:t>If a relation has a composite key, </a:t>
            </a:r>
            <a:r>
              <a:rPr lang="en-US" sz="2600" b="1" dirty="0">
                <a:latin typeface="Candara" panose="020E0502030303020204" pitchFamily="34" charset="0"/>
              </a:rPr>
              <a:t>all non-key attributes must depend </a:t>
            </a:r>
            <a:r>
              <a:rPr lang="en-US" sz="2600" b="1" dirty="0">
                <a:effectLst>
                  <a:outerShdw blurRad="38100" dist="38100" dir="2700000" algn="tl">
                    <a:srgbClr val="000000">
                      <a:alpha val="43137"/>
                    </a:srgbClr>
                  </a:outerShdw>
                </a:effectLst>
                <a:latin typeface="Candara" panose="020E0502030303020204" pitchFamily="34" charset="0"/>
              </a:rPr>
              <a:t>on all of the components of the key</a:t>
            </a:r>
            <a:endParaRPr lang="en-US" sz="1000" b="1" dirty="0">
              <a:effectLst>
                <a:outerShdw blurRad="38100" dist="38100" dir="2700000" algn="tl">
                  <a:srgbClr val="000000">
                    <a:alpha val="43137"/>
                  </a:srgbClr>
                </a:outerShdw>
              </a:effectLst>
              <a:latin typeface="Candara" panose="020E0502030303020204" pitchFamily="34" charset="0"/>
            </a:endParaRPr>
          </a:p>
          <a:p>
            <a:pPr>
              <a:lnSpc>
                <a:spcPct val="150000"/>
              </a:lnSpc>
            </a:pPr>
            <a:endParaRPr lang="en-US" dirty="0">
              <a:latin typeface="Candara" panose="020E0502030303020204" pitchFamily="34" charset="0"/>
            </a:endParaRPr>
          </a:p>
        </p:txBody>
      </p:sp>
    </p:spTree>
    <p:extLst>
      <p:ext uri="{BB962C8B-B14F-4D97-AF65-F5344CB8AC3E}">
        <p14:creationId xmlns:p14="http://schemas.microsoft.com/office/powerpoint/2010/main" val="2027064959"/>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4294967295"/>
          </p:nvPr>
        </p:nvSpPr>
        <p:spPr/>
        <p:txBody>
          <a:bodyPr/>
          <a:lstStyle/>
          <a:p>
            <a:endParaRPr lang="en-US" altLang="en-US"/>
          </a:p>
          <a:p>
            <a:endParaRPr lang="en-US" altLang="en-US">
              <a:solidFill>
                <a:schemeClr val="tx2"/>
              </a:solidFill>
            </a:endParaRPr>
          </a:p>
        </p:txBody>
      </p:sp>
      <p:sp>
        <p:nvSpPr>
          <p:cNvPr id="95236" name="Rectangle 4"/>
          <p:cNvSpPr>
            <a:spLocks noGrp="1" noChangeArrowheads="1"/>
          </p:cNvSpPr>
          <p:nvPr>
            <p:ph type="title"/>
          </p:nvPr>
        </p:nvSpPr>
        <p:spPr/>
        <p:txBody>
          <a:bodyPr/>
          <a:lstStyle/>
          <a:p>
            <a:r>
              <a:rPr lang="en-US" altLang="en-US"/>
              <a:t>Review: Database Design</a:t>
            </a:r>
          </a:p>
        </p:txBody>
      </p:sp>
      <p:sp>
        <p:nvSpPr>
          <p:cNvPr id="95237" name="Rectangle 5"/>
          <p:cNvSpPr>
            <a:spLocks noGrp="1" noChangeArrowheads="1"/>
          </p:cNvSpPr>
          <p:nvPr>
            <p:ph type="body" idx="1"/>
          </p:nvPr>
        </p:nvSpPr>
        <p:spPr>
          <a:xfrm>
            <a:off x="76200" y="676275"/>
            <a:ext cx="8991600" cy="6096000"/>
          </a:xfrm>
        </p:spPr>
        <p:txBody>
          <a:bodyPr/>
          <a:lstStyle/>
          <a:p>
            <a:pPr>
              <a:lnSpc>
                <a:spcPct val="150000"/>
              </a:lnSpc>
            </a:pPr>
            <a:r>
              <a:rPr lang="en-US" altLang="en-US" dirty="0"/>
              <a:t>Requirements Analysis</a:t>
            </a:r>
          </a:p>
          <a:p>
            <a:pPr lvl="1">
              <a:lnSpc>
                <a:spcPct val="150000"/>
              </a:lnSpc>
            </a:pPr>
            <a:r>
              <a:rPr lang="en-US" altLang="en-US" dirty="0"/>
              <a:t> </a:t>
            </a:r>
            <a:r>
              <a:rPr lang="en-US" altLang="en-US" dirty="0" smtClean="0"/>
              <a:t>User </a:t>
            </a:r>
            <a:r>
              <a:rPr lang="en-US" altLang="en-US" dirty="0"/>
              <a:t>needs; what must database do?</a:t>
            </a:r>
          </a:p>
          <a:p>
            <a:pPr>
              <a:lnSpc>
                <a:spcPct val="150000"/>
              </a:lnSpc>
            </a:pPr>
            <a:r>
              <a:rPr lang="en-US" altLang="en-US" dirty="0"/>
              <a:t>Conceptual Design</a:t>
            </a:r>
          </a:p>
          <a:p>
            <a:pPr lvl="1">
              <a:lnSpc>
                <a:spcPct val="150000"/>
              </a:lnSpc>
            </a:pPr>
            <a:r>
              <a:rPr lang="en-US" altLang="en-US" dirty="0"/>
              <a:t> </a:t>
            </a:r>
            <a:r>
              <a:rPr lang="en-US" altLang="en-US" dirty="0" smtClean="0"/>
              <a:t>High </a:t>
            </a:r>
            <a:r>
              <a:rPr lang="en-US" altLang="en-US" dirty="0"/>
              <a:t>level </a:t>
            </a:r>
            <a:r>
              <a:rPr lang="en-US" altLang="en-US" dirty="0" smtClean="0"/>
              <a:t>description </a:t>
            </a:r>
            <a:r>
              <a:rPr lang="en-US" altLang="en-US" dirty="0"/>
              <a:t>(often done w/ER model)</a:t>
            </a:r>
          </a:p>
          <a:p>
            <a:pPr>
              <a:lnSpc>
                <a:spcPct val="150000"/>
              </a:lnSpc>
            </a:pPr>
            <a:r>
              <a:rPr lang="en-US" altLang="en-US" dirty="0"/>
              <a:t>Logical Design</a:t>
            </a:r>
          </a:p>
          <a:p>
            <a:pPr lvl="1">
              <a:lnSpc>
                <a:spcPct val="150000"/>
              </a:lnSpc>
            </a:pPr>
            <a:r>
              <a:rPr lang="en-US" altLang="en-US" dirty="0"/>
              <a:t> </a:t>
            </a:r>
            <a:r>
              <a:rPr lang="en-US" altLang="en-US" dirty="0" smtClean="0"/>
              <a:t>Translate </a:t>
            </a:r>
            <a:r>
              <a:rPr lang="en-US" altLang="en-US" dirty="0"/>
              <a:t>ER into </a:t>
            </a:r>
            <a:r>
              <a:rPr lang="en-US" altLang="en-US" dirty="0" smtClean="0"/>
              <a:t>DBMS(Relational) </a:t>
            </a:r>
            <a:r>
              <a:rPr lang="en-US" altLang="en-US" dirty="0"/>
              <a:t>data model</a:t>
            </a:r>
          </a:p>
          <a:p>
            <a:pPr>
              <a:lnSpc>
                <a:spcPct val="150000"/>
              </a:lnSpc>
            </a:pPr>
            <a:r>
              <a:rPr lang="en-US" altLang="en-US" dirty="0"/>
              <a:t>Schema Refinement </a:t>
            </a:r>
          </a:p>
          <a:p>
            <a:pPr lvl="1">
              <a:lnSpc>
                <a:spcPct val="150000"/>
              </a:lnSpc>
            </a:pPr>
            <a:r>
              <a:rPr lang="en-US" altLang="en-US" dirty="0"/>
              <a:t> </a:t>
            </a:r>
            <a:r>
              <a:rPr lang="en-US" altLang="en-US" dirty="0" smtClean="0"/>
              <a:t>Consistency, normalization</a:t>
            </a:r>
            <a:endParaRPr lang="en-US" altLang="en-US" dirty="0"/>
          </a:p>
          <a:p>
            <a:pPr>
              <a:lnSpc>
                <a:spcPct val="150000"/>
              </a:lnSpc>
            </a:pPr>
            <a:r>
              <a:rPr lang="en-US" altLang="en-US" dirty="0"/>
              <a:t>Physical Design - indexes, disk layout</a:t>
            </a:r>
          </a:p>
          <a:p>
            <a:pPr>
              <a:lnSpc>
                <a:spcPct val="150000"/>
              </a:lnSpc>
            </a:pPr>
            <a:r>
              <a:rPr lang="en-US" altLang="en-US" dirty="0"/>
              <a:t>Security Design - who accesses what</a:t>
            </a:r>
          </a:p>
        </p:txBody>
      </p:sp>
    </p:spTree>
    <p:extLst>
      <p:ext uri="{BB962C8B-B14F-4D97-AF65-F5344CB8AC3E}">
        <p14:creationId xmlns:p14="http://schemas.microsoft.com/office/powerpoint/2010/main" val="1851047904"/>
      </p:ext>
    </p:extLst>
  </p:cSld>
  <p:clrMapOvr>
    <a:masterClrMapping/>
  </p:clrMapOvr>
  <p:transition spd="med"/>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mph" presetSubtype="2" fill="hold" grpId="0" nodeType="clickEffect">
                                  <p:stCondLst>
                                    <p:cond delay="0"/>
                                  </p:stCondLst>
                                  <p:childTnLst>
                                    <p:animClr clrSpc="rgb" dir="cw">
                                      <p:cBhvr override="childStyle">
                                        <p:cTn id="6" dur="2000" fill="hold"/>
                                        <p:tgtEl>
                                          <p:spTgt spid="95237">
                                            <p:txEl>
                                              <p:pRg st="6" end="6"/>
                                            </p:txEl>
                                          </p:spTgt>
                                        </p:tgtEl>
                                        <p:attrNameLst>
                                          <p:attrName>style.color</p:attrName>
                                        </p:attrNameLst>
                                      </p:cBhvr>
                                      <p:to>
                                        <a:schemeClr val="accent2"/>
                                      </p:to>
                                    </p:animClr>
                                  </p:childTnLst>
                                </p:cTn>
                              </p:par>
                              <p:par>
                                <p:cTn id="7" presetID="3" presetClass="emph" presetSubtype="2" fill="hold" grpId="0" nodeType="withEffect">
                                  <p:stCondLst>
                                    <p:cond delay="0"/>
                                  </p:stCondLst>
                                  <p:childTnLst>
                                    <p:animClr clrSpc="rgb" dir="cw">
                                      <p:cBhvr override="childStyle">
                                        <p:cTn id="8" dur="2000" fill="hold"/>
                                        <p:tgtEl>
                                          <p:spTgt spid="95237">
                                            <p:txEl>
                                              <p:pRg st="7" end="7"/>
                                            </p:txEl>
                                          </p:spTgt>
                                        </p:tgtEl>
                                        <p:attrNameLst>
                                          <p:attrName>style.color</p:attrName>
                                        </p:attrNameLst>
                                      </p:cBhvr>
                                      <p:to>
                                        <a:schemeClr val="accent2"/>
                                      </p:to>
                                    </p:animClr>
                                  </p:childTnLst>
                                </p:cTn>
                              </p:par>
                              <p:par>
                                <p:cTn id="9" presetID="3" presetClass="emph" presetSubtype="2" fill="hold" grpId="1" nodeType="withEffect">
                                  <p:stCondLst>
                                    <p:cond delay="0"/>
                                  </p:stCondLst>
                                  <p:childTnLst>
                                    <p:animClr clrSpc="rgb" dir="cw">
                                      <p:cBhvr override="childStyle">
                                        <p:cTn id="10" dur="1000" fill="hold"/>
                                        <p:tgtEl>
                                          <p:spTgt spid="95237">
                                            <p:txEl>
                                              <p:pRg st="0" end="0"/>
                                            </p:txEl>
                                          </p:spTgt>
                                        </p:tgtEl>
                                        <p:attrNameLst>
                                          <p:attrName>style.color</p:attrName>
                                        </p:attrNameLst>
                                      </p:cBhvr>
                                      <p:to>
                                        <a:schemeClr val="bg2"/>
                                      </p:to>
                                    </p:animClr>
                                  </p:childTnLst>
                                </p:cTn>
                              </p:par>
                              <p:par>
                                <p:cTn id="11" presetID="3" presetClass="emph" presetSubtype="2" fill="hold" grpId="1" nodeType="withEffect">
                                  <p:stCondLst>
                                    <p:cond delay="0"/>
                                  </p:stCondLst>
                                  <p:childTnLst>
                                    <p:animClr clrSpc="rgb" dir="cw">
                                      <p:cBhvr override="childStyle">
                                        <p:cTn id="12" dur="1000" fill="hold"/>
                                        <p:tgtEl>
                                          <p:spTgt spid="95237">
                                            <p:txEl>
                                              <p:pRg st="1" end="1"/>
                                            </p:txEl>
                                          </p:spTgt>
                                        </p:tgtEl>
                                        <p:attrNameLst>
                                          <p:attrName>style.color</p:attrName>
                                        </p:attrNameLst>
                                      </p:cBhvr>
                                      <p:to>
                                        <a:schemeClr val="bg2"/>
                                      </p:to>
                                    </p:animClr>
                                  </p:childTnLst>
                                </p:cTn>
                              </p:par>
                              <p:par>
                                <p:cTn id="13" presetID="3" presetClass="emph" presetSubtype="2" fill="hold" grpId="1" nodeType="withEffect">
                                  <p:stCondLst>
                                    <p:cond delay="0"/>
                                  </p:stCondLst>
                                  <p:childTnLst>
                                    <p:animClr clrSpc="rgb" dir="cw">
                                      <p:cBhvr override="childStyle">
                                        <p:cTn id="14" dur="1000" fill="hold"/>
                                        <p:tgtEl>
                                          <p:spTgt spid="95237">
                                            <p:txEl>
                                              <p:pRg st="2" end="2"/>
                                            </p:txEl>
                                          </p:spTgt>
                                        </p:tgtEl>
                                        <p:attrNameLst>
                                          <p:attrName>style.color</p:attrName>
                                        </p:attrNameLst>
                                      </p:cBhvr>
                                      <p:to>
                                        <a:schemeClr val="bg2"/>
                                      </p:to>
                                    </p:animClr>
                                  </p:childTnLst>
                                </p:cTn>
                              </p:par>
                              <p:par>
                                <p:cTn id="15" presetID="3" presetClass="emph" presetSubtype="2" fill="hold" grpId="1" nodeType="withEffect">
                                  <p:stCondLst>
                                    <p:cond delay="0"/>
                                  </p:stCondLst>
                                  <p:childTnLst>
                                    <p:animClr clrSpc="rgb" dir="cw">
                                      <p:cBhvr override="childStyle">
                                        <p:cTn id="16" dur="1000" fill="hold"/>
                                        <p:tgtEl>
                                          <p:spTgt spid="95237">
                                            <p:txEl>
                                              <p:pRg st="3" end="3"/>
                                            </p:txEl>
                                          </p:spTgt>
                                        </p:tgtEl>
                                        <p:attrNameLst>
                                          <p:attrName>style.color</p:attrName>
                                        </p:attrNameLst>
                                      </p:cBhvr>
                                      <p:to>
                                        <a:schemeClr val="bg2"/>
                                      </p:to>
                                    </p:animClr>
                                  </p:childTnLst>
                                </p:cTn>
                              </p:par>
                              <p:par>
                                <p:cTn id="17" presetID="3" presetClass="emph" presetSubtype="2" fill="hold" grpId="1" nodeType="withEffect">
                                  <p:stCondLst>
                                    <p:cond delay="0"/>
                                  </p:stCondLst>
                                  <p:childTnLst>
                                    <p:animClr clrSpc="rgb" dir="cw">
                                      <p:cBhvr override="childStyle">
                                        <p:cTn id="18" dur="1000" fill="hold"/>
                                        <p:tgtEl>
                                          <p:spTgt spid="95237">
                                            <p:txEl>
                                              <p:pRg st="4" end="4"/>
                                            </p:txEl>
                                          </p:spTgt>
                                        </p:tgtEl>
                                        <p:attrNameLst>
                                          <p:attrName>style.color</p:attrName>
                                        </p:attrNameLst>
                                      </p:cBhvr>
                                      <p:to>
                                        <a:schemeClr val="bg2"/>
                                      </p:to>
                                    </p:animClr>
                                  </p:childTnLst>
                                </p:cTn>
                              </p:par>
                              <p:par>
                                <p:cTn id="19" presetID="3" presetClass="emph" presetSubtype="2" fill="hold" grpId="1" nodeType="withEffect">
                                  <p:stCondLst>
                                    <p:cond delay="0"/>
                                  </p:stCondLst>
                                  <p:childTnLst>
                                    <p:animClr clrSpc="rgb" dir="cw">
                                      <p:cBhvr override="childStyle">
                                        <p:cTn id="20" dur="1000" fill="hold"/>
                                        <p:tgtEl>
                                          <p:spTgt spid="95237">
                                            <p:txEl>
                                              <p:pRg st="5" end="5"/>
                                            </p:txEl>
                                          </p:spTgt>
                                        </p:tgtEl>
                                        <p:attrNameLst>
                                          <p:attrName>style.color</p:attrName>
                                        </p:attrNameLst>
                                      </p:cBhvr>
                                      <p:to>
                                        <a:schemeClr val="bg2"/>
                                      </p:to>
                                    </p:animClr>
                                  </p:childTnLst>
                                </p:cTn>
                              </p:par>
                              <p:par>
                                <p:cTn id="21" presetID="3" presetClass="emph" presetSubtype="2" fill="hold" grpId="1" nodeType="withEffect">
                                  <p:stCondLst>
                                    <p:cond delay="0"/>
                                  </p:stCondLst>
                                  <p:childTnLst>
                                    <p:animClr clrSpc="rgb" dir="cw">
                                      <p:cBhvr override="childStyle">
                                        <p:cTn id="22" dur="1000" fill="hold"/>
                                        <p:tgtEl>
                                          <p:spTgt spid="95237">
                                            <p:txEl>
                                              <p:pRg st="8" end="8"/>
                                            </p:txEl>
                                          </p:spTgt>
                                        </p:tgtEl>
                                        <p:attrNameLst>
                                          <p:attrName>style.color</p:attrName>
                                        </p:attrNameLst>
                                      </p:cBhvr>
                                      <p:to>
                                        <a:schemeClr val="bg2"/>
                                      </p:to>
                                    </p:animClr>
                                  </p:childTnLst>
                                </p:cTn>
                              </p:par>
                              <p:par>
                                <p:cTn id="23" presetID="3" presetClass="emph" presetSubtype="2" fill="hold" grpId="1" nodeType="withEffect">
                                  <p:stCondLst>
                                    <p:cond delay="0"/>
                                  </p:stCondLst>
                                  <p:childTnLst>
                                    <p:animClr clrSpc="rgb" dir="cw">
                                      <p:cBhvr override="childStyle">
                                        <p:cTn id="24" dur="1000" fill="hold"/>
                                        <p:tgtEl>
                                          <p:spTgt spid="95237">
                                            <p:txEl>
                                              <p:pRg st="9" end="9"/>
                                            </p:txEl>
                                          </p:spTgt>
                                        </p:tgtEl>
                                        <p:attrNameLst>
                                          <p:attrName>style.color</p:attrName>
                                        </p:attrNameLst>
                                      </p:cBhvr>
                                      <p:to>
                                        <a:schemeClr val="bg2"/>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37" grpId="0" build="p"/>
      <p:bldP spid="95237" grpId="1"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b="1" dirty="0">
                <a:effectLst>
                  <a:outerShdw blurRad="38100" dist="38100" dir="2700000" algn="tl">
                    <a:srgbClr val="000000">
                      <a:alpha val="43137"/>
                    </a:srgbClr>
                  </a:outerShdw>
                </a:effectLst>
              </a:rPr>
              <a:t>Second Normal </a:t>
            </a:r>
            <a:r>
              <a:rPr lang="en-US" altLang="en-US" b="1" dirty="0" smtClean="0">
                <a:effectLst>
                  <a:outerShdw blurRad="38100" dist="38100" dir="2700000" algn="tl">
                    <a:srgbClr val="000000">
                      <a:alpha val="43137"/>
                    </a:srgbClr>
                  </a:outerShdw>
                </a:effectLst>
              </a:rPr>
              <a:t>Form (2NF)</a:t>
            </a:r>
            <a:endParaRPr lang="en-US" b="1" dirty="0">
              <a:effectLst>
                <a:outerShdw blurRad="38100" dist="38100" dir="2700000" algn="tl">
                  <a:srgbClr val="000000">
                    <a:alpha val="43137"/>
                  </a:srgbClr>
                </a:outerShdw>
              </a:effectLst>
            </a:endParaRPr>
          </a:p>
        </p:txBody>
      </p:sp>
      <p:sp>
        <p:nvSpPr>
          <p:cNvPr id="5" name="Rectangle 4"/>
          <p:cNvSpPr/>
          <p:nvPr/>
        </p:nvSpPr>
        <p:spPr>
          <a:xfrm>
            <a:off x="19878" y="6324600"/>
            <a:ext cx="9144000" cy="472758"/>
          </a:xfrm>
          <a:prstGeom prst="rect">
            <a:avLst/>
          </a:prstGeom>
        </p:spPr>
        <p:txBody>
          <a:bodyPr wrap="square">
            <a:spAutoFit/>
          </a:bodyPr>
          <a:lstStyle/>
          <a:p>
            <a:pPr marL="342900" lvl="0" indent="-342900">
              <a:lnSpc>
                <a:spcPct val="103000"/>
              </a:lnSpc>
              <a:spcAft>
                <a:spcPts val="130"/>
              </a:spcAft>
              <a:buClr>
                <a:srgbClr val="000000"/>
              </a:buClr>
              <a:buSzPts val="2800"/>
              <a:buFont typeface="Wingdings" panose="05000000000000000000" pitchFamily="2" charset="2"/>
              <a:buChar char="§"/>
            </a:pPr>
            <a:r>
              <a:rPr lang="en-US" b="1" dirty="0" smtClean="0">
                <a:solidFill>
                  <a:srgbClr val="000000"/>
                </a:solidFill>
                <a:uFill>
                  <a:solidFill>
                    <a:srgbClr val="000000"/>
                  </a:solidFill>
                </a:uFill>
                <a:latin typeface="Tahoma" panose="020B0604030504040204" pitchFamily="34" charset="0"/>
                <a:ea typeface="Tahoma" panose="020B0604030504040204" pitchFamily="34" charset="0"/>
                <a:cs typeface="Arial" panose="020B0604020202020204" pitchFamily="34" charset="0"/>
              </a:rPr>
              <a:t>FD2  IS </a:t>
            </a:r>
            <a:r>
              <a:rPr lang="en-US" b="1" dirty="0">
                <a:solidFill>
                  <a:srgbClr val="000000"/>
                </a:solidFill>
                <a:uFill>
                  <a:solidFill>
                    <a:srgbClr val="000000"/>
                  </a:solidFill>
                </a:uFill>
                <a:latin typeface="Tahoma" panose="020B0604030504040204" pitchFamily="34" charset="0"/>
                <a:ea typeface="Tahoma" panose="020B0604030504040204" pitchFamily="34" charset="0"/>
                <a:cs typeface="Arial" panose="020B0604020202020204" pitchFamily="34" charset="0"/>
              </a:rPr>
              <a:t>PARTIAL DEPENDENCY!!</a:t>
            </a:r>
            <a:endParaRPr lang="en-US" sz="1050" dirty="0">
              <a:solidFill>
                <a:srgbClr val="000000"/>
              </a:solidFill>
              <a:uFill>
                <a:solidFill>
                  <a:srgbClr val="000000"/>
                </a:solidFill>
              </a:uFill>
              <a:ea typeface="Arial" panose="020B0604020202020204" pitchFamily="34" charset="0"/>
              <a:cs typeface="Arial" panose="020B0604020202020204" pitchFamily="34" charset="0"/>
            </a:endParaRP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3935205815"/>
              </p:ext>
            </p:extLst>
          </p:nvPr>
        </p:nvGraphicFramePr>
        <p:xfrm>
          <a:off x="82825" y="993090"/>
          <a:ext cx="8971723" cy="2661412"/>
        </p:xfrm>
        <a:graphic>
          <a:graphicData uri="http://schemas.openxmlformats.org/drawingml/2006/table">
            <a:tbl>
              <a:tblPr firstRow="1" bandRow="1">
                <a:tableStyleId>{00A15C55-8517-42AA-B614-E9B94910E393}</a:tableStyleId>
              </a:tblPr>
              <a:tblGrid>
                <a:gridCol w="2242931">
                  <a:extLst>
                    <a:ext uri="{9D8B030D-6E8A-4147-A177-3AD203B41FA5}">
                      <a16:colId xmlns:a16="http://schemas.microsoft.com/office/drawing/2014/main" val="565815035"/>
                    </a:ext>
                  </a:extLst>
                </a:gridCol>
                <a:gridCol w="2242931">
                  <a:extLst>
                    <a:ext uri="{9D8B030D-6E8A-4147-A177-3AD203B41FA5}">
                      <a16:colId xmlns:a16="http://schemas.microsoft.com/office/drawing/2014/main" val="687941346"/>
                    </a:ext>
                  </a:extLst>
                </a:gridCol>
                <a:gridCol w="1625312">
                  <a:extLst>
                    <a:ext uri="{9D8B030D-6E8A-4147-A177-3AD203B41FA5}">
                      <a16:colId xmlns:a16="http://schemas.microsoft.com/office/drawing/2014/main" val="1698236834"/>
                    </a:ext>
                  </a:extLst>
                </a:gridCol>
                <a:gridCol w="2860549">
                  <a:extLst>
                    <a:ext uri="{9D8B030D-6E8A-4147-A177-3AD203B41FA5}">
                      <a16:colId xmlns:a16="http://schemas.microsoft.com/office/drawing/2014/main" val="1857630758"/>
                    </a:ext>
                  </a:extLst>
                </a:gridCol>
              </a:tblGrid>
              <a:tr h="370840">
                <a:tc>
                  <a:txBody>
                    <a:bodyPr/>
                    <a:lstStyle/>
                    <a:p>
                      <a:pPr>
                        <a:lnSpc>
                          <a:spcPct val="150000"/>
                        </a:lnSpc>
                      </a:pPr>
                      <a:r>
                        <a:rPr lang="en-US" sz="2800" dirty="0" err="1" smtClean="0">
                          <a:solidFill>
                            <a:sysClr val="windowText" lastClr="000000"/>
                          </a:solidFill>
                          <a:latin typeface="Candara" panose="020E0502030303020204" pitchFamily="34" charset="0"/>
                        </a:rPr>
                        <a:t>Student_ID</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nSpc>
                          <a:spcPct val="150000"/>
                        </a:lnSpc>
                      </a:pPr>
                      <a:r>
                        <a:rPr lang="en-US" sz="2800" dirty="0" err="1" smtClean="0">
                          <a:solidFill>
                            <a:sysClr val="windowText" lastClr="000000"/>
                          </a:solidFill>
                          <a:latin typeface="Candara" panose="020E0502030303020204" pitchFamily="34" charset="0"/>
                        </a:rPr>
                        <a:t>Subject_ID</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nSpc>
                          <a:spcPct val="150000"/>
                        </a:lnSpc>
                      </a:pPr>
                      <a:r>
                        <a:rPr lang="en-US" sz="2800" dirty="0" smtClean="0">
                          <a:solidFill>
                            <a:sysClr val="windowText" lastClr="000000"/>
                          </a:solidFill>
                          <a:latin typeface="Candara" panose="020E0502030303020204" pitchFamily="34" charset="0"/>
                        </a:rPr>
                        <a:t>Marks</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nSpc>
                          <a:spcPct val="150000"/>
                        </a:lnSpc>
                      </a:pPr>
                      <a:r>
                        <a:rPr lang="en-US" sz="2800" dirty="0" smtClean="0">
                          <a:solidFill>
                            <a:sysClr val="windowText" lastClr="000000"/>
                          </a:solidFill>
                          <a:latin typeface="Candara" panose="020E0502030303020204" pitchFamily="34" charset="0"/>
                        </a:rPr>
                        <a:t>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180803669"/>
                  </a:ext>
                </a:extLst>
              </a:tr>
              <a:tr h="370840">
                <a:tc>
                  <a:txBody>
                    <a:bodyPr/>
                    <a:lstStyle/>
                    <a:p>
                      <a:pPr>
                        <a:lnSpc>
                          <a:spcPct val="150000"/>
                        </a:lnSpc>
                      </a:pPr>
                      <a:r>
                        <a:rPr lang="en-US" sz="2800" b="1" dirty="0" smtClean="0">
                          <a:solidFill>
                            <a:sysClr val="windowText" lastClr="000000"/>
                          </a:solidFill>
                          <a:latin typeface="Candara" panose="020E0502030303020204" pitchFamily="34" charset="0"/>
                        </a:rPr>
                        <a:t>10</a:t>
                      </a:r>
                      <a:endParaRPr lang="en-US" sz="2800" b="1"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b="1" dirty="0" smtClean="0">
                          <a:solidFill>
                            <a:sysClr val="windowText" lastClr="000000"/>
                          </a:solidFill>
                          <a:latin typeface="Candara" panose="020E0502030303020204" pitchFamily="34" charset="0"/>
                        </a:rPr>
                        <a:t>1</a:t>
                      </a:r>
                      <a:endParaRPr lang="en-US" sz="2800" b="1"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70</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Java 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17870802"/>
                  </a:ext>
                </a:extLst>
              </a:tr>
              <a:tr h="370840">
                <a:tc>
                  <a:txBody>
                    <a:bodyPr/>
                    <a:lstStyle/>
                    <a:p>
                      <a:pPr>
                        <a:lnSpc>
                          <a:spcPct val="150000"/>
                        </a:lnSpc>
                      </a:pPr>
                      <a:r>
                        <a:rPr lang="en-US" sz="2800" b="1" dirty="0" smtClean="0">
                          <a:solidFill>
                            <a:sysClr val="windowText" lastClr="000000"/>
                          </a:solidFill>
                          <a:latin typeface="Candara" panose="020E0502030303020204" pitchFamily="34" charset="0"/>
                        </a:rPr>
                        <a:t>10</a:t>
                      </a:r>
                      <a:endParaRPr lang="en-US" sz="2800" b="1"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b="1" dirty="0" smtClean="0">
                          <a:solidFill>
                            <a:sysClr val="windowText" lastClr="000000"/>
                          </a:solidFill>
                          <a:latin typeface="Candara" panose="020E0502030303020204" pitchFamily="34" charset="0"/>
                        </a:rPr>
                        <a:t>2</a:t>
                      </a:r>
                      <a:endParaRPr lang="en-US" sz="2800" b="1"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75</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C++ 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56784030"/>
                  </a:ext>
                </a:extLst>
              </a:tr>
              <a:tr h="370840">
                <a:tc>
                  <a:txBody>
                    <a:bodyPr/>
                    <a:lstStyle/>
                    <a:p>
                      <a:pPr>
                        <a:lnSpc>
                          <a:spcPct val="150000"/>
                        </a:lnSpc>
                      </a:pPr>
                      <a:r>
                        <a:rPr lang="en-US" sz="2800" b="1" dirty="0" smtClean="0">
                          <a:solidFill>
                            <a:sysClr val="windowText" lastClr="000000"/>
                          </a:solidFill>
                          <a:latin typeface="Candara" panose="020E0502030303020204" pitchFamily="34" charset="0"/>
                        </a:rPr>
                        <a:t>11</a:t>
                      </a:r>
                      <a:endParaRPr lang="en-US" sz="2800" b="1"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b="1" dirty="0" smtClean="0">
                          <a:solidFill>
                            <a:sysClr val="windowText" lastClr="000000"/>
                          </a:solidFill>
                          <a:latin typeface="Candara" panose="020E0502030303020204" pitchFamily="34" charset="0"/>
                        </a:rPr>
                        <a:t>1</a:t>
                      </a:r>
                      <a:endParaRPr lang="en-US" sz="2800" b="1"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80</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Java 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58590466"/>
                  </a:ext>
                </a:extLst>
              </a:tr>
            </a:tbl>
          </a:graphicData>
        </a:graphic>
      </p:graphicFrame>
      <p:sp>
        <p:nvSpPr>
          <p:cNvPr id="8" name="Rectangle 7"/>
          <p:cNvSpPr/>
          <p:nvPr/>
        </p:nvSpPr>
        <p:spPr>
          <a:xfrm>
            <a:off x="19878" y="4055816"/>
            <a:ext cx="9144000" cy="1987404"/>
          </a:xfrm>
          <a:prstGeom prst="rect">
            <a:avLst/>
          </a:prstGeom>
        </p:spPr>
        <p:txBody>
          <a:bodyPr wrap="square">
            <a:spAutoFit/>
          </a:bodyPr>
          <a:lstStyle/>
          <a:p>
            <a:pPr marL="342900" lvl="0" indent="-342900">
              <a:lnSpc>
                <a:spcPct val="150000"/>
              </a:lnSpc>
              <a:spcAft>
                <a:spcPts val="130"/>
              </a:spcAft>
              <a:buClr>
                <a:srgbClr val="000000"/>
              </a:buClr>
              <a:buSzPts val="2800"/>
              <a:buFont typeface="Wingdings" panose="05000000000000000000" pitchFamily="2" charset="2"/>
              <a:buChar char="§"/>
            </a:pPr>
            <a:r>
              <a:rPr lang="en-US" sz="2800" b="1" dirty="0" smtClean="0">
                <a:solidFill>
                  <a:srgbClr val="000000"/>
                </a:solidFill>
                <a:uFill>
                  <a:solidFill>
                    <a:srgbClr val="000000"/>
                  </a:solidFill>
                </a:uFill>
                <a:latin typeface="Candara" panose="020E0502030303020204" pitchFamily="34" charset="0"/>
                <a:ea typeface="Tahoma" panose="020B0604030504040204" pitchFamily="34" charset="0"/>
                <a:cs typeface="Arial" panose="020B0604020202020204" pitchFamily="34" charset="0"/>
              </a:rPr>
              <a:t>Functional Dependencies</a:t>
            </a:r>
          </a:p>
          <a:p>
            <a:pPr marL="800100" lvl="1" indent="-342900">
              <a:lnSpc>
                <a:spcPct val="150000"/>
              </a:lnSpc>
              <a:spcAft>
                <a:spcPts val="130"/>
              </a:spcAft>
              <a:buClr>
                <a:srgbClr val="000000"/>
              </a:buClr>
              <a:buSzPts val="2800"/>
              <a:buFont typeface="Wingdings" panose="05000000000000000000" pitchFamily="2" charset="2"/>
              <a:buChar char="§"/>
            </a:pPr>
            <a:r>
              <a:rPr lang="en-US" sz="2800" dirty="0" smtClean="0">
                <a:solidFill>
                  <a:srgbClr val="000000"/>
                </a:solidFill>
                <a:uFill>
                  <a:solidFill>
                    <a:srgbClr val="000000"/>
                  </a:solidFill>
                </a:uFill>
                <a:latin typeface="Candara" panose="020E0502030303020204" pitchFamily="34" charset="0"/>
                <a:ea typeface="Tahoma" panose="020B0604030504040204" pitchFamily="34" charset="0"/>
                <a:cs typeface="Arial" panose="020B0604020202020204" pitchFamily="34" charset="0"/>
              </a:rPr>
              <a:t>FD1: {</a:t>
            </a:r>
            <a:r>
              <a:rPr lang="en-US" sz="2800" dirty="0" err="1" smtClean="0">
                <a:solidFill>
                  <a:sysClr val="windowText" lastClr="000000"/>
                </a:solidFill>
                <a:latin typeface="Candara" panose="020E0502030303020204" pitchFamily="34" charset="0"/>
              </a:rPr>
              <a:t>Student_ID</a:t>
            </a:r>
            <a:r>
              <a:rPr lang="en-US" sz="2800" dirty="0" smtClean="0">
                <a:solidFill>
                  <a:sysClr val="windowText" lastClr="000000"/>
                </a:solidFill>
                <a:latin typeface="Candara" panose="020E0502030303020204" pitchFamily="34" charset="0"/>
              </a:rPr>
              <a:t>,</a:t>
            </a:r>
            <a:r>
              <a:rPr lang="en-US" sz="2800" dirty="0">
                <a:solidFill>
                  <a:sysClr val="windowText" lastClr="000000"/>
                </a:solidFill>
                <a:latin typeface="Candara" panose="020E0502030303020204" pitchFamily="34" charset="0"/>
              </a:rPr>
              <a:t> </a:t>
            </a:r>
            <a:r>
              <a:rPr lang="en-US" sz="2800" dirty="0" err="1">
                <a:solidFill>
                  <a:sysClr val="windowText" lastClr="000000"/>
                </a:solidFill>
                <a:latin typeface="Candara" panose="020E0502030303020204" pitchFamily="34" charset="0"/>
              </a:rPr>
              <a:t>Subject_ID</a:t>
            </a:r>
            <a:r>
              <a:rPr lang="en-US" sz="2800" dirty="0" smtClean="0">
                <a:solidFill>
                  <a:srgbClr val="000000"/>
                </a:solidFill>
                <a:uFill>
                  <a:solidFill>
                    <a:srgbClr val="000000"/>
                  </a:solidFill>
                </a:uFill>
                <a:latin typeface="Candara" panose="020E0502030303020204" pitchFamily="34" charset="0"/>
                <a:ea typeface="Tahoma" panose="020B0604030504040204" pitchFamily="34" charset="0"/>
                <a:cs typeface="Arial" panose="020B0604020202020204" pitchFamily="34" charset="0"/>
              </a:rPr>
              <a:t>} </a:t>
            </a:r>
            <a:r>
              <a:rPr lang="en-US" sz="2800" dirty="0" smtClean="0">
                <a:solidFill>
                  <a:srgbClr val="000000"/>
                </a:solidFill>
                <a:uFill>
                  <a:solidFill>
                    <a:srgbClr val="000000"/>
                  </a:solidFill>
                </a:uFill>
                <a:latin typeface="Candara" panose="020E0502030303020204" pitchFamily="34" charset="0"/>
                <a:ea typeface="Tahoma" panose="020B0604030504040204" pitchFamily="34" charset="0"/>
                <a:cs typeface="Arial" panose="020B0604020202020204" pitchFamily="34" charset="0"/>
                <a:sym typeface="Wingdings" panose="05000000000000000000" pitchFamily="2" charset="2"/>
              </a:rPr>
              <a:t> </a:t>
            </a:r>
            <a:r>
              <a:rPr lang="en-US" sz="2800" dirty="0" smtClean="0">
                <a:solidFill>
                  <a:sysClr val="windowText" lastClr="000000"/>
                </a:solidFill>
                <a:latin typeface="Candara" panose="020E0502030303020204" pitchFamily="34" charset="0"/>
              </a:rPr>
              <a:t>Marks Teacher</a:t>
            </a:r>
          </a:p>
          <a:p>
            <a:pPr marL="800100" lvl="1" indent="-342900">
              <a:lnSpc>
                <a:spcPct val="150000"/>
              </a:lnSpc>
              <a:spcAft>
                <a:spcPts val="130"/>
              </a:spcAft>
              <a:buClr>
                <a:srgbClr val="000000"/>
              </a:buClr>
              <a:buSzPts val="2800"/>
              <a:buFont typeface="Wingdings" panose="05000000000000000000" pitchFamily="2" charset="2"/>
              <a:buChar char="§"/>
            </a:pPr>
            <a:r>
              <a:rPr lang="en-US" sz="2800" dirty="0" smtClean="0">
                <a:solidFill>
                  <a:sysClr val="windowText" lastClr="000000"/>
                </a:solidFill>
                <a:latin typeface="Candara" panose="020E0502030303020204" pitchFamily="34" charset="0"/>
              </a:rPr>
              <a:t>FD2:  </a:t>
            </a:r>
            <a:r>
              <a:rPr lang="en-US" sz="2800" dirty="0" smtClean="0">
                <a:solidFill>
                  <a:srgbClr val="000000"/>
                </a:solidFill>
                <a:uFill>
                  <a:solidFill>
                    <a:srgbClr val="000000"/>
                  </a:solidFill>
                </a:uFill>
                <a:latin typeface="Candara" panose="020E0502030303020204" pitchFamily="34" charset="0"/>
                <a:ea typeface="Tahoma" panose="020B0604030504040204" pitchFamily="34" charset="0"/>
                <a:cs typeface="Arial" panose="020B0604020202020204" pitchFamily="34" charset="0"/>
              </a:rPr>
              <a:t>{</a:t>
            </a:r>
            <a:r>
              <a:rPr lang="en-US" sz="2800" dirty="0" err="1" smtClean="0">
                <a:solidFill>
                  <a:sysClr val="windowText" lastClr="000000"/>
                </a:solidFill>
                <a:latin typeface="Candara" panose="020E0502030303020204" pitchFamily="34" charset="0"/>
              </a:rPr>
              <a:t>Subject_ID</a:t>
            </a:r>
            <a:r>
              <a:rPr lang="en-US" sz="2800" dirty="0">
                <a:solidFill>
                  <a:srgbClr val="000000"/>
                </a:solidFill>
                <a:uFill>
                  <a:solidFill>
                    <a:srgbClr val="000000"/>
                  </a:solidFill>
                </a:uFill>
                <a:latin typeface="Candara" panose="020E0502030303020204" pitchFamily="34" charset="0"/>
                <a:ea typeface="Tahoma" panose="020B0604030504040204" pitchFamily="34" charset="0"/>
                <a:cs typeface="Arial" panose="020B0604020202020204" pitchFamily="34" charset="0"/>
              </a:rPr>
              <a:t>} </a:t>
            </a:r>
            <a:r>
              <a:rPr lang="en-US" sz="2800" dirty="0">
                <a:solidFill>
                  <a:srgbClr val="000000"/>
                </a:solidFill>
                <a:uFill>
                  <a:solidFill>
                    <a:srgbClr val="000000"/>
                  </a:solidFill>
                </a:uFill>
                <a:latin typeface="Candara" panose="020E0502030303020204" pitchFamily="34" charset="0"/>
                <a:ea typeface="Tahoma" panose="020B0604030504040204" pitchFamily="34" charset="0"/>
                <a:cs typeface="Arial" panose="020B0604020202020204" pitchFamily="34" charset="0"/>
                <a:sym typeface="Wingdings" panose="05000000000000000000" pitchFamily="2" charset="2"/>
              </a:rPr>
              <a:t> </a:t>
            </a:r>
            <a:r>
              <a:rPr lang="en-US" sz="2800" dirty="0" smtClean="0">
                <a:solidFill>
                  <a:sysClr val="windowText" lastClr="000000"/>
                </a:solidFill>
                <a:latin typeface="Candara" panose="020E0502030303020204" pitchFamily="34" charset="0"/>
              </a:rPr>
              <a:t>Teacher</a:t>
            </a:r>
            <a:endParaRPr lang="en-US" sz="2800" dirty="0">
              <a:solidFill>
                <a:sysClr val="windowText" lastClr="000000"/>
              </a:solidFill>
              <a:latin typeface="Candara" panose="020E0502030303020204" pitchFamily="34" charset="0"/>
            </a:endParaRPr>
          </a:p>
        </p:txBody>
      </p:sp>
    </p:spTree>
    <p:extLst>
      <p:ext uri="{BB962C8B-B14F-4D97-AF65-F5344CB8AC3E}">
        <p14:creationId xmlns:p14="http://schemas.microsoft.com/office/powerpoint/2010/main" val="588852256"/>
      </p:ext>
    </p:extLst>
  </p:cSld>
  <p:clrMapOvr>
    <a:masterClrMapping/>
  </p:clrMapOvr>
  <p:transition spd="med"/>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b="1" dirty="0">
                <a:effectLst>
                  <a:outerShdw blurRad="38100" dist="38100" dir="2700000" algn="tl">
                    <a:srgbClr val="000000">
                      <a:alpha val="43137"/>
                    </a:srgbClr>
                  </a:outerShdw>
                </a:effectLst>
              </a:rPr>
              <a:t>Second Normal </a:t>
            </a:r>
            <a:r>
              <a:rPr lang="en-US" altLang="en-US" b="1" dirty="0" smtClean="0">
                <a:effectLst>
                  <a:outerShdw blurRad="38100" dist="38100" dir="2700000" algn="tl">
                    <a:srgbClr val="000000">
                      <a:alpha val="43137"/>
                    </a:srgbClr>
                  </a:outerShdw>
                </a:effectLst>
              </a:rPr>
              <a:t>Form (2NF)</a:t>
            </a:r>
            <a:endParaRPr lang="en-US" b="1" dirty="0">
              <a:effectLst>
                <a:outerShdw blurRad="38100" dist="38100" dir="2700000" algn="tl">
                  <a:srgbClr val="000000">
                    <a:alpha val="43137"/>
                  </a:srgbClr>
                </a:outerShdw>
              </a:effectLst>
            </a:endParaRPr>
          </a:p>
        </p:txBody>
      </p:sp>
      <p:graphicFrame>
        <p:nvGraphicFramePr>
          <p:cNvPr id="6" name="Content Placeholder 6"/>
          <p:cNvGraphicFramePr>
            <a:graphicFrameLocks noGrp="1"/>
          </p:cNvGraphicFramePr>
          <p:nvPr>
            <p:ph idx="1"/>
            <p:extLst>
              <p:ext uri="{D42A27DB-BD31-4B8C-83A1-F6EECF244321}">
                <p14:modId xmlns:p14="http://schemas.microsoft.com/office/powerpoint/2010/main" val="592236425"/>
              </p:ext>
            </p:extLst>
          </p:nvPr>
        </p:nvGraphicFramePr>
        <p:xfrm>
          <a:off x="2630557" y="670560"/>
          <a:ext cx="6477000" cy="2661412"/>
        </p:xfrm>
        <a:graphic>
          <a:graphicData uri="http://schemas.openxmlformats.org/drawingml/2006/table">
            <a:tbl>
              <a:tblPr firstRow="1" bandRow="1">
                <a:tableStyleId>{00A15C55-8517-42AA-B614-E9B94910E393}</a:tableStyleId>
              </a:tblPr>
              <a:tblGrid>
                <a:gridCol w="2035119">
                  <a:extLst>
                    <a:ext uri="{9D8B030D-6E8A-4147-A177-3AD203B41FA5}">
                      <a16:colId xmlns:a16="http://schemas.microsoft.com/office/drawing/2014/main" val="565815035"/>
                    </a:ext>
                  </a:extLst>
                </a:gridCol>
                <a:gridCol w="2719275">
                  <a:extLst>
                    <a:ext uri="{9D8B030D-6E8A-4147-A177-3AD203B41FA5}">
                      <a16:colId xmlns:a16="http://schemas.microsoft.com/office/drawing/2014/main" val="687941346"/>
                    </a:ext>
                  </a:extLst>
                </a:gridCol>
                <a:gridCol w="1722606">
                  <a:extLst>
                    <a:ext uri="{9D8B030D-6E8A-4147-A177-3AD203B41FA5}">
                      <a16:colId xmlns:a16="http://schemas.microsoft.com/office/drawing/2014/main" val="1698236834"/>
                    </a:ext>
                  </a:extLst>
                </a:gridCol>
              </a:tblGrid>
              <a:tr h="370840">
                <a:tc>
                  <a:txBody>
                    <a:bodyPr/>
                    <a:lstStyle/>
                    <a:p>
                      <a:pPr>
                        <a:lnSpc>
                          <a:spcPct val="150000"/>
                        </a:lnSpc>
                      </a:pPr>
                      <a:r>
                        <a:rPr lang="en-US" sz="2800" dirty="0" err="1" smtClean="0">
                          <a:solidFill>
                            <a:sysClr val="windowText" lastClr="000000"/>
                          </a:solidFill>
                          <a:latin typeface="Candara" panose="020E0502030303020204" pitchFamily="34" charset="0"/>
                        </a:rPr>
                        <a:t>Student_ID</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nSpc>
                          <a:spcPct val="150000"/>
                        </a:lnSpc>
                      </a:pPr>
                      <a:r>
                        <a:rPr lang="en-US" sz="2800" dirty="0" err="1" smtClean="0">
                          <a:solidFill>
                            <a:sysClr val="windowText" lastClr="000000"/>
                          </a:solidFill>
                          <a:latin typeface="Candara" panose="020E0502030303020204" pitchFamily="34" charset="0"/>
                        </a:rPr>
                        <a:t>Subject_ID</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nSpc>
                          <a:spcPct val="150000"/>
                        </a:lnSpc>
                      </a:pPr>
                      <a:r>
                        <a:rPr lang="en-US" sz="2800" dirty="0" smtClean="0">
                          <a:solidFill>
                            <a:sysClr val="windowText" lastClr="000000"/>
                          </a:solidFill>
                          <a:latin typeface="Candara" panose="020E0502030303020204" pitchFamily="34" charset="0"/>
                        </a:rPr>
                        <a:t>Marks</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180803669"/>
                  </a:ext>
                </a:extLst>
              </a:tr>
              <a:tr h="370840">
                <a:tc>
                  <a:txBody>
                    <a:bodyPr/>
                    <a:lstStyle/>
                    <a:p>
                      <a:pPr>
                        <a:lnSpc>
                          <a:spcPct val="150000"/>
                        </a:lnSpc>
                      </a:pPr>
                      <a:r>
                        <a:rPr lang="en-US" sz="2800" dirty="0" smtClean="0">
                          <a:solidFill>
                            <a:sysClr val="windowText" lastClr="000000"/>
                          </a:solidFill>
                          <a:latin typeface="Candara" panose="020E0502030303020204" pitchFamily="34" charset="0"/>
                        </a:rPr>
                        <a:t>10</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1</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70</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17870802"/>
                  </a:ext>
                </a:extLst>
              </a:tr>
              <a:tr h="370840">
                <a:tc>
                  <a:txBody>
                    <a:bodyPr/>
                    <a:lstStyle/>
                    <a:p>
                      <a:pPr>
                        <a:lnSpc>
                          <a:spcPct val="150000"/>
                        </a:lnSpc>
                      </a:pPr>
                      <a:r>
                        <a:rPr lang="en-US" sz="2800" dirty="0" smtClean="0">
                          <a:solidFill>
                            <a:sysClr val="windowText" lastClr="000000"/>
                          </a:solidFill>
                          <a:latin typeface="Candara" panose="020E0502030303020204" pitchFamily="34" charset="0"/>
                        </a:rPr>
                        <a:t>10</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2</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75</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56784030"/>
                  </a:ext>
                </a:extLst>
              </a:tr>
              <a:tr h="370840">
                <a:tc>
                  <a:txBody>
                    <a:bodyPr/>
                    <a:lstStyle/>
                    <a:p>
                      <a:pPr>
                        <a:lnSpc>
                          <a:spcPct val="150000"/>
                        </a:lnSpc>
                      </a:pPr>
                      <a:r>
                        <a:rPr lang="en-US" sz="2800" dirty="0" smtClean="0">
                          <a:solidFill>
                            <a:sysClr val="windowText" lastClr="000000"/>
                          </a:solidFill>
                          <a:latin typeface="Candara" panose="020E0502030303020204" pitchFamily="34" charset="0"/>
                        </a:rPr>
                        <a:t>11</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1</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80</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58590466"/>
                  </a:ext>
                </a:extLst>
              </a:tr>
            </a:tbl>
          </a:graphicData>
        </a:graphic>
      </p:graphicFrame>
      <p:graphicFrame>
        <p:nvGraphicFramePr>
          <p:cNvPr id="9" name="Content Placeholder 6"/>
          <p:cNvGraphicFramePr>
            <a:graphicFrameLocks/>
          </p:cNvGraphicFramePr>
          <p:nvPr>
            <p:extLst>
              <p:ext uri="{D42A27DB-BD31-4B8C-83A1-F6EECF244321}">
                <p14:modId xmlns:p14="http://schemas.microsoft.com/office/powerpoint/2010/main" val="2859454026"/>
              </p:ext>
            </p:extLst>
          </p:nvPr>
        </p:nvGraphicFramePr>
        <p:xfrm>
          <a:off x="2630557" y="3810000"/>
          <a:ext cx="6477000" cy="2661412"/>
        </p:xfrm>
        <a:graphic>
          <a:graphicData uri="http://schemas.openxmlformats.org/drawingml/2006/table">
            <a:tbl>
              <a:tblPr firstRow="1" bandRow="1">
                <a:tableStyleId>{00A15C55-8517-42AA-B614-E9B94910E393}</a:tableStyleId>
              </a:tblPr>
              <a:tblGrid>
                <a:gridCol w="1848321">
                  <a:extLst>
                    <a:ext uri="{9D8B030D-6E8A-4147-A177-3AD203B41FA5}">
                      <a16:colId xmlns:a16="http://schemas.microsoft.com/office/drawing/2014/main" val="687941346"/>
                    </a:ext>
                  </a:extLst>
                </a:gridCol>
                <a:gridCol w="2495079">
                  <a:extLst>
                    <a:ext uri="{9D8B030D-6E8A-4147-A177-3AD203B41FA5}">
                      <a16:colId xmlns:a16="http://schemas.microsoft.com/office/drawing/2014/main" val="1698236834"/>
                    </a:ext>
                  </a:extLst>
                </a:gridCol>
                <a:gridCol w="2133600">
                  <a:extLst>
                    <a:ext uri="{9D8B030D-6E8A-4147-A177-3AD203B41FA5}">
                      <a16:colId xmlns:a16="http://schemas.microsoft.com/office/drawing/2014/main" val="1857630758"/>
                    </a:ext>
                  </a:extLst>
                </a:gridCol>
              </a:tblGrid>
              <a:tr h="370840">
                <a:tc>
                  <a:txBody>
                    <a:bodyPr/>
                    <a:lstStyle/>
                    <a:p>
                      <a:pPr>
                        <a:lnSpc>
                          <a:spcPct val="150000"/>
                        </a:lnSpc>
                      </a:pPr>
                      <a:r>
                        <a:rPr lang="en-US" sz="2800" dirty="0" err="1" smtClean="0">
                          <a:solidFill>
                            <a:sysClr val="windowText" lastClr="000000"/>
                          </a:solidFill>
                          <a:latin typeface="Candara" panose="020E0502030303020204" pitchFamily="34" charset="0"/>
                        </a:rPr>
                        <a:t>Subject_ID</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nSpc>
                          <a:spcPct val="150000"/>
                        </a:lnSpc>
                      </a:pPr>
                      <a:r>
                        <a:rPr lang="en-US" sz="2800" dirty="0" err="1" smtClean="0">
                          <a:solidFill>
                            <a:sysClr val="windowText" lastClr="000000"/>
                          </a:solidFill>
                          <a:latin typeface="Candara" panose="020E0502030303020204" pitchFamily="34" charset="0"/>
                        </a:rPr>
                        <a:t>Subject_Name</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nSpc>
                          <a:spcPct val="150000"/>
                        </a:lnSpc>
                      </a:pPr>
                      <a:r>
                        <a:rPr lang="en-US" sz="2800" dirty="0" smtClean="0">
                          <a:solidFill>
                            <a:sysClr val="windowText" lastClr="000000"/>
                          </a:solidFill>
                          <a:latin typeface="Candara" panose="020E0502030303020204" pitchFamily="34" charset="0"/>
                        </a:rPr>
                        <a:t>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180803669"/>
                  </a:ext>
                </a:extLst>
              </a:tr>
              <a:tr h="370840">
                <a:tc>
                  <a:txBody>
                    <a:bodyPr/>
                    <a:lstStyle/>
                    <a:p>
                      <a:pPr>
                        <a:lnSpc>
                          <a:spcPct val="150000"/>
                        </a:lnSpc>
                      </a:pPr>
                      <a:r>
                        <a:rPr lang="en-US" sz="2800" dirty="0" smtClean="0">
                          <a:solidFill>
                            <a:sysClr val="windowText" lastClr="000000"/>
                          </a:solidFill>
                          <a:latin typeface="Candara" panose="020E0502030303020204" pitchFamily="34" charset="0"/>
                        </a:rPr>
                        <a:t>1</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Java</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Java 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17870802"/>
                  </a:ext>
                </a:extLst>
              </a:tr>
              <a:tr h="370840">
                <a:tc>
                  <a:txBody>
                    <a:bodyPr/>
                    <a:lstStyle/>
                    <a:p>
                      <a:pPr>
                        <a:lnSpc>
                          <a:spcPct val="150000"/>
                        </a:lnSpc>
                      </a:pPr>
                      <a:r>
                        <a:rPr lang="en-US" sz="2800" dirty="0" smtClean="0">
                          <a:solidFill>
                            <a:sysClr val="windowText" lastClr="000000"/>
                          </a:solidFill>
                          <a:latin typeface="Candara" panose="020E0502030303020204" pitchFamily="34" charset="0"/>
                        </a:rPr>
                        <a:t>2</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C++</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smtClean="0">
                          <a:solidFill>
                            <a:sysClr val="windowText" lastClr="000000"/>
                          </a:solidFill>
                          <a:latin typeface="Candara" panose="020E0502030303020204" pitchFamily="34" charset="0"/>
                        </a:rPr>
                        <a:t>C++ 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56784030"/>
                  </a:ext>
                </a:extLst>
              </a:tr>
              <a:tr h="370840">
                <a:tc>
                  <a:txBody>
                    <a:bodyPr/>
                    <a:lstStyle/>
                    <a:p>
                      <a:pPr>
                        <a:lnSpc>
                          <a:spcPct val="150000"/>
                        </a:lnSpc>
                      </a:pPr>
                      <a:r>
                        <a:rPr lang="en-US" sz="2800" dirty="0" smtClean="0">
                          <a:solidFill>
                            <a:sysClr val="windowText" lastClr="000000"/>
                          </a:solidFill>
                          <a:latin typeface="Candara" panose="020E0502030303020204" pitchFamily="34" charset="0"/>
                        </a:rPr>
                        <a:t>3</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err="1" smtClean="0">
                          <a:solidFill>
                            <a:sysClr val="windowText" lastClr="000000"/>
                          </a:solidFill>
                          <a:latin typeface="Candara" panose="020E0502030303020204" pitchFamily="34" charset="0"/>
                        </a:rPr>
                        <a:t>Php</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800" dirty="0" err="1" smtClean="0">
                          <a:solidFill>
                            <a:sysClr val="windowText" lastClr="000000"/>
                          </a:solidFill>
                          <a:latin typeface="Candara" panose="020E0502030303020204" pitchFamily="34" charset="0"/>
                        </a:rPr>
                        <a:t>Php</a:t>
                      </a:r>
                      <a:r>
                        <a:rPr lang="en-US" sz="2800" dirty="0" smtClean="0">
                          <a:solidFill>
                            <a:sysClr val="windowText" lastClr="000000"/>
                          </a:solidFill>
                          <a:latin typeface="Candara" panose="020E0502030303020204" pitchFamily="34" charset="0"/>
                        </a:rPr>
                        <a:t> Teacher</a:t>
                      </a:r>
                      <a:endParaRPr lang="en-US" sz="2800" dirty="0">
                        <a:solidFill>
                          <a:sysClr val="windowText" lastClr="000000"/>
                        </a:solidFill>
                        <a:latin typeface="Candara" panose="020E0502030303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58590466"/>
                  </a:ext>
                </a:extLst>
              </a:tr>
            </a:tbl>
          </a:graphicData>
        </a:graphic>
      </p:graphicFrame>
      <p:sp>
        <p:nvSpPr>
          <p:cNvPr id="10" name="Title 1"/>
          <p:cNvSpPr txBox="1">
            <a:spLocks/>
          </p:cNvSpPr>
          <p:nvPr/>
        </p:nvSpPr>
        <p:spPr bwMode="auto">
          <a:xfrm>
            <a:off x="0" y="3390900"/>
            <a:ext cx="1066800" cy="609600"/>
          </a:xfrm>
          <a:prstGeom prst="rect">
            <a:avLst/>
          </a:prstGeom>
          <a:solidFill>
            <a:schemeClr val="tx2">
              <a:lumMod val="20000"/>
              <a:lumOff val="80000"/>
            </a:schemeClr>
          </a:solidFill>
          <a:ln>
            <a:noFill/>
          </a:ln>
          <a:extLst/>
        </p:spPr>
        <p:txBody>
          <a:bodyPr vert="horz" wrap="square" lIns="91440" tIns="45720" rIns="91440" bIns="45720" numCol="1" anchor="b"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r>
              <a:rPr lang="en-US" altLang="en-US" sz="2800" b="1" kern="0" dirty="0" smtClean="0">
                <a:solidFill>
                  <a:schemeClr val="bg2"/>
                </a:solidFill>
                <a:effectLst>
                  <a:outerShdw blurRad="38100" dist="38100" dir="2700000" algn="tl">
                    <a:srgbClr val="000000">
                      <a:alpha val="43137"/>
                    </a:srgbClr>
                  </a:outerShdw>
                </a:effectLst>
                <a:latin typeface="Candara" panose="020E0502030303020204" pitchFamily="34" charset="0"/>
              </a:rPr>
              <a:t>(2NF)</a:t>
            </a:r>
            <a:endParaRPr lang="en-US" sz="2800" b="1" kern="0" dirty="0">
              <a:solidFill>
                <a:schemeClr val="bg2"/>
              </a:solidFill>
              <a:effectLst>
                <a:outerShdw blurRad="38100" dist="38100" dir="2700000" algn="tl">
                  <a:srgbClr val="000000">
                    <a:alpha val="43137"/>
                  </a:srgbClr>
                </a:outerShdw>
              </a:effectLst>
              <a:latin typeface="Candara" panose="020E0502030303020204" pitchFamily="34" charset="0"/>
            </a:endParaRPr>
          </a:p>
        </p:txBody>
      </p:sp>
      <p:sp>
        <p:nvSpPr>
          <p:cNvPr id="13" name="Chevron 12"/>
          <p:cNvSpPr/>
          <p:nvPr/>
        </p:nvSpPr>
        <p:spPr bwMode="auto">
          <a:xfrm flipH="1">
            <a:off x="1116495" y="1981200"/>
            <a:ext cx="1295400" cy="3429000"/>
          </a:xfrm>
          <a:prstGeom prst="chevron">
            <a:avLst>
              <a:gd name="adj" fmla="val 95937"/>
            </a:avLst>
          </a:prstGeom>
          <a:solidFill>
            <a:schemeClr val="tx2">
              <a:lumMod val="20000"/>
              <a:lumOff val="80000"/>
            </a:schemeClr>
          </a:solidFill>
          <a:ln w="9525" cap="flat" cmpd="sng" algn="ctr">
            <a:solidFill>
              <a:srgbClr val="0070C0"/>
            </a:solidFill>
            <a:prstDash val="solid"/>
            <a:round/>
            <a:headEnd type="none" w="med" len="med"/>
            <a:tailEnd type="none" w="med" len="med"/>
          </a:ln>
          <a:effectLst>
            <a:glow rad="228600">
              <a:schemeClr val="accent4">
                <a:satMod val="175000"/>
                <a:alpha val="40000"/>
              </a:schemeClr>
            </a:glow>
          </a:effectLst>
          <a:scene3d>
            <a:camera prst="orthographicFront"/>
            <a:lightRig rig="threePt" dir="t"/>
          </a:scene3d>
          <a:sp3d>
            <a:bevelT w="139700" h="139700" prst="divot"/>
          </a:sp3d>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2275166020"/>
      </p:ext>
    </p:extLst>
  </p:cSld>
  <p:clrMapOvr>
    <a:masterClrMapping/>
  </p:clrMapOvr>
  <p:transition spd="med"/>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b="1" dirty="0">
                <a:effectLst>
                  <a:outerShdw blurRad="38100" dist="38100" dir="2700000" algn="tl">
                    <a:srgbClr val="000000">
                      <a:alpha val="43137"/>
                    </a:srgbClr>
                  </a:outerShdw>
                </a:effectLst>
              </a:rPr>
              <a:t>Second Normal </a:t>
            </a:r>
            <a:r>
              <a:rPr lang="en-US" altLang="en-US" b="1" dirty="0" smtClean="0">
                <a:effectLst>
                  <a:outerShdw blurRad="38100" dist="38100" dir="2700000" algn="tl">
                    <a:srgbClr val="000000">
                      <a:alpha val="43137"/>
                    </a:srgbClr>
                  </a:outerShdw>
                </a:effectLst>
              </a:rPr>
              <a:t>Form (2NF)</a:t>
            </a:r>
            <a:endParaRPr lang="en-US" b="1" dirty="0">
              <a:effectLst>
                <a:outerShdw blurRad="38100" dist="38100" dir="2700000" algn="tl">
                  <a:srgbClr val="000000">
                    <a:alpha val="43137"/>
                  </a:srgbClr>
                </a:outerShdw>
              </a:effectLst>
            </a:endParaRPr>
          </a:p>
        </p:txBody>
      </p:sp>
      <p:graphicFrame>
        <p:nvGraphicFramePr>
          <p:cNvPr id="3" name="Table 2"/>
          <p:cNvGraphicFramePr>
            <a:graphicFrameLocks noGrp="1"/>
          </p:cNvGraphicFramePr>
          <p:nvPr>
            <p:extLst>
              <p:ext uri="{D42A27DB-BD31-4B8C-83A1-F6EECF244321}">
                <p14:modId xmlns:p14="http://schemas.microsoft.com/office/powerpoint/2010/main" val="1503625754"/>
              </p:ext>
            </p:extLst>
          </p:nvPr>
        </p:nvGraphicFramePr>
        <p:xfrm>
          <a:off x="50799" y="685800"/>
          <a:ext cx="9042402" cy="1858330"/>
        </p:xfrm>
        <a:graphic>
          <a:graphicData uri="http://schemas.openxmlformats.org/drawingml/2006/table">
            <a:tbl>
              <a:tblPr firstRow="1" firstCol="1" bandRow="1">
                <a:tableStyleId>{C4B1156A-380E-4F78-BDF5-A606A8083BF9}</a:tableStyleId>
              </a:tblPr>
              <a:tblGrid>
                <a:gridCol w="1878846">
                  <a:extLst>
                    <a:ext uri="{9D8B030D-6E8A-4147-A177-3AD203B41FA5}">
                      <a16:colId xmlns:a16="http://schemas.microsoft.com/office/drawing/2014/main" val="182980641"/>
                    </a:ext>
                  </a:extLst>
                </a:gridCol>
                <a:gridCol w="1346955">
                  <a:extLst>
                    <a:ext uri="{9D8B030D-6E8A-4147-A177-3AD203B41FA5}">
                      <a16:colId xmlns:a16="http://schemas.microsoft.com/office/drawing/2014/main" val="2381889598"/>
                    </a:ext>
                  </a:extLst>
                </a:gridCol>
                <a:gridCol w="2971800">
                  <a:extLst>
                    <a:ext uri="{9D8B030D-6E8A-4147-A177-3AD203B41FA5}">
                      <a16:colId xmlns:a16="http://schemas.microsoft.com/office/drawing/2014/main" val="1781663210"/>
                    </a:ext>
                  </a:extLst>
                </a:gridCol>
                <a:gridCol w="1083231">
                  <a:extLst>
                    <a:ext uri="{9D8B030D-6E8A-4147-A177-3AD203B41FA5}">
                      <a16:colId xmlns:a16="http://schemas.microsoft.com/office/drawing/2014/main" val="1807449772"/>
                    </a:ext>
                  </a:extLst>
                </a:gridCol>
                <a:gridCol w="1761570">
                  <a:extLst>
                    <a:ext uri="{9D8B030D-6E8A-4147-A177-3AD203B41FA5}">
                      <a16:colId xmlns:a16="http://schemas.microsoft.com/office/drawing/2014/main" val="739760248"/>
                    </a:ext>
                  </a:extLst>
                </a:gridCol>
              </a:tblGrid>
              <a:tr h="354890">
                <a:tc>
                  <a:txBody>
                    <a:bodyPr/>
                    <a:lstStyle/>
                    <a:p>
                      <a:pPr>
                        <a:lnSpc>
                          <a:spcPct val="107000"/>
                        </a:lnSpc>
                        <a:spcAft>
                          <a:spcPts val="0"/>
                        </a:spcAft>
                      </a:pPr>
                      <a:r>
                        <a:rPr lang="en-US" sz="2400" dirty="0">
                          <a:solidFill>
                            <a:schemeClr val="bg1"/>
                          </a:solidFill>
                          <a:effectLst/>
                        </a:rPr>
                        <a:t>ID</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solidFill>
                      <a:srgbClr val="00B050"/>
                    </a:solidFill>
                  </a:tcPr>
                </a:tc>
                <a:tc>
                  <a:txBody>
                    <a:bodyPr/>
                    <a:lstStyle/>
                    <a:p>
                      <a:pPr>
                        <a:lnSpc>
                          <a:spcPct val="107000"/>
                        </a:lnSpc>
                        <a:spcAft>
                          <a:spcPts val="0"/>
                        </a:spcAft>
                      </a:pPr>
                      <a:r>
                        <a:rPr lang="en-US" sz="2400" dirty="0">
                          <a:solidFill>
                            <a:schemeClr val="bg1"/>
                          </a:solidFill>
                          <a:effectLst/>
                        </a:rPr>
                        <a:t>Date</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solidFill>
                      <a:srgbClr val="00B050"/>
                    </a:solidFill>
                  </a:tcPr>
                </a:tc>
                <a:tc>
                  <a:txBody>
                    <a:bodyPr/>
                    <a:lstStyle/>
                    <a:p>
                      <a:pPr>
                        <a:lnSpc>
                          <a:spcPct val="107000"/>
                        </a:lnSpc>
                        <a:spcAft>
                          <a:spcPts val="0"/>
                        </a:spcAft>
                      </a:pPr>
                      <a:r>
                        <a:rPr lang="en-US" sz="2400" dirty="0" err="1">
                          <a:solidFill>
                            <a:schemeClr val="bg1"/>
                          </a:solidFill>
                          <a:effectLst/>
                        </a:rPr>
                        <a:t>CourseTitle</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solidFill>
                      <a:srgbClr val="00B050"/>
                    </a:solidFill>
                  </a:tcPr>
                </a:tc>
                <a:tc>
                  <a:txBody>
                    <a:bodyPr/>
                    <a:lstStyle/>
                    <a:p>
                      <a:pPr>
                        <a:lnSpc>
                          <a:spcPct val="107000"/>
                        </a:lnSpc>
                        <a:spcAft>
                          <a:spcPts val="0"/>
                        </a:spcAft>
                      </a:pPr>
                      <a:r>
                        <a:rPr lang="en-US" sz="2400" dirty="0">
                          <a:solidFill>
                            <a:schemeClr val="bg1"/>
                          </a:solidFill>
                          <a:effectLst/>
                        </a:rPr>
                        <a:t>Seats</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solidFill>
                      <a:srgbClr val="00B050"/>
                    </a:solidFill>
                  </a:tcPr>
                </a:tc>
                <a:tc>
                  <a:txBody>
                    <a:bodyPr/>
                    <a:lstStyle/>
                    <a:p>
                      <a:pPr>
                        <a:lnSpc>
                          <a:spcPct val="107000"/>
                        </a:lnSpc>
                        <a:spcAft>
                          <a:spcPts val="0"/>
                        </a:spcAft>
                      </a:pPr>
                      <a:r>
                        <a:rPr lang="en-US" sz="2400" dirty="0">
                          <a:solidFill>
                            <a:schemeClr val="bg1"/>
                          </a:solidFill>
                          <a:effectLst/>
                        </a:rPr>
                        <a:t>Room</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solidFill>
                      <a:srgbClr val="00B050"/>
                    </a:solidFill>
                  </a:tcPr>
                </a:tc>
                <a:extLst>
                  <a:ext uri="{0D108BD9-81ED-4DB2-BD59-A6C34878D82A}">
                    <a16:rowId xmlns:a16="http://schemas.microsoft.com/office/drawing/2014/main" val="1783153583"/>
                  </a:ext>
                </a:extLst>
              </a:tr>
              <a:tr h="354890">
                <a:tc>
                  <a:txBody>
                    <a:bodyPr/>
                    <a:lstStyle/>
                    <a:p>
                      <a:pPr>
                        <a:lnSpc>
                          <a:spcPct val="107000"/>
                        </a:lnSpc>
                        <a:spcAft>
                          <a:spcPts val="0"/>
                        </a:spcAft>
                      </a:pPr>
                      <a:r>
                        <a:rPr lang="en-US" sz="2400" dirty="0">
                          <a:effectLst/>
                        </a:rPr>
                        <a:t>SQL101</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b="1" dirty="0">
                          <a:effectLst/>
                        </a:rPr>
                        <a:t>4/2/10</a:t>
                      </a:r>
                      <a:endPar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dirty="0">
                          <a:effectLst/>
                        </a:rPr>
                        <a:t>Intro to SQL</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a:effectLst/>
                        </a:rPr>
                        <a:t>5</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a:effectLst/>
                        </a:rPr>
                        <a:t>14</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extLst>
                  <a:ext uri="{0D108BD9-81ED-4DB2-BD59-A6C34878D82A}">
                    <a16:rowId xmlns:a16="http://schemas.microsoft.com/office/drawing/2014/main" val="823620087"/>
                  </a:ext>
                </a:extLst>
              </a:tr>
              <a:tr h="354890">
                <a:tc>
                  <a:txBody>
                    <a:bodyPr/>
                    <a:lstStyle/>
                    <a:p>
                      <a:pPr>
                        <a:lnSpc>
                          <a:spcPct val="107000"/>
                        </a:lnSpc>
                        <a:spcAft>
                          <a:spcPts val="0"/>
                        </a:spcAft>
                      </a:pPr>
                      <a:r>
                        <a:rPr lang="en-US" sz="2400" dirty="0" smtClean="0">
                          <a:effectLst/>
                        </a:rPr>
                        <a:t>SQL101</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b="1" dirty="0">
                          <a:effectLst/>
                        </a:rPr>
                        <a:t>5/4/10</a:t>
                      </a:r>
                      <a:endPar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dirty="0">
                          <a:effectLst/>
                        </a:rPr>
                        <a:t>Intro to SQL</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dirty="0">
                          <a:effectLst/>
                        </a:rPr>
                        <a:t>2</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dirty="0" smtClean="0">
                          <a:effectLst/>
                        </a:rPr>
                        <a:t>9</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extLst>
                  <a:ext uri="{0D108BD9-81ED-4DB2-BD59-A6C34878D82A}">
                    <a16:rowId xmlns:a16="http://schemas.microsoft.com/office/drawing/2014/main" val="403022227"/>
                  </a:ext>
                </a:extLst>
              </a:tr>
              <a:tr h="354890">
                <a:tc>
                  <a:txBody>
                    <a:bodyPr/>
                    <a:lstStyle/>
                    <a:p>
                      <a:pPr>
                        <a:lnSpc>
                          <a:spcPct val="107000"/>
                        </a:lnSpc>
                        <a:spcAft>
                          <a:spcPts val="0"/>
                        </a:spcAft>
                      </a:pPr>
                      <a:r>
                        <a:rPr lang="en-US" sz="2400">
                          <a:effectLst/>
                        </a:rPr>
                        <a:t>SQL101</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b="1" dirty="0">
                          <a:effectLst/>
                        </a:rPr>
                        <a:t>6/9/10</a:t>
                      </a:r>
                      <a:endPar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a:effectLst/>
                        </a:rPr>
                        <a:t>Intro to SQL</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dirty="0">
                          <a:effectLst/>
                        </a:rPr>
                        <a:t>4</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dirty="0">
                          <a:effectLst/>
                        </a:rPr>
                        <a:t>8</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extLst>
                  <a:ext uri="{0D108BD9-81ED-4DB2-BD59-A6C34878D82A}">
                    <a16:rowId xmlns:a16="http://schemas.microsoft.com/office/drawing/2014/main" val="3493246512"/>
                  </a:ext>
                </a:extLst>
              </a:tr>
              <a:tr h="354890">
                <a:tc>
                  <a:txBody>
                    <a:bodyPr/>
                    <a:lstStyle/>
                    <a:p>
                      <a:pPr>
                        <a:lnSpc>
                          <a:spcPct val="107000"/>
                        </a:lnSpc>
                        <a:spcAft>
                          <a:spcPts val="0"/>
                        </a:spcAft>
                      </a:pPr>
                      <a:r>
                        <a:rPr lang="en-US" sz="2400">
                          <a:effectLst/>
                        </a:rPr>
                        <a:t>DB101</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b="1" dirty="0">
                          <a:effectLst/>
                        </a:rPr>
                        <a:t>5/4/10</a:t>
                      </a:r>
                      <a:endPar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a:effectLst/>
                        </a:rPr>
                        <a:t>Database Design</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a:effectLst/>
                        </a:rPr>
                        <a:t>6</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tc>
                  <a:txBody>
                    <a:bodyPr/>
                    <a:lstStyle/>
                    <a:p>
                      <a:pPr>
                        <a:lnSpc>
                          <a:spcPct val="107000"/>
                        </a:lnSpc>
                        <a:spcAft>
                          <a:spcPts val="0"/>
                        </a:spcAft>
                      </a:pPr>
                      <a:r>
                        <a:rPr lang="en-US" sz="2400" dirty="0">
                          <a:effectLst/>
                        </a:rPr>
                        <a:t>11</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87507" marR="69884" marT="0" marB="0" anchor="ctr">
                    <a:noFill/>
                  </a:tcPr>
                </a:tc>
                <a:extLst>
                  <a:ext uri="{0D108BD9-81ED-4DB2-BD59-A6C34878D82A}">
                    <a16:rowId xmlns:a16="http://schemas.microsoft.com/office/drawing/2014/main" val="2982193068"/>
                  </a:ext>
                </a:extLst>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3292021436"/>
              </p:ext>
            </p:extLst>
          </p:nvPr>
        </p:nvGraphicFramePr>
        <p:xfrm>
          <a:off x="0" y="4495800"/>
          <a:ext cx="4902200" cy="1858330"/>
        </p:xfrm>
        <a:graphic>
          <a:graphicData uri="http://schemas.openxmlformats.org/drawingml/2006/table">
            <a:tbl>
              <a:tblPr firstRow="1" firstCol="1" bandRow="1">
                <a:tableStyleId>{C4B1156A-380E-4F78-BDF5-A606A8083BF9}</a:tableStyleId>
              </a:tblPr>
              <a:tblGrid>
                <a:gridCol w="1508369">
                  <a:extLst>
                    <a:ext uri="{9D8B030D-6E8A-4147-A177-3AD203B41FA5}">
                      <a16:colId xmlns:a16="http://schemas.microsoft.com/office/drawing/2014/main" val="955569494"/>
                    </a:ext>
                  </a:extLst>
                </a:gridCol>
                <a:gridCol w="1218298">
                  <a:extLst>
                    <a:ext uri="{9D8B030D-6E8A-4147-A177-3AD203B41FA5}">
                      <a16:colId xmlns:a16="http://schemas.microsoft.com/office/drawing/2014/main" val="352878218"/>
                    </a:ext>
                  </a:extLst>
                </a:gridCol>
                <a:gridCol w="1131277">
                  <a:extLst>
                    <a:ext uri="{9D8B030D-6E8A-4147-A177-3AD203B41FA5}">
                      <a16:colId xmlns:a16="http://schemas.microsoft.com/office/drawing/2014/main" val="3633269215"/>
                    </a:ext>
                  </a:extLst>
                </a:gridCol>
                <a:gridCol w="1044256">
                  <a:extLst>
                    <a:ext uri="{9D8B030D-6E8A-4147-A177-3AD203B41FA5}">
                      <a16:colId xmlns:a16="http://schemas.microsoft.com/office/drawing/2014/main" val="3988160872"/>
                    </a:ext>
                  </a:extLst>
                </a:gridCol>
              </a:tblGrid>
              <a:tr h="370840">
                <a:tc>
                  <a:txBody>
                    <a:bodyPr/>
                    <a:lstStyle/>
                    <a:p>
                      <a:pPr>
                        <a:lnSpc>
                          <a:spcPct val="107000"/>
                        </a:lnSpc>
                        <a:spcAft>
                          <a:spcPts val="0"/>
                        </a:spcAft>
                      </a:pPr>
                      <a:r>
                        <a:rPr lang="en-US" sz="2400" dirty="0">
                          <a:solidFill>
                            <a:schemeClr val="bg1"/>
                          </a:solidFill>
                          <a:effectLst/>
                        </a:rPr>
                        <a:t>ID</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solidFill>
                      <a:srgbClr val="00B050"/>
                    </a:solidFill>
                  </a:tcPr>
                </a:tc>
                <a:tc>
                  <a:txBody>
                    <a:bodyPr/>
                    <a:lstStyle/>
                    <a:p>
                      <a:pPr>
                        <a:lnSpc>
                          <a:spcPct val="107000"/>
                        </a:lnSpc>
                        <a:spcAft>
                          <a:spcPts val="0"/>
                        </a:spcAft>
                      </a:pPr>
                      <a:r>
                        <a:rPr lang="en-US" sz="2400" dirty="0">
                          <a:solidFill>
                            <a:schemeClr val="bg1"/>
                          </a:solidFill>
                          <a:effectLst/>
                        </a:rPr>
                        <a:t>Date</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solidFill>
                      <a:srgbClr val="00B050"/>
                    </a:solidFill>
                  </a:tcPr>
                </a:tc>
                <a:tc>
                  <a:txBody>
                    <a:bodyPr/>
                    <a:lstStyle/>
                    <a:p>
                      <a:pPr>
                        <a:lnSpc>
                          <a:spcPct val="107000"/>
                        </a:lnSpc>
                        <a:spcAft>
                          <a:spcPts val="0"/>
                        </a:spcAft>
                      </a:pPr>
                      <a:r>
                        <a:rPr lang="en-US" sz="2400" dirty="0">
                          <a:solidFill>
                            <a:schemeClr val="bg1"/>
                          </a:solidFill>
                          <a:effectLst/>
                        </a:rPr>
                        <a:t>Seats</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solidFill>
                      <a:srgbClr val="00B050"/>
                    </a:solidFill>
                  </a:tcPr>
                </a:tc>
                <a:tc>
                  <a:txBody>
                    <a:bodyPr/>
                    <a:lstStyle/>
                    <a:p>
                      <a:pPr>
                        <a:lnSpc>
                          <a:spcPct val="107000"/>
                        </a:lnSpc>
                        <a:spcAft>
                          <a:spcPts val="0"/>
                        </a:spcAft>
                      </a:pPr>
                      <a:r>
                        <a:rPr lang="en-US" sz="2400" dirty="0">
                          <a:solidFill>
                            <a:schemeClr val="bg1"/>
                          </a:solidFill>
                          <a:effectLst/>
                        </a:rPr>
                        <a:t>Room</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solidFill>
                      <a:srgbClr val="00B050"/>
                    </a:solidFill>
                  </a:tcPr>
                </a:tc>
                <a:extLst>
                  <a:ext uri="{0D108BD9-81ED-4DB2-BD59-A6C34878D82A}">
                    <a16:rowId xmlns:a16="http://schemas.microsoft.com/office/drawing/2014/main" val="1019421484"/>
                  </a:ext>
                </a:extLst>
              </a:tr>
              <a:tr h="370840">
                <a:tc>
                  <a:txBody>
                    <a:bodyPr/>
                    <a:lstStyle/>
                    <a:p>
                      <a:pPr>
                        <a:lnSpc>
                          <a:spcPct val="107000"/>
                        </a:lnSpc>
                        <a:spcAft>
                          <a:spcPts val="0"/>
                        </a:spcAft>
                      </a:pPr>
                      <a:r>
                        <a:rPr lang="en-US" sz="2400" b="1" dirty="0">
                          <a:effectLst/>
                        </a:rPr>
                        <a:t>SQL101</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b="1" dirty="0">
                          <a:effectLst/>
                        </a:rPr>
                        <a:t>4/2/10</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a:effectLst/>
                        </a:rPr>
                        <a:t>5</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a:effectLst/>
                        </a:rPr>
                        <a:t>14</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extLst>
                  <a:ext uri="{0D108BD9-81ED-4DB2-BD59-A6C34878D82A}">
                    <a16:rowId xmlns:a16="http://schemas.microsoft.com/office/drawing/2014/main" val="2909814634"/>
                  </a:ext>
                </a:extLst>
              </a:tr>
              <a:tr h="370840">
                <a:tc>
                  <a:txBody>
                    <a:bodyPr/>
                    <a:lstStyle/>
                    <a:p>
                      <a:pPr>
                        <a:lnSpc>
                          <a:spcPct val="107000"/>
                        </a:lnSpc>
                        <a:spcAft>
                          <a:spcPts val="0"/>
                        </a:spcAft>
                      </a:pPr>
                      <a:r>
                        <a:rPr lang="en-US" sz="2400" b="1" dirty="0">
                          <a:effectLst/>
                        </a:rPr>
                        <a:t>SQL101</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b="1" dirty="0">
                          <a:effectLst/>
                        </a:rPr>
                        <a:t>5/4/10</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dirty="0">
                          <a:effectLst/>
                        </a:rPr>
                        <a:t>2</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dirty="0" smtClean="0">
                          <a:effectLst/>
                        </a:rPr>
                        <a:t>9</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extLst>
                  <a:ext uri="{0D108BD9-81ED-4DB2-BD59-A6C34878D82A}">
                    <a16:rowId xmlns:a16="http://schemas.microsoft.com/office/drawing/2014/main" val="1562160832"/>
                  </a:ext>
                </a:extLst>
              </a:tr>
              <a:tr h="370840">
                <a:tc>
                  <a:txBody>
                    <a:bodyPr/>
                    <a:lstStyle/>
                    <a:p>
                      <a:pPr>
                        <a:lnSpc>
                          <a:spcPct val="107000"/>
                        </a:lnSpc>
                        <a:spcAft>
                          <a:spcPts val="0"/>
                        </a:spcAft>
                      </a:pPr>
                      <a:r>
                        <a:rPr lang="en-US" sz="2400" b="1" dirty="0">
                          <a:effectLst/>
                        </a:rPr>
                        <a:t>SQL101</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b="1" dirty="0">
                          <a:effectLst/>
                        </a:rPr>
                        <a:t>6/9/10</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a:effectLst/>
                        </a:rPr>
                        <a:t>4</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dirty="0">
                          <a:effectLst/>
                        </a:rPr>
                        <a:t>8</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extLst>
                  <a:ext uri="{0D108BD9-81ED-4DB2-BD59-A6C34878D82A}">
                    <a16:rowId xmlns:a16="http://schemas.microsoft.com/office/drawing/2014/main" val="4057881784"/>
                  </a:ext>
                </a:extLst>
              </a:tr>
              <a:tr h="370840">
                <a:tc>
                  <a:txBody>
                    <a:bodyPr/>
                    <a:lstStyle/>
                    <a:p>
                      <a:pPr>
                        <a:lnSpc>
                          <a:spcPct val="107000"/>
                        </a:lnSpc>
                        <a:spcAft>
                          <a:spcPts val="0"/>
                        </a:spcAft>
                      </a:pPr>
                      <a:r>
                        <a:rPr lang="en-US" sz="2400" b="1" dirty="0">
                          <a:effectLst/>
                        </a:rPr>
                        <a:t>DB101</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b="1" dirty="0">
                          <a:effectLst/>
                        </a:rPr>
                        <a:t>5/4/10</a:t>
                      </a:r>
                      <a:endPar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a:effectLst/>
                        </a:rPr>
                        <a:t>6</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dirty="0">
                          <a:effectLst/>
                        </a:rPr>
                        <a:t>11</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extLst>
                  <a:ext uri="{0D108BD9-81ED-4DB2-BD59-A6C34878D82A}">
                    <a16:rowId xmlns:a16="http://schemas.microsoft.com/office/drawing/2014/main" val="341021064"/>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423452229"/>
              </p:ext>
            </p:extLst>
          </p:nvPr>
        </p:nvGraphicFramePr>
        <p:xfrm>
          <a:off x="5125720" y="4495800"/>
          <a:ext cx="3962400" cy="1114998"/>
        </p:xfrm>
        <a:graphic>
          <a:graphicData uri="http://schemas.openxmlformats.org/drawingml/2006/table">
            <a:tbl>
              <a:tblPr firstRow="1" firstCol="1" bandRow="1">
                <a:tableStyleId>{ED083AE6-46FA-4A59-8FB0-9F97EB10719F}</a:tableStyleId>
              </a:tblPr>
              <a:tblGrid>
                <a:gridCol w="1447800">
                  <a:extLst>
                    <a:ext uri="{9D8B030D-6E8A-4147-A177-3AD203B41FA5}">
                      <a16:colId xmlns:a16="http://schemas.microsoft.com/office/drawing/2014/main" val="3727887792"/>
                    </a:ext>
                  </a:extLst>
                </a:gridCol>
                <a:gridCol w="2514600">
                  <a:extLst>
                    <a:ext uri="{9D8B030D-6E8A-4147-A177-3AD203B41FA5}">
                      <a16:colId xmlns:a16="http://schemas.microsoft.com/office/drawing/2014/main" val="2725739102"/>
                    </a:ext>
                  </a:extLst>
                </a:gridCol>
              </a:tblGrid>
              <a:tr h="370840">
                <a:tc>
                  <a:txBody>
                    <a:bodyPr/>
                    <a:lstStyle/>
                    <a:p>
                      <a:pPr>
                        <a:lnSpc>
                          <a:spcPct val="107000"/>
                        </a:lnSpc>
                        <a:spcAft>
                          <a:spcPts val="0"/>
                        </a:spcAft>
                      </a:pPr>
                      <a:r>
                        <a:rPr lang="en-US" sz="2400" dirty="0" smtClean="0">
                          <a:solidFill>
                            <a:schemeClr val="bg1"/>
                          </a:solidFill>
                          <a:effectLst/>
                        </a:rPr>
                        <a:t>ID</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solidFill>
                      <a:srgbClr val="00B050"/>
                    </a:solidFill>
                  </a:tcPr>
                </a:tc>
                <a:tc>
                  <a:txBody>
                    <a:bodyPr/>
                    <a:lstStyle/>
                    <a:p>
                      <a:pPr>
                        <a:lnSpc>
                          <a:spcPct val="107000"/>
                        </a:lnSpc>
                        <a:spcAft>
                          <a:spcPts val="0"/>
                        </a:spcAft>
                      </a:pPr>
                      <a:r>
                        <a:rPr lang="en-US" sz="2400" dirty="0" err="1">
                          <a:solidFill>
                            <a:schemeClr val="bg1"/>
                          </a:solidFill>
                          <a:effectLst/>
                        </a:rPr>
                        <a:t>CourseTitle</a:t>
                      </a:r>
                      <a:endParaRPr lang="en-US"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solidFill>
                      <a:srgbClr val="00B050"/>
                    </a:solidFill>
                  </a:tcPr>
                </a:tc>
                <a:extLst>
                  <a:ext uri="{0D108BD9-81ED-4DB2-BD59-A6C34878D82A}">
                    <a16:rowId xmlns:a16="http://schemas.microsoft.com/office/drawing/2014/main" val="3440180670"/>
                  </a:ext>
                </a:extLst>
              </a:tr>
              <a:tr h="370840">
                <a:tc>
                  <a:txBody>
                    <a:bodyPr/>
                    <a:lstStyle/>
                    <a:p>
                      <a:pPr>
                        <a:lnSpc>
                          <a:spcPct val="107000"/>
                        </a:lnSpc>
                        <a:spcAft>
                          <a:spcPts val="0"/>
                        </a:spcAft>
                      </a:pPr>
                      <a:r>
                        <a:rPr lang="en-US" sz="2400" dirty="0">
                          <a:effectLst/>
                        </a:rPr>
                        <a:t>SQL101</a:t>
                      </a:r>
                      <a:endParaRPr lang="en-US" sz="16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tc>
                <a:tc>
                  <a:txBody>
                    <a:bodyPr/>
                    <a:lstStyle/>
                    <a:p>
                      <a:pPr>
                        <a:lnSpc>
                          <a:spcPct val="107000"/>
                        </a:lnSpc>
                        <a:spcAft>
                          <a:spcPts val="0"/>
                        </a:spcAft>
                      </a:pPr>
                      <a:r>
                        <a:rPr lang="en-US" sz="2400" dirty="0">
                          <a:effectLst/>
                        </a:rPr>
                        <a:t>Intro to SQL</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tc>
                <a:extLst>
                  <a:ext uri="{0D108BD9-81ED-4DB2-BD59-A6C34878D82A}">
                    <a16:rowId xmlns:a16="http://schemas.microsoft.com/office/drawing/2014/main" val="3406040380"/>
                  </a:ext>
                </a:extLst>
              </a:tr>
              <a:tr h="370840">
                <a:tc>
                  <a:txBody>
                    <a:bodyPr/>
                    <a:lstStyle/>
                    <a:p>
                      <a:pPr>
                        <a:lnSpc>
                          <a:spcPct val="107000"/>
                        </a:lnSpc>
                        <a:spcAft>
                          <a:spcPts val="0"/>
                        </a:spcAft>
                      </a:pPr>
                      <a:r>
                        <a:rPr lang="en-US" sz="2400" dirty="0">
                          <a:effectLst/>
                        </a:rPr>
                        <a:t>DB 101</a:t>
                      </a:r>
                      <a:endParaRPr lang="en-US" sz="1600" b="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tc>
                  <a:txBody>
                    <a:bodyPr/>
                    <a:lstStyle/>
                    <a:p>
                      <a:pPr>
                        <a:lnSpc>
                          <a:spcPct val="107000"/>
                        </a:lnSpc>
                        <a:spcAft>
                          <a:spcPts val="0"/>
                        </a:spcAft>
                      </a:pPr>
                      <a:r>
                        <a:rPr lang="en-US" sz="2400" dirty="0">
                          <a:effectLst/>
                        </a:rPr>
                        <a:t>Database Design</a:t>
                      </a:r>
                      <a:endPar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R="73025" marT="0" marB="0" anchor="ctr">
                    <a:noFill/>
                  </a:tcPr>
                </a:tc>
                <a:extLst>
                  <a:ext uri="{0D108BD9-81ED-4DB2-BD59-A6C34878D82A}">
                    <a16:rowId xmlns:a16="http://schemas.microsoft.com/office/drawing/2014/main" val="1587663535"/>
                  </a:ext>
                </a:extLst>
              </a:tr>
            </a:tbl>
          </a:graphicData>
        </a:graphic>
      </p:graphicFrame>
      <p:sp>
        <p:nvSpPr>
          <p:cNvPr id="6" name="Half Frame 5"/>
          <p:cNvSpPr/>
          <p:nvPr/>
        </p:nvSpPr>
        <p:spPr bwMode="auto">
          <a:xfrm rot="2341714">
            <a:off x="4061978" y="3433508"/>
            <a:ext cx="2266886" cy="1757905"/>
          </a:xfrm>
          <a:prstGeom prst="halfFrame">
            <a:avLst>
              <a:gd name="adj1" fmla="val 5057"/>
              <a:gd name="adj2" fmla="val 6314"/>
            </a:avLst>
          </a:prstGeom>
          <a:solidFill>
            <a:srgbClr val="0070C0"/>
          </a:solidFill>
          <a:ln w="9525" cap="flat" cmpd="sng" algn="ctr">
            <a:solidFill>
              <a:srgbClr val="0070C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311457693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6"/>
          <p:cNvSpPr>
            <a:spLocks noGrp="1" noChangeArrowheads="1"/>
          </p:cNvSpPr>
          <p:nvPr>
            <p:ph type="title"/>
          </p:nvPr>
        </p:nvSpPr>
        <p:spPr>
          <a:xfrm>
            <a:off x="0" y="-1929"/>
            <a:ext cx="9144000" cy="720725"/>
          </a:xfrm>
        </p:spPr>
        <p:txBody>
          <a:bodyPr/>
          <a:lstStyle/>
          <a:p>
            <a:pPr eaLnBrk="1" hangingPunct="1"/>
            <a:r>
              <a:rPr lang="en-US" altLang="en-US" sz="3200" dirty="0" smtClean="0"/>
              <a:t>Second Normal Form</a:t>
            </a:r>
          </a:p>
        </p:txBody>
      </p:sp>
      <p:sp>
        <p:nvSpPr>
          <p:cNvPr id="82947" name="Rectangle 7"/>
          <p:cNvSpPr>
            <a:spLocks noGrp="1" noChangeArrowheads="1"/>
          </p:cNvSpPr>
          <p:nvPr>
            <p:ph idx="1"/>
          </p:nvPr>
        </p:nvSpPr>
        <p:spPr>
          <a:xfrm>
            <a:off x="50800" y="762000"/>
            <a:ext cx="9042400" cy="6035040"/>
          </a:xfrm>
        </p:spPr>
        <p:txBody>
          <a:bodyPr/>
          <a:lstStyle/>
          <a:p>
            <a:pPr marL="0" indent="0" eaLnBrk="1" hangingPunct="1">
              <a:lnSpc>
                <a:spcPct val="200000"/>
              </a:lnSpc>
              <a:buNone/>
            </a:pPr>
            <a:r>
              <a:rPr lang="en-US" altLang="en-US" dirty="0" smtClean="0"/>
              <a:t>A relation schema R is in </a:t>
            </a:r>
            <a:r>
              <a:rPr lang="en-US" altLang="en-US" b="1" dirty="0" smtClean="0"/>
              <a:t>second normal form (2NF)</a:t>
            </a:r>
            <a:r>
              <a:rPr lang="en-US" altLang="en-US" dirty="0" smtClean="0"/>
              <a:t> if</a:t>
            </a:r>
          </a:p>
          <a:p>
            <a:pPr lvl="1" eaLnBrk="1" hangingPunct="1">
              <a:lnSpc>
                <a:spcPct val="200000"/>
              </a:lnSpc>
            </a:pPr>
            <a:r>
              <a:rPr lang="en-US" altLang="en-US" sz="2800" b="1" dirty="0" smtClean="0"/>
              <a:t>every</a:t>
            </a:r>
            <a:r>
              <a:rPr lang="en-US" altLang="en-US" sz="2800" dirty="0" smtClean="0"/>
              <a:t> </a:t>
            </a:r>
            <a:r>
              <a:rPr lang="en-US" altLang="en-US" sz="2800" b="1" dirty="0" smtClean="0"/>
              <a:t>non-prime attribute </a:t>
            </a:r>
            <a:r>
              <a:rPr lang="en-US" altLang="en-US" sz="2800" dirty="0" smtClean="0"/>
              <a:t>A in R is fully functionally </a:t>
            </a:r>
            <a:r>
              <a:rPr lang="en-US" altLang="en-US" sz="2800" b="1" dirty="0" smtClean="0"/>
              <a:t>dependent on the primary key.</a:t>
            </a:r>
          </a:p>
          <a:p>
            <a:pPr eaLnBrk="1" hangingPunct="1">
              <a:lnSpc>
                <a:spcPct val="200000"/>
              </a:lnSpc>
            </a:pPr>
            <a:r>
              <a:rPr lang="en-US" altLang="en-US" dirty="0" smtClean="0"/>
              <a:t>R can be decomposed into 2NF relations via the process of 2NF normalization or “second normalization</a:t>
            </a:r>
            <a:r>
              <a:rPr lang="en-US" altLang="en-US" dirty="0"/>
              <a:t>” </a:t>
            </a:r>
            <a:endParaRPr lang="en-US" altLang="en-US" dirty="0" smtClean="0"/>
          </a:p>
          <a:p>
            <a:pPr marL="0" indent="0" eaLnBrk="1" hangingPunct="1">
              <a:lnSpc>
                <a:spcPct val="200000"/>
              </a:lnSpc>
              <a:buNone/>
            </a:pPr>
            <a:endParaRPr lang="en-CA" dirty="0" smtClean="0"/>
          </a:p>
          <a:p>
            <a:pPr eaLnBrk="1" hangingPunct="1">
              <a:lnSpc>
                <a:spcPct val="200000"/>
              </a:lnSpc>
            </a:pPr>
            <a:endParaRPr lang="en-US" altLang="en-US" dirty="0" smtClean="0"/>
          </a:p>
        </p:txBody>
      </p:sp>
    </p:spTree>
    <p:extLst>
      <p:ext uri="{BB962C8B-B14F-4D97-AF65-F5344CB8AC3E}">
        <p14:creationId xmlns:p14="http://schemas.microsoft.com/office/powerpoint/2010/main" val="164696539"/>
      </p:ext>
    </p:extLst>
  </p:cSld>
  <p:clrMapOvr>
    <a:masterClrMapping/>
  </p:clrMapOvr>
  <p:transition spd="med"/>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p:cNvSpPr txBox="1">
            <a:spLocks noChangeArrowheads="1"/>
          </p:cNvSpPr>
          <p:nvPr/>
        </p:nvSpPr>
        <p:spPr bwMode="auto">
          <a:xfrm>
            <a:off x="0" y="0"/>
            <a:ext cx="9144000" cy="720725"/>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4000" b="1" kern="0" dirty="0" smtClean="0">
                <a:effectLst>
                  <a:outerShdw blurRad="38100" dist="38100" dir="2700000" algn="tl">
                    <a:srgbClr val="000000">
                      <a:alpha val="43137"/>
                    </a:srgbClr>
                  </a:outerShdw>
                </a:effectLst>
              </a:rPr>
              <a:t>Third Normal Form </a:t>
            </a:r>
          </a:p>
        </p:txBody>
      </p:sp>
      <p:sp>
        <p:nvSpPr>
          <p:cNvPr id="5" name="Rectangle 7"/>
          <p:cNvSpPr txBox="1">
            <a:spLocks noChangeArrowheads="1"/>
          </p:cNvSpPr>
          <p:nvPr/>
        </p:nvSpPr>
        <p:spPr bwMode="auto">
          <a:xfrm>
            <a:off x="40640" y="754572"/>
            <a:ext cx="9041565" cy="6014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lnSpc>
                <a:spcPct val="150000"/>
              </a:lnSpc>
              <a:buFont typeface="Wingdings" panose="05000000000000000000" pitchFamily="2" charset="2"/>
              <a:buChar char="§"/>
            </a:pPr>
            <a:r>
              <a:rPr lang="en-CA" sz="4000" dirty="0">
                <a:solidFill>
                  <a:srgbClr val="002060"/>
                </a:solidFill>
                <a:latin typeface="Segoe WP Semibold" panose="020B0702040204020203" pitchFamily="34" charset="0"/>
                <a:cs typeface="Segoe WP Semibold" panose="020B0702040204020203" pitchFamily="34" charset="0"/>
              </a:rPr>
              <a:t>According to </a:t>
            </a:r>
            <a:r>
              <a:rPr lang="en-CA" sz="4000" dirty="0" err="1">
                <a:solidFill>
                  <a:srgbClr val="002060"/>
                </a:solidFill>
                <a:latin typeface="Segoe WP Semibold" panose="020B0702040204020203" pitchFamily="34" charset="0"/>
                <a:cs typeface="Segoe WP Semibold" panose="020B0702040204020203" pitchFamily="34" charset="0"/>
              </a:rPr>
              <a:t>Codd’s</a:t>
            </a:r>
            <a:r>
              <a:rPr lang="en-CA" sz="4000" dirty="0">
                <a:solidFill>
                  <a:srgbClr val="002060"/>
                </a:solidFill>
                <a:latin typeface="Segoe WP Semibold" panose="020B0702040204020203" pitchFamily="34" charset="0"/>
                <a:cs typeface="Segoe WP Semibold" panose="020B0702040204020203" pitchFamily="34" charset="0"/>
              </a:rPr>
              <a:t> original definition, a relation schema R is in </a:t>
            </a:r>
            <a:r>
              <a:rPr lang="en-CA" sz="4000" dirty="0" smtClean="0">
                <a:solidFill>
                  <a:srgbClr val="002060"/>
                </a:solidFill>
                <a:latin typeface="Segoe WP Semibold" panose="020B0702040204020203" pitchFamily="34" charset="0"/>
                <a:cs typeface="Segoe WP Semibold" panose="020B0702040204020203" pitchFamily="34" charset="0"/>
              </a:rPr>
              <a:t>3NF if </a:t>
            </a:r>
            <a:r>
              <a:rPr lang="en-CA" sz="3600" dirty="0" smtClean="0">
                <a:solidFill>
                  <a:srgbClr val="002060"/>
                </a:solidFill>
                <a:latin typeface="Segoe WP Semibold" panose="020B0702040204020203" pitchFamily="34" charset="0"/>
                <a:cs typeface="Segoe WP Semibold" panose="020B0702040204020203" pitchFamily="34" charset="0"/>
              </a:rPr>
              <a:t>it </a:t>
            </a:r>
            <a:r>
              <a:rPr lang="en-CA" sz="3600" dirty="0">
                <a:solidFill>
                  <a:srgbClr val="002060"/>
                </a:solidFill>
                <a:latin typeface="Segoe WP Semibold" panose="020B0702040204020203" pitchFamily="34" charset="0"/>
                <a:cs typeface="Segoe WP Semibold" panose="020B0702040204020203" pitchFamily="34" charset="0"/>
              </a:rPr>
              <a:t>satisfies </a:t>
            </a:r>
          </a:p>
          <a:p>
            <a:pPr lvl="1" eaLnBrk="1" hangingPunct="1">
              <a:lnSpc>
                <a:spcPct val="150000"/>
              </a:lnSpc>
              <a:buFont typeface="Wingdings" panose="05000000000000000000" pitchFamily="2" charset="2"/>
              <a:buChar char="§"/>
            </a:pPr>
            <a:r>
              <a:rPr lang="en-CA" sz="3600" dirty="0" smtClean="0">
                <a:solidFill>
                  <a:srgbClr val="002060"/>
                </a:solidFill>
                <a:latin typeface="Segoe WP Semibold" panose="020B0702040204020203" pitchFamily="34" charset="0"/>
                <a:cs typeface="Segoe WP Semibold" panose="020B0702040204020203" pitchFamily="34" charset="0"/>
              </a:rPr>
              <a:t>2NF </a:t>
            </a:r>
            <a:r>
              <a:rPr lang="en-CA" sz="3600" dirty="0">
                <a:solidFill>
                  <a:srgbClr val="002060"/>
                </a:solidFill>
                <a:latin typeface="Segoe WP Semibold" panose="020B0702040204020203" pitchFamily="34" charset="0"/>
                <a:cs typeface="Segoe WP Semibold" panose="020B0702040204020203" pitchFamily="34" charset="0"/>
              </a:rPr>
              <a:t>and </a:t>
            </a:r>
            <a:endParaRPr lang="en-CA" sz="3600" dirty="0" smtClean="0">
              <a:solidFill>
                <a:srgbClr val="002060"/>
              </a:solidFill>
              <a:latin typeface="Segoe WP Semibold" panose="020B0702040204020203" pitchFamily="34" charset="0"/>
              <a:cs typeface="Segoe WP Semibold" panose="020B0702040204020203" pitchFamily="34" charset="0"/>
            </a:endParaRPr>
          </a:p>
          <a:p>
            <a:pPr lvl="1" eaLnBrk="1" hangingPunct="1">
              <a:buFont typeface="Wingdings" panose="05000000000000000000" pitchFamily="2" charset="2"/>
              <a:buChar char="§"/>
            </a:pPr>
            <a:r>
              <a:rPr lang="en-CA" sz="3600" b="1" dirty="0" smtClean="0">
                <a:solidFill>
                  <a:srgbClr val="002060"/>
                </a:solidFill>
                <a:latin typeface="Segoe WP Semibold" panose="020B0702040204020203" pitchFamily="34" charset="0"/>
                <a:cs typeface="Segoe WP Semibold" panose="020B0702040204020203" pitchFamily="34" charset="0"/>
              </a:rPr>
              <a:t>non-prime </a:t>
            </a:r>
            <a:r>
              <a:rPr lang="en-CA" sz="3600" b="1" dirty="0">
                <a:solidFill>
                  <a:srgbClr val="002060"/>
                </a:solidFill>
                <a:latin typeface="Segoe WP Semibold" panose="020B0702040204020203" pitchFamily="34" charset="0"/>
                <a:cs typeface="Segoe WP Semibold" panose="020B0702040204020203" pitchFamily="34" charset="0"/>
              </a:rPr>
              <a:t>attribute of R </a:t>
            </a:r>
            <a:r>
              <a:rPr lang="en-CA" sz="3600" dirty="0">
                <a:solidFill>
                  <a:srgbClr val="002060"/>
                </a:solidFill>
                <a:latin typeface="Segoe WP Semibold" panose="020B0702040204020203" pitchFamily="34" charset="0"/>
                <a:cs typeface="Segoe WP Semibold" panose="020B0702040204020203" pitchFamily="34" charset="0"/>
              </a:rPr>
              <a:t>is </a:t>
            </a:r>
            <a:r>
              <a:rPr lang="en-CA" sz="3600" dirty="0" smtClean="0">
                <a:solidFill>
                  <a:srgbClr val="002060"/>
                </a:solidFill>
                <a:latin typeface="Segoe WP Semibold" panose="020B0702040204020203" pitchFamily="34" charset="0"/>
                <a:cs typeface="Segoe WP Semibold" panose="020B0702040204020203" pitchFamily="34" charset="0"/>
              </a:rPr>
              <a:t>not </a:t>
            </a:r>
            <a:r>
              <a:rPr lang="en-CA" sz="3600" b="1" dirty="0" smtClean="0">
                <a:solidFill>
                  <a:srgbClr val="002060"/>
                </a:solidFill>
                <a:latin typeface="Segoe WP Semibold" panose="020B0702040204020203" pitchFamily="34" charset="0"/>
                <a:cs typeface="Segoe WP Semibold" panose="020B0702040204020203" pitchFamily="34" charset="0"/>
              </a:rPr>
              <a:t>transitively </a:t>
            </a:r>
            <a:r>
              <a:rPr lang="en-CA" sz="3600" b="1" dirty="0">
                <a:solidFill>
                  <a:srgbClr val="002060"/>
                </a:solidFill>
                <a:latin typeface="Segoe WP Semibold" panose="020B0702040204020203" pitchFamily="34" charset="0"/>
                <a:cs typeface="Segoe WP Semibold" panose="020B0702040204020203" pitchFamily="34" charset="0"/>
              </a:rPr>
              <a:t>dependent</a:t>
            </a:r>
            <a:r>
              <a:rPr lang="en-CA" sz="3600" dirty="0">
                <a:solidFill>
                  <a:srgbClr val="002060"/>
                </a:solidFill>
                <a:latin typeface="Segoe WP Semibold" panose="020B0702040204020203" pitchFamily="34" charset="0"/>
                <a:cs typeface="Segoe WP Semibold" panose="020B0702040204020203" pitchFamily="34" charset="0"/>
              </a:rPr>
              <a:t> on the </a:t>
            </a:r>
            <a:r>
              <a:rPr lang="en-CA" sz="3600" b="1" dirty="0">
                <a:solidFill>
                  <a:srgbClr val="002060"/>
                </a:solidFill>
                <a:latin typeface="Segoe WP Semibold" panose="020B0702040204020203" pitchFamily="34" charset="0"/>
                <a:cs typeface="Segoe WP Semibold" panose="020B0702040204020203" pitchFamily="34" charset="0"/>
              </a:rPr>
              <a:t>primary key.</a:t>
            </a:r>
            <a:r>
              <a:rPr lang="en-US" altLang="en-US" sz="3600" b="1" dirty="0">
                <a:solidFill>
                  <a:srgbClr val="002060"/>
                </a:solidFill>
                <a:latin typeface="Segoe WP Semibold" panose="020B0702040204020203" pitchFamily="34" charset="0"/>
                <a:cs typeface="Segoe WP Semibold" panose="020B0702040204020203" pitchFamily="34" charset="0"/>
              </a:rPr>
              <a:t> </a:t>
            </a:r>
          </a:p>
          <a:p>
            <a:pPr eaLnBrk="1" hangingPunct="1">
              <a:lnSpc>
                <a:spcPct val="150000"/>
              </a:lnSpc>
            </a:pPr>
            <a:endParaRPr lang="en-US" altLang="en-US" sz="4400" kern="0" dirty="0" smtClean="0">
              <a:solidFill>
                <a:srgbClr val="002060"/>
              </a:solidFill>
              <a:latin typeface="Segoe WP Semibold" panose="020B0702040204020203" pitchFamily="34" charset="0"/>
              <a:cs typeface="Segoe WP Semibold" panose="020B0702040204020203" pitchFamily="34" charset="0"/>
            </a:endParaRPr>
          </a:p>
        </p:txBody>
      </p:sp>
    </p:spTree>
    <p:extLst>
      <p:ext uri="{BB962C8B-B14F-4D97-AF65-F5344CB8AC3E}">
        <p14:creationId xmlns:p14="http://schemas.microsoft.com/office/powerpoint/2010/main" val="4209832462"/>
      </p:ext>
    </p:extLst>
  </p:cSld>
  <p:clrMapOvr>
    <a:masterClrMapping/>
  </p:clrMapOvr>
  <p:transition spd="med"/>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6"/>
          <p:cNvSpPr>
            <a:spLocks noGrp="1" noChangeArrowheads="1"/>
          </p:cNvSpPr>
          <p:nvPr>
            <p:ph type="title"/>
          </p:nvPr>
        </p:nvSpPr>
        <p:spPr>
          <a:xfrm>
            <a:off x="0" y="0"/>
            <a:ext cx="9144000" cy="609600"/>
          </a:xfrm>
        </p:spPr>
        <p:txBody>
          <a:bodyPr/>
          <a:lstStyle/>
          <a:p>
            <a:pPr eaLnBrk="1" hangingPunct="1"/>
            <a:r>
              <a:rPr lang="en-US" altLang="en-US" b="1" dirty="0"/>
              <a:t>Transitive </a:t>
            </a:r>
            <a:r>
              <a:rPr lang="en-US" altLang="en-US" b="1" dirty="0" smtClean="0"/>
              <a:t>Functional Dependency</a:t>
            </a:r>
            <a:endParaRPr lang="en-US" altLang="en-US" b="1" dirty="0" smtClean="0">
              <a:effectLst>
                <a:outerShdw blurRad="38100" dist="38100" dir="2700000" algn="tl">
                  <a:srgbClr val="000000">
                    <a:alpha val="43137"/>
                  </a:srgbClr>
                </a:outerShdw>
              </a:effectLst>
            </a:endParaRPr>
          </a:p>
        </p:txBody>
      </p:sp>
      <p:sp>
        <p:nvSpPr>
          <p:cNvPr id="89091" name="Rectangle 7"/>
          <p:cNvSpPr>
            <a:spLocks noGrp="1" noChangeArrowheads="1"/>
          </p:cNvSpPr>
          <p:nvPr>
            <p:ph idx="1"/>
          </p:nvPr>
        </p:nvSpPr>
        <p:spPr>
          <a:xfrm>
            <a:off x="28575" y="568324"/>
            <a:ext cx="9086850" cy="6289675"/>
          </a:xfrm>
        </p:spPr>
        <p:txBody>
          <a:bodyPr/>
          <a:lstStyle/>
          <a:p>
            <a:pPr eaLnBrk="1" hangingPunct="1">
              <a:lnSpc>
                <a:spcPct val="150000"/>
              </a:lnSpc>
            </a:pPr>
            <a:r>
              <a:rPr lang="en-US" altLang="en-US" dirty="0" smtClean="0"/>
              <a:t>Definition:</a:t>
            </a:r>
          </a:p>
          <a:p>
            <a:pPr lvl="1" eaLnBrk="1" hangingPunct="1">
              <a:lnSpc>
                <a:spcPct val="150000"/>
              </a:lnSpc>
            </a:pPr>
            <a:r>
              <a:rPr lang="en-US" altLang="en-US" b="1" dirty="0" smtClean="0"/>
              <a:t>Transitive functional dependency:</a:t>
            </a:r>
            <a:r>
              <a:rPr lang="en-US" altLang="en-US" dirty="0" smtClean="0"/>
              <a:t> a FD  X -&gt; Z that can be derived from two FDs   X -&gt; Y and Y -&gt; Z </a:t>
            </a:r>
          </a:p>
          <a:p>
            <a:pPr eaLnBrk="1" hangingPunct="1">
              <a:lnSpc>
                <a:spcPct val="150000"/>
              </a:lnSpc>
            </a:pPr>
            <a:r>
              <a:rPr lang="en-US" altLang="en-US" dirty="0" smtClean="0"/>
              <a:t>Examples:</a:t>
            </a:r>
          </a:p>
          <a:p>
            <a:pPr lvl="1" eaLnBrk="1" hangingPunct="1">
              <a:lnSpc>
                <a:spcPct val="150000"/>
              </a:lnSpc>
            </a:pPr>
            <a:r>
              <a:rPr lang="en-US" altLang="en-US" dirty="0" smtClean="0"/>
              <a:t>SSN -&gt; DMGRSSN is a </a:t>
            </a:r>
            <a:r>
              <a:rPr lang="en-US" altLang="en-US" b="1" dirty="0" smtClean="0"/>
              <a:t>transitive</a:t>
            </a:r>
            <a:r>
              <a:rPr lang="en-US" altLang="en-US" dirty="0" smtClean="0"/>
              <a:t> FD </a:t>
            </a:r>
          </a:p>
          <a:p>
            <a:pPr lvl="2" eaLnBrk="1" hangingPunct="1">
              <a:lnSpc>
                <a:spcPct val="150000"/>
              </a:lnSpc>
            </a:pPr>
            <a:r>
              <a:rPr lang="en-US" altLang="en-US" dirty="0" smtClean="0"/>
              <a:t>Since SSN -&gt; DNUMBER and DNUMBER -&gt; DMGRSSN hold </a:t>
            </a:r>
          </a:p>
          <a:p>
            <a:pPr lvl="1" eaLnBrk="1" hangingPunct="1">
              <a:lnSpc>
                <a:spcPct val="150000"/>
              </a:lnSpc>
            </a:pPr>
            <a:r>
              <a:rPr lang="en-US" altLang="en-US" dirty="0" smtClean="0"/>
              <a:t>SSN -&gt; ENAME is </a:t>
            </a:r>
            <a:r>
              <a:rPr lang="en-US" altLang="en-US" b="1" dirty="0" smtClean="0"/>
              <a:t>non-transitive</a:t>
            </a:r>
          </a:p>
          <a:p>
            <a:pPr lvl="2" eaLnBrk="1" hangingPunct="1">
              <a:lnSpc>
                <a:spcPct val="150000"/>
              </a:lnSpc>
            </a:pPr>
            <a:r>
              <a:rPr lang="en-US" altLang="en-US" dirty="0" smtClean="0"/>
              <a:t>Since there is no set of attributes X where SSN -&gt; X and X -&gt; ENAME </a:t>
            </a:r>
          </a:p>
        </p:txBody>
      </p:sp>
    </p:spTree>
    <p:extLst>
      <p:ext uri="{BB962C8B-B14F-4D97-AF65-F5344CB8AC3E}">
        <p14:creationId xmlns:p14="http://schemas.microsoft.com/office/powerpoint/2010/main" val="1528250242"/>
      </p:ext>
    </p:extLst>
  </p:cSld>
  <p:clrMapOvr>
    <a:masterClrMapping/>
  </p:clrMapOvr>
  <p:transition spd="med"/>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6"/>
          <p:cNvSpPr>
            <a:spLocks noGrp="1" noChangeArrowheads="1"/>
          </p:cNvSpPr>
          <p:nvPr>
            <p:ph type="title"/>
          </p:nvPr>
        </p:nvSpPr>
        <p:spPr>
          <a:xfrm>
            <a:off x="0" y="0"/>
            <a:ext cx="9144000" cy="644525"/>
          </a:xfrm>
        </p:spPr>
        <p:txBody>
          <a:bodyPr/>
          <a:lstStyle/>
          <a:p>
            <a:pPr eaLnBrk="1" hangingPunct="1"/>
            <a:r>
              <a:rPr lang="en-US" altLang="en-US" b="1" dirty="0"/>
              <a:t>Transitive </a:t>
            </a:r>
            <a:r>
              <a:rPr lang="en-US" altLang="en-US" b="1" dirty="0" smtClean="0"/>
              <a:t>Functional </a:t>
            </a:r>
            <a:r>
              <a:rPr lang="en-US" altLang="en-US" b="1" dirty="0"/>
              <a:t>D</a:t>
            </a:r>
            <a:r>
              <a:rPr lang="en-US" altLang="en-US" b="1" dirty="0" smtClean="0"/>
              <a:t>ependency</a:t>
            </a:r>
            <a:endParaRPr lang="en-US" altLang="en-US" b="1" dirty="0" smtClean="0">
              <a:effectLst>
                <a:outerShdw blurRad="38100" dist="38100" dir="2700000" algn="tl">
                  <a:srgbClr val="000000">
                    <a:alpha val="43137"/>
                  </a:srgbClr>
                </a:outerShdw>
              </a:effectLst>
            </a:endParaRPr>
          </a:p>
        </p:txBody>
      </p:sp>
      <p:sp>
        <p:nvSpPr>
          <p:cNvPr id="91139" name="Rectangle 7"/>
          <p:cNvSpPr>
            <a:spLocks noGrp="1" noChangeArrowheads="1"/>
          </p:cNvSpPr>
          <p:nvPr>
            <p:ph idx="1"/>
          </p:nvPr>
        </p:nvSpPr>
        <p:spPr>
          <a:xfrm>
            <a:off x="51905" y="685800"/>
            <a:ext cx="9042400" cy="6096000"/>
          </a:xfrm>
        </p:spPr>
        <p:txBody>
          <a:bodyPr/>
          <a:lstStyle/>
          <a:p>
            <a:pPr eaLnBrk="1" hangingPunct="1">
              <a:lnSpc>
                <a:spcPct val="150000"/>
              </a:lnSpc>
            </a:pPr>
            <a:r>
              <a:rPr lang="en-US" altLang="en-US" sz="3600" dirty="0" smtClean="0">
                <a:latin typeface="Candara" panose="020E0502030303020204" pitchFamily="34" charset="0"/>
              </a:rPr>
              <a:t>In </a:t>
            </a:r>
            <a:r>
              <a:rPr lang="en-US" altLang="en-US" sz="3600" b="1" dirty="0" smtClean="0">
                <a:latin typeface="Candara" panose="020E0502030303020204" pitchFamily="34" charset="0"/>
              </a:rPr>
              <a:t>X</a:t>
            </a:r>
            <a:r>
              <a:rPr lang="en-US" altLang="en-US" sz="3600" dirty="0" smtClean="0">
                <a:latin typeface="Candara" panose="020E0502030303020204" pitchFamily="34" charset="0"/>
              </a:rPr>
              <a:t> -&gt; Y and Y -&gt; Z, with </a:t>
            </a:r>
            <a:r>
              <a:rPr lang="en-US" altLang="en-US" sz="3600" b="1" dirty="0" smtClean="0">
                <a:latin typeface="Candara" panose="020E0502030303020204" pitchFamily="34" charset="0"/>
              </a:rPr>
              <a:t>X as the primary key</a:t>
            </a:r>
            <a:r>
              <a:rPr lang="en-US" altLang="en-US" sz="3600" dirty="0" smtClean="0">
                <a:latin typeface="Candara" panose="020E0502030303020204" pitchFamily="34" charset="0"/>
              </a:rPr>
              <a:t>, we consider this a problem </a:t>
            </a:r>
            <a:r>
              <a:rPr lang="en-US" altLang="en-US" sz="3600" b="1" dirty="0" smtClean="0">
                <a:latin typeface="Candara" panose="020E0502030303020204" pitchFamily="34" charset="0"/>
              </a:rPr>
              <a:t>only if Y is not a candidate key.</a:t>
            </a:r>
          </a:p>
          <a:p>
            <a:pPr lvl="1" eaLnBrk="1" hangingPunct="1">
              <a:lnSpc>
                <a:spcPct val="150000"/>
              </a:lnSpc>
            </a:pPr>
            <a:r>
              <a:rPr lang="en-US" altLang="en-US" sz="3600" dirty="0" smtClean="0">
                <a:latin typeface="Candara" panose="020E0502030303020204" pitchFamily="34" charset="0"/>
              </a:rPr>
              <a:t>E.g., Consider EMP (SSN, </a:t>
            </a:r>
            <a:r>
              <a:rPr lang="en-US" altLang="en-US" sz="3600" dirty="0" err="1" smtClean="0">
                <a:latin typeface="Candara" panose="020E0502030303020204" pitchFamily="34" charset="0"/>
              </a:rPr>
              <a:t>Emp</a:t>
            </a:r>
            <a:r>
              <a:rPr lang="en-US" altLang="en-US" sz="3600" dirty="0" smtClean="0">
                <a:latin typeface="Candara" panose="020E0502030303020204" pitchFamily="34" charset="0"/>
              </a:rPr>
              <a:t>#, Salary ). </a:t>
            </a:r>
          </a:p>
          <a:p>
            <a:pPr lvl="2" eaLnBrk="1" hangingPunct="1"/>
            <a:r>
              <a:rPr lang="en-US" altLang="en-US" sz="3600" dirty="0" smtClean="0">
                <a:latin typeface="Candara" panose="020E0502030303020204" pitchFamily="34" charset="0"/>
              </a:rPr>
              <a:t>SSN </a:t>
            </a:r>
            <a:r>
              <a:rPr lang="en-US" altLang="en-US" sz="3600" dirty="0" smtClean="0">
                <a:latin typeface="Candara" panose="020E0502030303020204" pitchFamily="34" charset="0"/>
                <a:sym typeface="Wingdings" panose="05000000000000000000" pitchFamily="2" charset="2"/>
              </a:rPr>
              <a:t></a:t>
            </a:r>
            <a:r>
              <a:rPr lang="en-US" altLang="en-US" sz="3600" dirty="0" smtClean="0">
                <a:latin typeface="Candara" panose="020E0502030303020204" pitchFamily="34" charset="0"/>
              </a:rPr>
              <a:t> </a:t>
            </a:r>
            <a:r>
              <a:rPr lang="en-US" altLang="en-US" sz="3600" dirty="0" err="1">
                <a:latin typeface="Candara" panose="020E0502030303020204" pitchFamily="34" charset="0"/>
              </a:rPr>
              <a:t>Emp</a:t>
            </a:r>
            <a:r>
              <a:rPr lang="en-US" altLang="en-US" sz="3600" dirty="0">
                <a:latin typeface="Candara" panose="020E0502030303020204" pitchFamily="34" charset="0"/>
              </a:rPr>
              <a:t># </a:t>
            </a:r>
            <a:endParaRPr lang="en-US" altLang="en-US" sz="3600" dirty="0" smtClean="0">
              <a:latin typeface="Candara" panose="020E0502030303020204" pitchFamily="34" charset="0"/>
            </a:endParaRPr>
          </a:p>
          <a:p>
            <a:pPr lvl="2" eaLnBrk="1" hangingPunct="1"/>
            <a:r>
              <a:rPr lang="en-US" altLang="en-US" sz="3600" dirty="0" err="1" smtClean="0">
                <a:latin typeface="Candara" panose="020E0502030303020204" pitchFamily="34" charset="0"/>
              </a:rPr>
              <a:t>Emp</a:t>
            </a:r>
            <a:r>
              <a:rPr lang="en-US" altLang="en-US" sz="3600" dirty="0" smtClean="0">
                <a:latin typeface="Candara" panose="020E0502030303020204" pitchFamily="34" charset="0"/>
              </a:rPr>
              <a:t># </a:t>
            </a:r>
            <a:r>
              <a:rPr lang="en-US" altLang="en-US" sz="3600" dirty="0" smtClean="0">
                <a:latin typeface="Candara" panose="020E0502030303020204" pitchFamily="34" charset="0"/>
                <a:sym typeface="Wingdings" panose="05000000000000000000" pitchFamily="2" charset="2"/>
              </a:rPr>
              <a:t></a:t>
            </a:r>
            <a:r>
              <a:rPr lang="en-US" altLang="en-US" sz="3600" dirty="0" smtClean="0">
                <a:latin typeface="Candara" panose="020E0502030303020204" pitchFamily="34" charset="0"/>
              </a:rPr>
              <a:t> Salary </a:t>
            </a:r>
          </a:p>
          <a:p>
            <a:pPr lvl="3" eaLnBrk="1" hangingPunct="1"/>
            <a:r>
              <a:rPr lang="en-US" altLang="en-US" sz="3200" dirty="0" smtClean="0">
                <a:latin typeface="Candara" panose="020E0502030303020204" pitchFamily="34" charset="0"/>
              </a:rPr>
              <a:t>Here </a:t>
            </a:r>
            <a:r>
              <a:rPr lang="en-US" altLang="en-US" sz="3200" dirty="0" err="1" smtClean="0">
                <a:latin typeface="Candara" panose="020E0502030303020204" pitchFamily="34" charset="0"/>
              </a:rPr>
              <a:t>Emp</a:t>
            </a:r>
            <a:r>
              <a:rPr lang="en-US" altLang="en-US" sz="3200" dirty="0" smtClean="0">
                <a:latin typeface="Candara" panose="020E0502030303020204" pitchFamily="34" charset="0"/>
              </a:rPr>
              <a:t># is a candidate key. </a:t>
            </a:r>
          </a:p>
        </p:txBody>
      </p:sp>
    </p:spTree>
    <p:extLst>
      <p:ext uri="{BB962C8B-B14F-4D97-AF65-F5344CB8AC3E}">
        <p14:creationId xmlns:p14="http://schemas.microsoft.com/office/powerpoint/2010/main" val="344803657"/>
      </p:ext>
    </p:extLst>
  </p:cSld>
  <p:clrMapOvr>
    <a:masterClrMapping/>
  </p:clrMapOvr>
  <p:transition spd="med"/>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p:cNvSpPr txBox="1">
            <a:spLocks noChangeArrowheads="1"/>
          </p:cNvSpPr>
          <p:nvPr/>
        </p:nvSpPr>
        <p:spPr bwMode="auto">
          <a:xfrm>
            <a:off x="0" y="1"/>
            <a:ext cx="9144000" cy="609600"/>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3200" b="1" kern="0" dirty="0" smtClean="0"/>
              <a:t>Third Normal Form </a:t>
            </a:r>
          </a:p>
        </p:txBody>
      </p:sp>
      <p:graphicFrame>
        <p:nvGraphicFramePr>
          <p:cNvPr id="7" name="Table 6"/>
          <p:cNvGraphicFramePr>
            <a:graphicFrameLocks noGrp="1"/>
          </p:cNvGraphicFramePr>
          <p:nvPr>
            <p:extLst>
              <p:ext uri="{D42A27DB-BD31-4B8C-83A1-F6EECF244321}">
                <p14:modId xmlns:p14="http://schemas.microsoft.com/office/powerpoint/2010/main" val="564576085"/>
              </p:ext>
            </p:extLst>
          </p:nvPr>
        </p:nvGraphicFramePr>
        <p:xfrm>
          <a:off x="40640" y="838200"/>
          <a:ext cx="9042399" cy="1760725"/>
        </p:xfrm>
        <a:graphic>
          <a:graphicData uri="http://schemas.openxmlformats.org/drawingml/2006/table">
            <a:tbl>
              <a:tblPr firstRow="1" firstCol="1" bandRow="1">
                <a:tableStyleId>{ED083AE6-46FA-4A59-8FB0-9F97EB10719F}</a:tableStyleId>
              </a:tblPr>
              <a:tblGrid>
                <a:gridCol w="1397000">
                  <a:extLst>
                    <a:ext uri="{9D8B030D-6E8A-4147-A177-3AD203B41FA5}">
                      <a16:colId xmlns:a16="http://schemas.microsoft.com/office/drawing/2014/main" val="10391310"/>
                    </a:ext>
                  </a:extLst>
                </a:gridCol>
                <a:gridCol w="1752600">
                  <a:extLst>
                    <a:ext uri="{9D8B030D-6E8A-4147-A177-3AD203B41FA5}">
                      <a16:colId xmlns:a16="http://schemas.microsoft.com/office/drawing/2014/main" val="4213214173"/>
                    </a:ext>
                  </a:extLst>
                </a:gridCol>
                <a:gridCol w="1905000">
                  <a:extLst>
                    <a:ext uri="{9D8B030D-6E8A-4147-A177-3AD203B41FA5}">
                      <a16:colId xmlns:a16="http://schemas.microsoft.com/office/drawing/2014/main" val="3603877878"/>
                    </a:ext>
                  </a:extLst>
                </a:gridCol>
                <a:gridCol w="1915160">
                  <a:extLst>
                    <a:ext uri="{9D8B030D-6E8A-4147-A177-3AD203B41FA5}">
                      <a16:colId xmlns:a16="http://schemas.microsoft.com/office/drawing/2014/main" val="3595793441"/>
                    </a:ext>
                  </a:extLst>
                </a:gridCol>
                <a:gridCol w="2072639">
                  <a:extLst>
                    <a:ext uri="{9D8B030D-6E8A-4147-A177-3AD203B41FA5}">
                      <a16:colId xmlns:a16="http://schemas.microsoft.com/office/drawing/2014/main" val="3985305090"/>
                    </a:ext>
                  </a:extLst>
                </a:gridCol>
              </a:tblGrid>
              <a:tr h="345911">
                <a:tc>
                  <a:txBody>
                    <a:bodyPr/>
                    <a:lstStyle/>
                    <a:p>
                      <a:pPr>
                        <a:lnSpc>
                          <a:spcPct val="107000"/>
                        </a:lnSpc>
                        <a:spcAft>
                          <a:spcPts val="0"/>
                        </a:spcAft>
                      </a:pPr>
                      <a:r>
                        <a:rPr lang="en-US" sz="2000" dirty="0" smtClean="0">
                          <a:effectLst/>
                          <a:latin typeface="+mj-lt"/>
                        </a:rPr>
                        <a:t>S_ID</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effectLst/>
                          <a:latin typeface="+mj-lt"/>
                        </a:rPr>
                        <a:t>S_NAME</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solidFill>
                            <a:schemeClr val="tx1"/>
                          </a:solidFill>
                          <a:effectLst/>
                          <a:latin typeface="+mj-lt"/>
                          <a:ea typeface="+mn-ea"/>
                          <a:cs typeface="+mn-cs"/>
                        </a:rPr>
                        <a:t>COURSE</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effectLst/>
                          <a:latin typeface="+mj-lt"/>
                        </a:rPr>
                        <a:t>COUNTRY</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effectLst/>
                          <a:latin typeface="+mj-lt"/>
                        </a:rPr>
                        <a:t>S_CONTINENT</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extLst>
                  <a:ext uri="{0D108BD9-81ED-4DB2-BD59-A6C34878D82A}">
                    <a16:rowId xmlns:a16="http://schemas.microsoft.com/office/drawing/2014/main" val="1452928360"/>
                  </a:ext>
                </a:extLst>
              </a:tr>
              <a:tr h="345911">
                <a:tc>
                  <a:txBody>
                    <a:bodyPr/>
                    <a:lstStyle/>
                    <a:p>
                      <a:pPr>
                        <a:lnSpc>
                          <a:spcPct val="107000"/>
                        </a:lnSpc>
                        <a:spcAft>
                          <a:spcPts val="0"/>
                        </a:spcAft>
                      </a:pPr>
                      <a:r>
                        <a:rPr lang="en-US" sz="2000" dirty="0">
                          <a:effectLst/>
                          <a:latin typeface="+mj-lt"/>
                        </a:rPr>
                        <a:t>1</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ABEBE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DBMS</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ETHIOPIA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solidFill>
                            <a:srgbClr val="000000"/>
                          </a:solidFill>
                          <a:effectLst/>
                          <a:latin typeface="+mj-lt"/>
                          <a:ea typeface="Calibri" panose="020F0502020204030204" pitchFamily="34" charset="0"/>
                          <a:cs typeface="Times New Roman" panose="02020603050405020304" pitchFamily="18" charset="0"/>
                        </a:rPr>
                        <a:t>AFRICA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extLst>
                  <a:ext uri="{0D108BD9-81ED-4DB2-BD59-A6C34878D82A}">
                    <a16:rowId xmlns:a16="http://schemas.microsoft.com/office/drawing/2014/main" val="244307994"/>
                  </a:ext>
                </a:extLst>
              </a:tr>
              <a:tr h="345911">
                <a:tc>
                  <a:txBody>
                    <a:bodyPr/>
                    <a:lstStyle/>
                    <a:p>
                      <a:pPr>
                        <a:lnSpc>
                          <a:spcPct val="107000"/>
                        </a:lnSpc>
                        <a:spcAft>
                          <a:spcPts val="0"/>
                        </a:spcAft>
                      </a:pPr>
                      <a:r>
                        <a:rPr lang="en-US" sz="2000">
                          <a:effectLst/>
                          <a:latin typeface="+mj-lt"/>
                        </a:rPr>
                        <a:t>2</a:t>
                      </a:r>
                      <a:endParaRPr lang="en-US" sz="200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effectLst/>
                          <a:latin typeface="+mj-lt"/>
                        </a:rPr>
                        <a:t>PIERE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effectLst/>
                          <a:latin typeface="+mj-lt"/>
                        </a:rPr>
                        <a:t>OOP</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solidFill>
                            <a:schemeClr val="tx1"/>
                          </a:solidFill>
                          <a:effectLst/>
                          <a:latin typeface="+mj-lt"/>
                          <a:ea typeface="+mn-ea"/>
                          <a:cs typeface="+mn-cs"/>
                        </a:rPr>
                        <a:t>FRANCE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solidFill>
                            <a:srgbClr val="000000"/>
                          </a:solidFill>
                          <a:effectLst/>
                          <a:latin typeface="+mj-lt"/>
                          <a:ea typeface="Calibri" panose="020F0502020204030204" pitchFamily="34" charset="0"/>
                          <a:cs typeface="Times New Roman" panose="02020603050405020304" pitchFamily="18" charset="0"/>
                        </a:rPr>
                        <a:t>EUROPE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extLst>
                  <a:ext uri="{0D108BD9-81ED-4DB2-BD59-A6C34878D82A}">
                    <a16:rowId xmlns:a16="http://schemas.microsoft.com/office/drawing/2014/main" val="353292229"/>
                  </a:ext>
                </a:extLst>
              </a:tr>
              <a:tr h="345911">
                <a:tc>
                  <a:txBody>
                    <a:bodyPr/>
                    <a:lstStyle/>
                    <a:p>
                      <a:pPr>
                        <a:lnSpc>
                          <a:spcPct val="107000"/>
                        </a:lnSpc>
                        <a:spcAft>
                          <a:spcPts val="0"/>
                        </a:spcAft>
                      </a:pPr>
                      <a:r>
                        <a:rPr lang="en-US" sz="2000">
                          <a:effectLst/>
                          <a:latin typeface="+mj-lt"/>
                        </a:rPr>
                        <a:t>3</a:t>
                      </a:r>
                      <a:endParaRPr lang="en-US" sz="200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a:effectLst/>
                          <a:latin typeface="+mj-lt"/>
                        </a:rPr>
                        <a:t>SURESH</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OS</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a:effectLst/>
                          <a:latin typeface="+mj-lt"/>
                        </a:rPr>
                        <a:t>INDIA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ASIA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extLst>
                  <a:ext uri="{0D108BD9-81ED-4DB2-BD59-A6C34878D82A}">
                    <a16:rowId xmlns:a16="http://schemas.microsoft.com/office/drawing/2014/main" val="1632026063"/>
                  </a:ext>
                </a:extLst>
              </a:tr>
              <a:tr h="345911">
                <a:tc>
                  <a:txBody>
                    <a:bodyPr/>
                    <a:lstStyle/>
                    <a:p>
                      <a:pPr>
                        <a:lnSpc>
                          <a:spcPct val="107000"/>
                        </a:lnSpc>
                        <a:spcAft>
                          <a:spcPts val="0"/>
                        </a:spcAft>
                      </a:pPr>
                      <a:r>
                        <a:rPr lang="en-US" sz="2000" dirty="0" smtClean="0">
                          <a:solidFill>
                            <a:srgbClr val="000000"/>
                          </a:solidFill>
                          <a:effectLst/>
                          <a:latin typeface="+mj-lt"/>
                          <a:ea typeface="Calibri" panose="020F0502020204030204" pitchFamily="34" charset="0"/>
                          <a:cs typeface="Times New Roman" panose="02020603050405020304" pitchFamily="18" charset="0"/>
                        </a:rPr>
                        <a:t>4</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solidFill>
                            <a:srgbClr val="000000"/>
                          </a:solidFill>
                          <a:effectLst/>
                          <a:latin typeface="+mj-lt"/>
                          <a:ea typeface="Calibri" panose="020F0502020204030204" pitchFamily="34" charset="0"/>
                          <a:cs typeface="Times New Roman" panose="02020603050405020304" pitchFamily="18" charset="0"/>
                        </a:rPr>
                        <a:t>KEBEDE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solidFill>
                            <a:srgbClr val="000000"/>
                          </a:solidFill>
                          <a:effectLst/>
                          <a:latin typeface="+mj-lt"/>
                          <a:ea typeface="Calibri" panose="020F0502020204030204" pitchFamily="34" charset="0"/>
                          <a:cs typeface="Times New Roman" panose="02020603050405020304" pitchFamily="18" charset="0"/>
                        </a:rPr>
                        <a:t>C++</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solidFill>
                            <a:srgbClr val="000000"/>
                          </a:solidFill>
                          <a:effectLst/>
                          <a:latin typeface="+mj-lt"/>
                          <a:ea typeface="Calibri" panose="020F0502020204030204" pitchFamily="34" charset="0"/>
                          <a:cs typeface="Times New Roman" panose="02020603050405020304" pitchFamily="18" charset="0"/>
                        </a:rPr>
                        <a:t>ETHIOPIA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solidFill>
                            <a:srgbClr val="000000"/>
                          </a:solidFill>
                          <a:effectLst/>
                          <a:latin typeface="+mj-lt"/>
                          <a:ea typeface="Calibri" panose="020F0502020204030204" pitchFamily="34" charset="0"/>
                          <a:cs typeface="Times New Roman" panose="02020603050405020304" pitchFamily="18" charset="0"/>
                        </a:rPr>
                        <a:t>AFRICA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extLst>
                  <a:ext uri="{0D108BD9-81ED-4DB2-BD59-A6C34878D82A}">
                    <a16:rowId xmlns:a16="http://schemas.microsoft.com/office/drawing/2014/main" val="594471662"/>
                  </a:ext>
                </a:extLst>
              </a:tr>
            </a:tbl>
          </a:graphicData>
        </a:graphic>
      </p:graphicFrame>
      <p:sp>
        <p:nvSpPr>
          <p:cNvPr id="8" name="Half Frame 7"/>
          <p:cNvSpPr/>
          <p:nvPr/>
        </p:nvSpPr>
        <p:spPr bwMode="auto">
          <a:xfrm rot="3542868">
            <a:off x="4279042" y="3604080"/>
            <a:ext cx="2744293" cy="1404069"/>
          </a:xfrm>
          <a:prstGeom prst="halfFrame">
            <a:avLst>
              <a:gd name="adj1" fmla="val 5057"/>
              <a:gd name="adj2" fmla="val 6314"/>
            </a:avLst>
          </a:prstGeom>
          <a:solidFill>
            <a:srgbClr val="0070C0"/>
          </a:solidFill>
          <a:ln w="9525" cap="flat" cmpd="sng" algn="ctr">
            <a:solidFill>
              <a:srgbClr val="0070C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graphicFrame>
        <p:nvGraphicFramePr>
          <p:cNvPr id="9" name="Table 8"/>
          <p:cNvGraphicFramePr>
            <a:graphicFrameLocks noGrp="1"/>
          </p:cNvGraphicFramePr>
          <p:nvPr>
            <p:extLst>
              <p:ext uri="{D42A27DB-BD31-4B8C-83A1-F6EECF244321}">
                <p14:modId xmlns:p14="http://schemas.microsoft.com/office/powerpoint/2010/main" val="2213532645"/>
              </p:ext>
            </p:extLst>
          </p:nvPr>
        </p:nvGraphicFramePr>
        <p:xfrm>
          <a:off x="76200" y="3602080"/>
          <a:ext cx="5029200" cy="1408580"/>
        </p:xfrm>
        <a:graphic>
          <a:graphicData uri="http://schemas.openxmlformats.org/drawingml/2006/table">
            <a:tbl>
              <a:tblPr firstRow="1" firstCol="1" bandRow="1">
                <a:tableStyleId>{ED083AE6-46FA-4A59-8FB0-9F97EB10719F}</a:tableStyleId>
              </a:tblPr>
              <a:tblGrid>
                <a:gridCol w="718457">
                  <a:extLst>
                    <a:ext uri="{9D8B030D-6E8A-4147-A177-3AD203B41FA5}">
                      <a16:colId xmlns:a16="http://schemas.microsoft.com/office/drawing/2014/main" val="10391310"/>
                    </a:ext>
                  </a:extLst>
                </a:gridCol>
                <a:gridCol w="1221377">
                  <a:extLst>
                    <a:ext uri="{9D8B030D-6E8A-4147-A177-3AD203B41FA5}">
                      <a16:colId xmlns:a16="http://schemas.microsoft.com/office/drawing/2014/main" val="4213214173"/>
                    </a:ext>
                  </a:extLst>
                </a:gridCol>
                <a:gridCol w="1260566">
                  <a:extLst>
                    <a:ext uri="{9D8B030D-6E8A-4147-A177-3AD203B41FA5}">
                      <a16:colId xmlns:a16="http://schemas.microsoft.com/office/drawing/2014/main" val="3603877878"/>
                    </a:ext>
                  </a:extLst>
                </a:gridCol>
                <a:gridCol w="1828800">
                  <a:extLst>
                    <a:ext uri="{9D8B030D-6E8A-4147-A177-3AD203B41FA5}">
                      <a16:colId xmlns:a16="http://schemas.microsoft.com/office/drawing/2014/main" val="3595793441"/>
                    </a:ext>
                  </a:extLst>
                </a:gridCol>
              </a:tblGrid>
              <a:tr h="345911">
                <a:tc>
                  <a:txBody>
                    <a:bodyPr/>
                    <a:lstStyle/>
                    <a:p>
                      <a:pPr>
                        <a:lnSpc>
                          <a:spcPct val="107000"/>
                        </a:lnSpc>
                        <a:spcAft>
                          <a:spcPts val="0"/>
                        </a:spcAft>
                      </a:pPr>
                      <a:r>
                        <a:rPr lang="en-US" sz="2000" dirty="0" smtClean="0">
                          <a:effectLst/>
                          <a:latin typeface="+mj-lt"/>
                        </a:rPr>
                        <a:t>S_ID</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effectLst/>
                          <a:latin typeface="+mj-lt"/>
                        </a:rPr>
                        <a:t>S_NAME</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solidFill>
                            <a:schemeClr val="tx1"/>
                          </a:solidFill>
                          <a:effectLst/>
                          <a:latin typeface="+mj-lt"/>
                          <a:ea typeface="+mn-ea"/>
                          <a:cs typeface="+mn-cs"/>
                        </a:rPr>
                        <a:t>COURSE</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effectLst/>
                          <a:latin typeface="+mj-lt"/>
                        </a:rPr>
                        <a:t>S_COUNTRY</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extLst>
                  <a:ext uri="{0D108BD9-81ED-4DB2-BD59-A6C34878D82A}">
                    <a16:rowId xmlns:a16="http://schemas.microsoft.com/office/drawing/2014/main" val="1452928360"/>
                  </a:ext>
                </a:extLst>
              </a:tr>
              <a:tr h="345911">
                <a:tc>
                  <a:txBody>
                    <a:bodyPr/>
                    <a:lstStyle/>
                    <a:p>
                      <a:pPr>
                        <a:lnSpc>
                          <a:spcPct val="107000"/>
                        </a:lnSpc>
                        <a:spcAft>
                          <a:spcPts val="0"/>
                        </a:spcAft>
                      </a:pPr>
                      <a:r>
                        <a:rPr lang="en-US" sz="2000" dirty="0">
                          <a:effectLst/>
                          <a:latin typeface="+mj-lt"/>
                        </a:rPr>
                        <a:t>1</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ABEBE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DBMS</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ETHIOPIA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extLst>
                  <a:ext uri="{0D108BD9-81ED-4DB2-BD59-A6C34878D82A}">
                    <a16:rowId xmlns:a16="http://schemas.microsoft.com/office/drawing/2014/main" val="244307994"/>
                  </a:ext>
                </a:extLst>
              </a:tr>
              <a:tr h="345911">
                <a:tc>
                  <a:txBody>
                    <a:bodyPr/>
                    <a:lstStyle/>
                    <a:p>
                      <a:pPr>
                        <a:lnSpc>
                          <a:spcPct val="107000"/>
                        </a:lnSpc>
                        <a:spcAft>
                          <a:spcPts val="0"/>
                        </a:spcAft>
                      </a:pPr>
                      <a:r>
                        <a:rPr lang="en-US" sz="2000">
                          <a:effectLst/>
                          <a:latin typeface="+mj-lt"/>
                        </a:rPr>
                        <a:t>2</a:t>
                      </a:r>
                      <a:endParaRPr lang="en-US" sz="200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effectLst/>
                          <a:latin typeface="+mj-lt"/>
                        </a:rPr>
                        <a:t>PIERE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effectLst/>
                          <a:latin typeface="+mj-lt"/>
                        </a:rPr>
                        <a:t>OOP</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solidFill>
                            <a:schemeClr val="tx1"/>
                          </a:solidFill>
                          <a:effectLst/>
                          <a:latin typeface="+mj-lt"/>
                          <a:ea typeface="+mn-ea"/>
                          <a:cs typeface="+mn-cs"/>
                        </a:rPr>
                        <a:t>FRANCE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extLst>
                  <a:ext uri="{0D108BD9-81ED-4DB2-BD59-A6C34878D82A}">
                    <a16:rowId xmlns:a16="http://schemas.microsoft.com/office/drawing/2014/main" val="353292229"/>
                  </a:ext>
                </a:extLst>
              </a:tr>
              <a:tr h="345911">
                <a:tc>
                  <a:txBody>
                    <a:bodyPr/>
                    <a:lstStyle/>
                    <a:p>
                      <a:pPr>
                        <a:lnSpc>
                          <a:spcPct val="107000"/>
                        </a:lnSpc>
                        <a:spcAft>
                          <a:spcPts val="0"/>
                        </a:spcAft>
                      </a:pPr>
                      <a:r>
                        <a:rPr lang="en-US" sz="2000">
                          <a:effectLst/>
                          <a:latin typeface="+mj-lt"/>
                        </a:rPr>
                        <a:t>3</a:t>
                      </a:r>
                      <a:endParaRPr lang="en-US" sz="200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a:effectLst/>
                          <a:latin typeface="+mj-lt"/>
                        </a:rPr>
                        <a:t>SURESH</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OS</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a:effectLst/>
                          <a:latin typeface="+mj-lt"/>
                        </a:rPr>
                        <a:t>INDIA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extLst>
                  <a:ext uri="{0D108BD9-81ED-4DB2-BD59-A6C34878D82A}">
                    <a16:rowId xmlns:a16="http://schemas.microsoft.com/office/drawing/2014/main" val="1632026063"/>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45849772"/>
              </p:ext>
            </p:extLst>
          </p:nvPr>
        </p:nvGraphicFramePr>
        <p:xfrm>
          <a:off x="5156201" y="5345155"/>
          <a:ext cx="3987799" cy="1408580"/>
        </p:xfrm>
        <a:graphic>
          <a:graphicData uri="http://schemas.openxmlformats.org/drawingml/2006/table">
            <a:tbl>
              <a:tblPr firstRow="1" firstCol="1" bandRow="1">
                <a:tableStyleId>{ED083AE6-46FA-4A59-8FB0-9F97EB10719F}</a:tableStyleId>
              </a:tblPr>
              <a:tblGrid>
                <a:gridCol w="1915160">
                  <a:extLst>
                    <a:ext uri="{9D8B030D-6E8A-4147-A177-3AD203B41FA5}">
                      <a16:colId xmlns:a16="http://schemas.microsoft.com/office/drawing/2014/main" val="3595793441"/>
                    </a:ext>
                  </a:extLst>
                </a:gridCol>
                <a:gridCol w="2072639">
                  <a:extLst>
                    <a:ext uri="{9D8B030D-6E8A-4147-A177-3AD203B41FA5}">
                      <a16:colId xmlns:a16="http://schemas.microsoft.com/office/drawing/2014/main" val="3985305090"/>
                    </a:ext>
                  </a:extLst>
                </a:gridCol>
              </a:tblGrid>
              <a:tr h="345911">
                <a:tc>
                  <a:txBody>
                    <a:bodyPr/>
                    <a:lstStyle/>
                    <a:p>
                      <a:pPr>
                        <a:lnSpc>
                          <a:spcPct val="107000"/>
                        </a:lnSpc>
                        <a:spcAft>
                          <a:spcPts val="0"/>
                        </a:spcAft>
                      </a:pPr>
                      <a:r>
                        <a:rPr lang="en-US" sz="2000" dirty="0" smtClean="0">
                          <a:effectLst/>
                          <a:latin typeface="+mj-lt"/>
                        </a:rPr>
                        <a:t>S_COUNTRY</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tc>
                  <a:txBody>
                    <a:bodyPr/>
                    <a:lstStyle/>
                    <a:p>
                      <a:pPr>
                        <a:lnSpc>
                          <a:spcPct val="107000"/>
                        </a:lnSpc>
                        <a:spcAft>
                          <a:spcPts val="0"/>
                        </a:spcAft>
                      </a:pPr>
                      <a:r>
                        <a:rPr lang="en-US" sz="2000" dirty="0" smtClean="0">
                          <a:effectLst/>
                          <a:latin typeface="+mj-lt"/>
                        </a:rPr>
                        <a:t>S_CONTINENT</a:t>
                      </a:r>
                      <a:endParaRPr lang="en-US" sz="2000" dirty="0">
                        <a:solidFill>
                          <a:schemeClr val="bg1"/>
                        </a:solidFill>
                        <a:effectLst/>
                        <a:latin typeface="+mj-lt"/>
                        <a:ea typeface="Calibri" panose="020F0502020204030204" pitchFamily="34" charset="0"/>
                        <a:cs typeface="Times New Roman" panose="02020603050405020304" pitchFamily="18" charset="0"/>
                      </a:endParaRPr>
                    </a:p>
                  </a:txBody>
                  <a:tcPr marL="70157" marR="56028" marT="49694" marB="0">
                    <a:solidFill>
                      <a:schemeClr val="accent2">
                        <a:lumMod val="40000"/>
                        <a:lumOff val="60000"/>
                      </a:schemeClr>
                    </a:solidFill>
                  </a:tcPr>
                </a:tc>
                <a:extLst>
                  <a:ext uri="{0D108BD9-81ED-4DB2-BD59-A6C34878D82A}">
                    <a16:rowId xmlns:a16="http://schemas.microsoft.com/office/drawing/2014/main" val="1452928360"/>
                  </a:ext>
                </a:extLst>
              </a:tr>
              <a:tr h="345911">
                <a:tc>
                  <a:txBody>
                    <a:bodyPr/>
                    <a:lstStyle/>
                    <a:p>
                      <a:pPr>
                        <a:lnSpc>
                          <a:spcPct val="107000"/>
                        </a:lnSpc>
                        <a:spcAft>
                          <a:spcPts val="0"/>
                        </a:spcAft>
                      </a:pPr>
                      <a:r>
                        <a:rPr lang="en-US" sz="2000" dirty="0" smtClean="0">
                          <a:effectLst/>
                          <a:latin typeface="+mj-lt"/>
                        </a:rPr>
                        <a:t>ETHIOPIA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solidFill>
                            <a:srgbClr val="000000"/>
                          </a:solidFill>
                          <a:effectLst/>
                          <a:latin typeface="+mj-lt"/>
                          <a:ea typeface="Calibri" panose="020F0502020204030204" pitchFamily="34" charset="0"/>
                          <a:cs typeface="Times New Roman" panose="02020603050405020304" pitchFamily="18" charset="0"/>
                        </a:rPr>
                        <a:t>AFRICA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extLst>
                  <a:ext uri="{0D108BD9-81ED-4DB2-BD59-A6C34878D82A}">
                    <a16:rowId xmlns:a16="http://schemas.microsoft.com/office/drawing/2014/main" val="244307994"/>
                  </a:ext>
                </a:extLst>
              </a:tr>
              <a:tr h="345911">
                <a:tc>
                  <a:txBody>
                    <a:bodyPr/>
                    <a:lstStyle/>
                    <a:p>
                      <a:pPr>
                        <a:lnSpc>
                          <a:spcPct val="107000"/>
                        </a:lnSpc>
                        <a:spcAft>
                          <a:spcPts val="0"/>
                        </a:spcAft>
                      </a:pPr>
                      <a:r>
                        <a:rPr lang="en-US" sz="2000" dirty="0" smtClean="0">
                          <a:solidFill>
                            <a:schemeClr val="tx1"/>
                          </a:solidFill>
                          <a:effectLst/>
                          <a:latin typeface="+mj-lt"/>
                          <a:ea typeface="+mn-ea"/>
                          <a:cs typeface="+mn-cs"/>
                        </a:rPr>
                        <a:t>FRANCE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tc>
                  <a:txBody>
                    <a:bodyPr/>
                    <a:lstStyle/>
                    <a:p>
                      <a:pPr>
                        <a:lnSpc>
                          <a:spcPct val="107000"/>
                        </a:lnSpc>
                        <a:spcAft>
                          <a:spcPts val="0"/>
                        </a:spcAft>
                      </a:pPr>
                      <a:r>
                        <a:rPr lang="en-US" sz="2000" dirty="0" smtClean="0">
                          <a:solidFill>
                            <a:srgbClr val="000000"/>
                          </a:solidFill>
                          <a:effectLst/>
                          <a:latin typeface="+mj-lt"/>
                          <a:ea typeface="Calibri" panose="020F0502020204030204" pitchFamily="34" charset="0"/>
                          <a:cs typeface="Times New Roman" panose="02020603050405020304" pitchFamily="18" charset="0"/>
                        </a:rPr>
                        <a:t>EUROPE</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tc>
                <a:extLst>
                  <a:ext uri="{0D108BD9-81ED-4DB2-BD59-A6C34878D82A}">
                    <a16:rowId xmlns:a16="http://schemas.microsoft.com/office/drawing/2014/main" val="353292229"/>
                  </a:ext>
                </a:extLst>
              </a:tr>
              <a:tr h="345911">
                <a:tc>
                  <a:txBody>
                    <a:bodyPr/>
                    <a:lstStyle/>
                    <a:p>
                      <a:pPr>
                        <a:lnSpc>
                          <a:spcPct val="107000"/>
                        </a:lnSpc>
                        <a:spcAft>
                          <a:spcPts val="0"/>
                        </a:spcAft>
                      </a:pPr>
                      <a:r>
                        <a:rPr lang="en-US" sz="2000" dirty="0">
                          <a:effectLst/>
                          <a:latin typeface="+mj-lt"/>
                        </a:rPr>
                        <a:t>INDIA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tc>
                  <a:txBody>
                    <a:bodyPr/>
                    <a:lstStyle/>
                    <a:p>
                      <a:pPr>
                        <a:lnSpc>
                          <a:spcPct val="107000"/>
                        </a:lnSpc>
                        <a:spcAft>
                          <a:spcPts val="0"/>
                        </a:spcAft>
                      </a:pPr>
                      <a:r>
                        <a:rPr lang="en-US" sz="2000" dirty="0" smtClean="0">
                          <a:effectLst/>
                          <a:latin typeface="+mj-lt"/>
                        </a:rPr>
                        <a:t>ASIA</a:t>
                      </a:r>
                      <a:endParaRPr lang="en-US" sz="2000" dirty="0">
                        <a:solidFill>
                          <a:srgbClr val="000000"/>
                        </a:solidFill>
                        <a:effectLst/>
                        <a:latin typeface="+mj-lt"/>
                        <a:ea typeface="Calibri" panose="020F0502020204030204" pitchFamily="34" charset="0"/>
                        <a:cs typeface="Times New Roman" panose="02020603050405020304" pitchFamily="18" charset="0"/>
                      </a:endParaRPr>
                    </a:p>
                  </a:txBody>
                  <a:tcPr marL="70157" marR="56028" marT="49694" marB="0">
                    <a:noFill/>
                  </a:tcPr>
                </a:tc>
                <a:extLst>
                  <a:ext uri="{0D108BD9-81ED-4DB2-BD59-A6C34878D82A}">
                    <a16:rowId xmlns:a16="http://schemas.microsoft.com/office/drawing/2014/main" val="1632026063"/>
                  </a:ext>
                </a:extLst>
              </a:tr>
            </a:tbl>
          </a:graphicData>
        </a:graphic>
      </p:graphicFrame>
    </p:spTree>
    <p:extLst>
      <p:ext uri="{BB962C8B-B14F-4D97-AF65-F5344CB8AC3E}">
        <p14:creationId xmlns:p14="http://schemas.microsoft.com/office/powerpoint/2010/main" val="138852178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9"/>
          <p:cNvSpPr>
            <a:spLocks noGrp="1" noChangeArrowheads="1"/>
          </p:cNvSpPr>
          <p:nvPr>
            <p:ph type="title"/>
          </p:nvPr>
        </p:nvSpPr>
        <p:spPr>
          <a:xfrm>
            <a:off x="0" y="1"/>
            <a:ext cx="9144000" cy="533399"/>
          </a:xfrm>
        </p:spPr>
        <p:txBody>
          <a:bodyPr/>
          <a:lstStyle/>
          <a:p>
            <a:pPr eaLnBrk="1" hangingPunct="1"/>
            <a:r>
              <a:rPr lang="en-US" altLang="en-US" b="1" dirty="0" smtClean="0">
                <a:effectLst>
                  <a:outerShdw blurRad="38100" dist="38100" dir="2700000" algn="tl">
                    <a:srgbClr val="000000">
                      <a:alpha val="43137"/>
                    </a:srgbClr>
                  </a:outerShdw>
                </a:effectLst>
              </a:rPr>
              <a:t>Normalizing into 2NF</a:t>
            </a:r>
          </a:p>
        </p:txBody>
      </p:sp>
      <p:sp>
        <p:nvSpPr>
          <p:cNvPr id="8" name="Title 1"/>
          <p:cNvSpPr txBox="1">
            <a:spLocks/>
          </p:cNvSpPr>
          <p:nvPr/>
        </p:nvSpPr>
        <p:spPr bwMode="auto">
          <a:xfrm>
            <a:off x="1066801" y="2809435"/>
            <a:ext cx="21336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chemeClr val="accent2">
                    <a:lumMod val="75000"/>
                  </a:schemeClr>
                </a:solidFill>
                <a:latin typeface="Verdana" charset="0"/>
              </a:rPr>
              <a:t>SSN </a:t>
            </a:r>
            <a:r>
              <a:rPr lang="en-US" altLang="en-US" sz="2000" kern="0" dirty="0" smtClean="0">
                <a:solidFill>
                  <a:schemeClr val="accent2">
                    <a:lumMod val="75000"/>
                  </a:schemeClr>
                </a:solidFill>
                <a:latin typeface="Verdana" charset="0"/>
                <a:sym typeface="Wingdings" panose="05000000000000000000" pitchFamily="2" charset="2"/>
              </a:rPr>
              <a:t> EName</a:t>
            </a:r>
            <a:endParaRPr lang="en-US" altLang="en-US" sz="2000" kern="0" dirty="0">
              <a:solidFill>
                <a:schemeClr val="accent2">
                  <a:lumMod val="75000"/>
                </a:schemeClr>
              </a:solidFill>
              <a:latin typeface="Verdana" charset="0"/>
            </a:endParaRPr>
          </a:p>
        </p:txBody>
      </p:sp>
      <p:graphicFrame>
        <p:nvGraphicFramePr>
          <p:cNvPr id="2" name="Table 1"/>
          <p:cNvGraphicFramePr>
            <a:graphicFrameLocks noGrp="1"/>
          </p:cNvGraphicFramePr>
          <p:nvPr>
            <p:extLst>
              <p:ext uri="{D42A27DB-BD31-4B8C-83A1-F6EECF244321}">
                <p14:modId xmlns:p14="http://schemas.microsoft.com/office/powerpoint/2010/main" val="3373281923"/>
              </p:ext>
            </p:extLst>
          </p:nvPr>
        </p:nvGraphicFramePr>
        <p:xfrm>
          <a:off x="233156" y="1235748"/>
          <a:ext cx="8534400" cy="551181"/>
        </p:xfrm>
        <a:graphic>
          <a:graphicData uri="http://schemas.openxmlformats.org/drawingml/2006/table">
            <a:tbl>
              <a:tblPr firstRow="1" bandRow="1">
                <a:tableStyleId>{5C22544A-7EE6-4342-B048-85BDC9FD1C3A}</a:tableStyleId>
              </a:tblPr>
              <a:tblGrid>
                <a:gridCol w="815788">
                  <a:extLst>
                    <a:ext uri="{9D8B030D-6E8A-4147-A177-3AD203B41FA5}">
                      <a16:colId xmlns:a16="http://schemas.microsoft.com/office/drawing/2014/main" val="2901461435"/>
                    </a:ext>
                  </a:extLst>
                </a:gridCol>
                <a:gridCol w="2156012">
                  <a:extLst>
                    <a:ext uri="{9D8B030D-6E8A-4147-A177-3AD203B41FA5}">
                      <a16:colId xmlns:a16="http://schemas.microsoft.com/office/drawing/2014/main" val="3256022951"/>
                    </a:ext>
                  </a:extLst>
                </a:gridCol>
                <a:gridCol w="1295400">
                  <a:extLst>
                    <a:ext uri="{9D8B030D-6E8A-4147-A177-3AD203B41FA5}">
                      <a16:colId xmlns:a16="http://schemas.microsoft.com/office/drawing/2014/main" val="3817120999"/>
                    </a:ext>
                  </a:extLst>
                </a:gridCol>
                <a:gridCol w="1295400">
                  <a:extLst>
                    <a:ext uri="{9D8B030D-6E8A-4147-A177-3AD203B41FA5}">
                      <a16:colId xmlns:a16="http://schemas.microsoft.com/office/drawing/2014/main" val="999246976"/>
                    </a:ext>
                  </a:extLst>
                </a:gridCol>
                <a:gridCol w="1295400">
                  <a:extLst>
                    <a:ext uri="{9D8B030D-6E8A-4147-A177-3AD203B41FA5}">
                      <a16:colId xmlns:a16="http://schemas.microsoft.com/office/drawing/2014/main" val="878433526"/>
                    </a:ext>
                  </a:extLst>
                </a:gridCol>
                <a:gridCol w="1676400">
                  <a:extLst>
                    <a:ext uri="{9D8B030D-6E8A-4147-A177-3AD203B41FA5}">
                      <a16:colId xmlns:a16="http://schemas.microsoft.com/office/drawing/2014/main" val="43581822"/>
                    </a:ext>
                  </a:extLst>
                </a:gridCol>
              </a:tblGrid>
              <a:tr h="551181">
                <a:tc>
                  <a:txBody>
                    <a:bodyPr/>
                    <a:lstStyle/>
                    <a:p>
                      <a:pPr algn="ctr"/>
                      <a:r>
                        <a:rPr lang="en-US" sz="2400" b="0" u="sng" dirty="0" smtClean="0">
                          <a:solidFill>
                            <a:schemeClr val="tx1"/>
                          </a:solidFill>
                        </a:rPr>
                        <a:t>SSN</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sng" dirty="0" smtClean="0">
                          <a:solidFill>
                            <a:schemeClr val="tx1"/>
                          </a:solidFill>
                        </a:rPr>
                        <a:t>PNumber</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Hours</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EName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PName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PLocation</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grpSp>
        <p:nvGrpSpPr>
          <p:cNvPr id="18" name="Group 17"/>
          <p:cNvGrpSpPr/>
          <p:nvPr/>
        </p:nvGrpSpPr>
        <p:grpSpPr>
          <a:xfrm>
            <a:off x="690356" y="1797088"/>
            <a:ext cx="3276600" cy="304800"/>
            <a:chOff x="762000" y="2103120"/>
            <a:chExt cx="3276600" cy="304800"/>
          </a:xfrm>
        </p:grpSpPr>
        <p:cxnSp>
          <p:nvCxnSpPr>
            <p:cNvPr id="10" name="Straight Connector 9"/>
            <p:cNvCxnSpPr/>
            <p:nvPr/>
          </p:nvCxnSpPr>
          <p:spPr bwMode="auto">
            <a:xfrm>
              <a:off x="7620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bwMode="auto">
            <a:xfrm>
              <a:off x="21336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12" name="Elbow Connector 11"/>
            <p:cNvCxnSpPr/>
            <p:nvPr/>
          </p:nvCxnSpPr>
          <p:spPr bwMode="auto">
            <a:xfrm flipV="1">
              <a:off x="762000" y="2103120"/>
              <a:ext cx="3276600" cy="304800"/>
            </a:xfrm>
            <a:prstGeom prst="bentConnector3">
              <a:avLst>
                <a:gd name="adj1" fmla="val 100000"/>
              </a:avLst>
            </a:prstGeom>
            <a:ln w="57150">
              <a:headEnd type="none" w="med" len="med"/>
              <a:tailEnd type="triangle"/>
            </a:ln>
          </p:spPr>
          <p:style>
            <a:lnRef idx="3">
              <a:schemeClr val="accent1"/>
            </a:lnRef>
            <a:fillRef idx="0">
              <a:schemeClr val="accent1"/>
            </a:fillRef>
            <a:effectRef idx="2">
              <a:schemeClr val="accent1"/>
            </a:effectRef>
            <a:fontRef idx="minor">
              <a:schemeClr val="tx1"/>
            </a:fontRef>
          </p:style>
        </p:cxnSp>
      </p:grpSp>
      <p:grpSp>
        <p:nvGrpSpPr>
          <p:cNvPr id="19" name="Group 18"/>
          <p:cNvGrpSpPr/>
          <p:nvPr/>
        </p:nvGrpSpPr>
        <p:grpSpPr>
          <a:xfrm>
            <a:off x="690356" y="1830733"/>
            <a:ext cx="4338844" cy="912468"/>
            <a:chOff x="3505200" y="2256435"/>
            <a:chExt cx="3304605" cy="794105"/>
          </a:xfrm>
        </p:grpSpPr>
        <p:cxnSp>
          <p:nvCxnSpPr>
            <p:cNvPr id="23" name="Straight Connector 22"/>
            <p:cNvCxnSpPr/>
            <p:nvPr/>
          </p:nvCxnSpPr>
          <p:spPr bwMode="auto">
            <a:xfrm>
              <a:off x="3505200" y="2562307"/>
              <a:ext cx="0" cy="488232"/>
            </a:xfrm>
            <a:prstGeom prst="line">
              <a:avLst/>
            </a:prstGeom>
            <a:ln w="57150">
              <a:headEnd type="none" w="med" len="med"/>
              <a:tailEnd type="none" w="med" len="med"/>
            </a:ln>
          </p:spPr>
          <p:style>
            <a:lnRef idx="3">
              <a:schemeClr val="accent2"/>
            </a:lnRef>
            <a:fillRef idx="0">
              <a:schemeClr val="accent2"/>
            </a:fillRef>
            <a:effectRef idx="2">
              <a:schemeClr val="accent2"/>
            </a:effectRef>
            <a:fontRef idx="minor">
              <a:schemeClr val="tx1"/>
            </a:fontRef>
          </p:style>
        </p:cxnSp>
        <p:cxnSp>
          <p:nvCxnSpPr>
            <p:cNvPr id="25" name="Elbow Connector 24"/>
            <p:cNvCxnSpPr/>
            <p:nvPr/>
          </p:nvCxnSpPr>
          <p:spPr bwMode="auto">
            <a:xfrm flipV="1">
              <a:off x="3505200" y="2256435"/>
              <a:ext cx="3304605" cy="794105"/>
            </a:xfrm>
            <a:prstGeom prst="bentConnector3">
              <a:avLst>
                <a:gd name="adj1" fmla="val 100169"/>
              </a:avLst>
            </a:prstGeom>
            <a:ln w="57150">
              <a:headEnd type="none" w="med" len="med"/>
              <a:tailEnd type="triangle"/>
            </a:ln>
          </p:spPr>
          <p:style>
            <a:lnRef idx="3">
              <a:schemeClr val="accent2"/>
            </a:lnRef>
            <a:fillRef idx="0">
              <a:schemeClr val="accent2"/>
            </a:fillRef>
            <a:effectRef idx="2">
              <a:schemeClr val="accent2"/>
            </a:effectRef>
            <a:fontRef idx="minor">
              <a:schemeClr val="tx1"/>
            </a:fontRef>
          </p:style>
        </p:cxnSp>
      </p:grpSp>
      <p:grpSp>
        <p:nvGrpSpPr>
          <p:cNvPr id="34" name="Group 33"/>
          <p:cNvGrpSpPr/>
          <p:nvPr/>
        </p:nvGrpSpPr>
        <p:grpSpPr>
          <a:xfrm flipV="1">
            <a:off x="2061956" y="614955"/>
            <a:ext cx="5867400" cy="613172"/>
            <a:chOff x="2133600" y="2065028"/>
            <a:chExt cx="5867400" cy="883830"/>
          </a:xfrm>
        </p:grpSpPr>
        <p:cxnSp>
          <p:nvCxnSpPr>
            <p:cNvPr id="32" name="Elbow Connector 31"/>
            <p:cNvCxnSpPr/>
            <p:nvPr/>
          </p:nvCxnSpPr>
          <p:spPr bwMode="auto">
            <a:xfrm flipV="1">
              <a:off x="2133600" y="2065028"/>
              <a:ext cx="5867400" cy="833112"/>
            </a:xfrm>
            <a:prstGeom prst="bentConnector3">
              <a:avLst>
                <a:gd name="adj1" fmla="val 100000"/>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28" name="Straight Connector 27"/>
            <p:cNvCxnSpPr/>
            <p:nvPr/>
          </p:nvCxnSpPr>
          <p:spPr bwMode="auto">
            <a:xfrm>
              <a:off x="2133600" y="2103049"/>
              <a:ext cx="0" cy="845809"/>
            </a:xfrm>
            <a:prstGeom prst="line">
              <a:avLst/>
            </a:prstGeom>
            <a:ln w="5715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29" name="Elbow Connector 28"/>
            <p:cNvCxnSpPr/>
            <p:nvPr/>
          </p:nvCxnSpPr>
          <p:spPr bwMode="auto">
            <a:xfrm flipV="1">
              <a:off x="2133600" y="2065028"/>
              <a:ext cx="4457700" cy="833112"/>
            </a:xfrm>
            <a:prstGeom prst="bentConnector3">
              <a:avLst>
                <a:gd name="adj1" fmla="val 100256"/>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grpSp>
      <p:sp>
        <p:nvSpPr>
          <p:cNvPr id="44" name="Rectangle 43"/>
          <p:cNvSpPr/>
          <p:nvPr/>
        </p:nvSpPr>
        <p:spPr>
          <a:xfrm>
            <a:off x="1284716" y="756245"/>
            <a:ext cx="777240" cy="461665"/>
          </a:xfrm>
          <a:prstGeom prst="rect">
            <a:avLst/>
          </a:prstGeom>
          <a:noFill/>
        </p:spPr>
        <p:txBody>
          <a:bodyPr wrap="square" lIns="91440" tIns="45720" rIns="91440" bIns="45720">
            <a:spAutoFit/>
          </a:bodyPr>
          <a:lstStyle/>
          <a:p>
            <a:pPr algn="ctr"/>
            <a:r>
              <a:rPr lang="en-US" b="1" dirty="0" smtClean="0">
                <a:ln w="6600">
                  <a:noFill/>
                  <a:prstDash val="solid"/>
                </a:ln>
                <a:solidFill>
                  <a:srgbClr val="7030A0"/>
                </a:solidFill>
                <a:effectLst>
                  <a:outerShdw dist="38100" dir="2700000" algn="tl" rotWithShape="0">
                    <a:schemeClr val="accent2"/>
                  </a:outerShdw>
                </a:effectLst>
              </a:rPr>
              <a:t>FD3</a:t>
            </a:r>
            <a:endParaRPr lang="en-US" b="1" cap="none" spc="0" dirty="0">
              <a:ln w="6600">
                <a:noFill/>
                <a:prstDash val="solid"/>
              </a:ln>
              <a:solidFill>
                <a:srgbClr val="7030A0"/>
              </a:solidFill>
              <a:effectLst>
                <a:outerShdw dist="38100" dir="2640000" algn="bl" rotWithShape="0">
                  <a:schemeClr val="tx2">
                    <a:lumMod val="75000"/>
                  </a:schemeClr>
                </a:outerShdw>
              </a:effectLst>
            </a:endParaRPr>
          </a:p>
        </p:txBody>
      </p:sp>
      <p:sp>
        <p:nvSpPr>
          <p:cNvPr id="48" name="Rectangle 47"/>
          <p:cNvSpPr/>
          <p:nvPr/>
        </p:nvSpPr>
        <p:spPr>
          <a:xfrm>
            <a:off x="-73922" y="1794550"/>
            <a:ext cx="764277" cy="461665"/>
          </a:xfrm>
          <a:prstGeom prst="rect">
            <a:avLst/>
          </a:prstGeom>
          <a:noFill/>
        </p:spPr>
        <p:txBody>
          <a:bodyPr wrap="square" lIns="91440" tIns="45720" rIns="91440" bIns="45720">
            <a:spAutoFit/>
          </a:bodyPr>
          <a:lstStyle/>
          <a:p>
            <a:pPr algn="ctr"/>
            <a:r>
              <a:rPr lang="en-US" b="1" dirty="0" smtClean="0">
                <a:ln w="12700">
                  <a:solidFill>
                    <a:schemeClr val="accent5"/>
                  </a:solidFill>
                  <a:prstDash val="solid"/>
                </a:ln>
                <a:solidFill>
                  <a:schemeClr val="accent1">
                    <a:lumMod val="75000"/>
                  </a:schemeClr>
                </a:solidFill>
              </a:rPr>
              <a:t>FD1</a:t>
            </a:r>
            <a:endParaRPr lang="en-US" b="1" dirty="0">
              <a:ln w="12700">
                <a:solidFill>
                  <a:schemeClr val="accent5"/>
                </a:solidFill>
                <a:prstDash val="solid"/>
              </a:ln>
              <a:solidFill>
                <a:schemeClr val="accent1">
                  <a:lumMod val="75000"/>
                </a:schemeClr>
              </a:solidFill>
            </a:endParaRPr>
          </a:p>
        </p:txBody>
      </p:sp>
      <p:sp>
        <p:nvSpPr>
          <p:cNvPr id="49" name="Rectangle 48"/>
          <p:cNvSpPr/>
          <p:nvPr/>
        </p:nvSpPr>
        <p:spPr>
          <a:xfrm>
            <a:off x="-73921" y="2403912"/>
            <a:ext cx="764276" cy="461665"/>
          </a:xfrm>
          <a:prstGeom prst="rect">
            <a:avLst/>
          </a:prstGeom>
          <a:noFill/>
        </p:spPr>
        <p:txBody>
          <a:bodyPr wrap="square" lIns="91440" tIns="45720" rIns="91440" bIns="45720">
            <a:spAutoFit/>
          </a:bodyPr>
          <a:lstStyle/>
          <a:p>
            <a:pPr algn="ctr"/>
            <a:r>
              <a:rPr lang="en-US" b="1" dirty="0">
                <a:ln w="12700">
                  <a:noFill/>
                  <a:prstDash val="solid"/>
                </a:ln>
                <a:solidFill>
                  <a:srgbClr val="FFC000"/>
                </a:solidFill>
              </a:rPr>
              <a:t>FD2</a:t>
            </a:r>
          </a:p>
        </p:txBody>
      </p:sp>
      <p:sp>
        <p:nvSpPr>
          <p:cNvPr id="51" name="Title 1"/>
          <p:cNvSpPr txBox="1">
            <a:spLocks/>
          </p:cNvSpPr>
          <p:nvPr/>
        </p:nvSpPr>
        <p:spPr bwMode="auto">
          <a:xfrm>
            <a:off x="2171287" y="740018"/>
            <a:ext cx="4415044" cy="2681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rgbClr val="7030A0"/>
                </a:solidFill>
                <a:latin typeface="Verdana" charset="0"/>
              </a:rPr>
              <a:t>PNumber </a:t>
            </a:r>
            <a:r>
              <a:rPr lang="en-US" altLang="en-US" sz="2000" kern="0" dirty="0" smtClean="0">
                <a:solidFill>
                  <a:srgbClr val="7030A0"/>
                </a:solidFill>
                <a:latin typeface="Verdana" charset="0"/>
                <a:sym typeface="Wingdings" panose="05000000000000000000" pitchFamily="2" charset="2"/>
              </a:rPr>
              <a:t> PName PLocation</a:t>
            </a:r>
          </a:p>
        </p:txBody>
      </p:sp>
      <p:sp>
        <p:nvSpPr>
          <p:cNvPr id="52" name="Title 1"/>
          <p:cNvSpPr txBox="1">
            <a:spLocks/>
          </p:cNvSpPr>
          <p:nvPr/>
        </p:nvSpPr>
        <p:spPr bwMode="auto">
          <a:xfrm>
            <a:off x="640435" y="2182196"/>
            <a:ext cx="3521147" cy="3606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chemeClr val="accent1">
                    <a:lumMod val="75000"/>
                  </a:schemeClr>
                </a:solidFill>
                <a:latin typeface="Verdana" charset="0"/>
              </a:rPr>
              <a:t>{SSN, PNumber}</a:t>
            </a:r>
            <a:r>
              <a:rPr lang="en-US" altLang="en-US" sz="2000" kern="0" dirty="0" smtClean="0">
                <a:solidFill>
                  <a:schemeClr val="accent1">
                    <a:lumMod val="75000"/>
                  </a:schemeClr>
                </a:solidFill>
                <a:latin typeface="Verdana" charset="0"/>
                <a:sym typeface="Wingdings" panose="05000000000000000000" pitchFamily="2" charset="2"/>
              </a:rPr>
              <a:t> Hours</a:t>
            </a:r>
            <a:endParaRPr lang="en-US" altLang="en-US" sz="2000" kern="0" dirty="0">
              <a:solidFill>
                <a:schemeClr val="accent1">
                  <a:lumMod val="75000"/>
                </a:schemeClr>
              </a:solidFill>
              <a:latin typeface="Verdana" charset="0"/>
            </a:endParaRPr>
          </a:p>
        </p:txBody>
      </p:sp>
      <p:grpSp>
        <p:nvGrpSpPr>
          <p:cNvPr id="46" name="Group 45"/>
          <p:cNvGrpSpPr/>
          <p:nvPr/>
        </p:nvGrpSpPr>
        <p:grpSpPr>
          <a:xfrm>
            <a:off x="0" y="3292256"/>
            <a:ext cx="9144000" cy="275551"/>
            <a:chOff x="0" y="3062912"/>
            <a:chExt cx="9144000" cy="275551"/>
          </a:xfrm>
        </p:grpSpPr>
        <p:sp>
          <p:nvSpPr>
            <p:cNvPr id="45" name="Rectangle 44"/>
            <p:cNvSpPr/>
            <p:nvPr/>
          </p:nvSpPr>
          <p:spPr bwMode="auto">
            <a:xfrm>
              <a:off x="0" y="3191662"/>
              <a:ext cx="9144000" cy="45719"/>
            </a:xfrm>
            <a:prstGeom prst="rect">
              <a:avLst/>
            </a:prstGeom>
            <a:solidFill>
              <a:srgbClr val="0070C0"/>
            </a:solidFill>
            <a:ln w="9525" cap="flat" cmpd="sng" algn="ctr">
              <a:solidFill>
                <a:srgbClr val="0070C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50" name="Title 1"/>
            <p:cNvSpPr txBox="1">
              <a:spLocks/>
            </p:cNvSpPr>
            <p:nvPr/>
          </p:nvSpPr>
          <p:spPr bwMode="auto">
            <a:xfrm>
              <a:off x="1371600" y="3062912"/>
              <a:ext cx="6172200" cy="275551"/>
            </a:xfrm>
            <a:prstGeom prst="rect">
              <a:avLst/>
            </a:prstGeom>
            <a:solidFill>
              <a:schemeClr val="bg1"/>
            </a:solidFill>
            <a:ln>
              <a:noFill/>
            </a:ln>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lgn="ctr">
                <a:defRPr/>
              </a:pPr>
              <a:r>
                <a:rPr lang="en-US" altLang="en-US" sz="2000" b="1" i="0" kern="0" dirty="0" smtClean="0">
                  <a:latin typeface="Verdana" charset="0"/>
                </a:rPr>
                <a:t>Normalizing EP into 2NF relations </a:t>
              </a:r>
              <a:endParaRPr lang="en-US" altLang="en-US" sz="2000" b="1" i="0" kern="0" dirty="0">
                <a:latin typeface="Verdana" charset="0"/>
              </a:endParaRPr>
            </a:p>
          </p:txBody>
        </p:sp>
      </p:grpSp>
      <p:sp>
        <p:nvSpPr>
          <p:cNvPr id="55" name="Rectangle 9"/>
          <p:cNvSpPr txBox="1">
            <a:spLocks noChangeArrowheads="1"/>
          </p:cNvSpPr>
          <p:nvPr/>
        </p:nvSpPr>
        <p:spPr bwMode="auto">
          <a:xfrm>
            <a:off x="152400" y="818110"/>
            <a:ext cx="673624"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EP</a:t>
            </a:r>
          </a:p>
        </p:txBody>
      </p:sp>
      <p:sp>
        <p:nvSpPr>
          <p:cNvPr id="56" name="Rectangle 9"/>
          <p:cNvSpPr txBox="1">
            <a:spLocks noChangeArrowheads="1"/>
          </p:cNvSpPr>
          <p:nvPr/>
        </p:nvSpPr>
        <p:spPr bwMode="auto">
          <a:xfrm>
            <a:off x="0" y="3851716"/>
            <a:ext cx="883960"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rgbClr val="0070C0"/>
                </a:solidFill>
                <a:effectLst>
                  <a:outerShdw blurRad="38100" dist="38100" dir="2700000" algn="tl">
                    <a:srgbClr val="000000">
                      <a:alpha val="43137"/>
                    </a:srgbClr>
                  </a:outerShdw>
                </a:effectLst>
              </a:rPr>
              <a:t>EP1</a:t>
            </a:r>
          </a:p>
        </p:txBody>
      </p:sp>
      <p:sp>
        <p:nvSpPr>
          <p:cNvPr id="57" name="Rectangle 9"/>
          <p:cNvSpPr txBox="1">
            <a:spLocks noChangeArrowheads="1"/>
          </p:cNvSpPr>
          <p:nvPr/>
        </p:nvSpPr>
        <p:spPr bwMode="auto">
          <a:xfrm>
            <a:off x="5825987" y="3840841"/>
            <a:ext cx="990600"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rgbClr val="0070C0"/>
                </a:solidFill>
                <a:effectLst>
                  <a:outerShdw blurRad="38100" dist="38100" dir="2700000" algn="tl">
                    <a:srgbClr val="000000">
                      <a:alpha val="43137"/>
                    </a:srgbClr>
                  </a:outerShdw>
                </a:effectLst>
              </a:rPr>
              <a:t>EP2</a:t>
            </a:r>
          </a:p>
        </p:txBody>
      </p:sp>
      <p:sp>
        <p:nvSpPr>
          <p:cNvPr id="58" name="Rectangle 9"/>
          <p:cNvSpPr txBox="1">
            <a:spLocks noChangeArrowheads="1"/>
          </p:cNvSpPr>
          <p:nvPr/>
        </p:nvSpPr>
        <p:spPr bwMode="auto">
          <a:xfrm>
            <a:off x="3560899" y="5286185"/>
            <a:ext cx="939457"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rgbClr val="0070C0"/>
                </a:solidFill>
                <a:effectLst>
                  <a:outerShdw blurRad="38100" dist="38100" dir="2700000" algn="tl">
                    <a:srgbClr val="000000">
                      <a:alpha val="43137"/>
                    </a:srgbClr>
                  </a:outerShdw>
                </a:effectLst>
              </a:rPr>
              <a:t>EP3</a:t>
            </a:r>
          </a:p>
        </p:txBody>
      </p:sp>
      <p:graphicFrame>
        <p:nvGraphicFramePr>
          <p:cNvPr id="59" name="Table 58"/>
          <p:cNvGraphicFramePr>
            <a:graphicFrameLocks noGrp="1"/>
          </p:cNvGraphicFramePr>
          <p:nvPr>
            <p:extLst>
              <p:ext uri="{D42A27DB-BD31-4B8C-83A1-F6EECF244321}">
                <p14:modId xmlns:p14="http://schemas.microsoft.com/office/powerpoint/2010/main" val="1567856369"/>
              </p:ext>
            </p:extLst>
          </p:nvPr>
        </p:nvGraphicFramePr>
        <p:xfrm>
          <a:off x="37314" y="4271204"/>
          <a:ext cx="3620285" cy="551181"/>
        </p:xfrm>
        <a:graphic>
          <a:graphicData uri="http://schemas.openxmlformats.org/drawingml/2006/table">
            <a:tbl>
              <a:tblPr firstRow="1" bandRow="1">
                <a:tableStyleId>{5C22544A-7EE6-4342-B048-85BDC9FD1C3A}</a:tableStyleId>
              </a:tblPr>
              <a:tblGrid>
                <a:gridCol w="877086">
                  <a:extLst>
                    <a:ext uri="{9D8B030D-6E8A-4147-A177-3AD203B41FA5}">
                      <a16:colId xmlns:a16="http://schemas.microsoft.com/office/drawing/2014/main" val="2901461435"/>
                    </a:ext>
                  </a:extLst>
                </a:gridCol>
                <a:gridCol w="1676400">
                  <a:extLst>
                    <a:ext uri="{9D8B030D-6E8A-4147-A177-3AD203B41FA5}">
                      <a16:colId xmlns:a16="http://schemas.microsoft.com/office/drawing/2014/main" val="3256022951"/>
                    </a:ext>
                  </a:extLst>
                </a:gridCol>
                <a:gridCol w="1066799">
                  <a:extLst>
                    <a:ext uri="{9D8B030D-6E8A-4147-A177-3AD203B41FA5}">
                      <a16:colId xmlns:a16="http://schemas.microsoft.com/office/drawing/2014/main" val="3817120999"/>
                    </a:ext>
                  </a:extLst>
                </a:gridCol>
              </a:tblGrid>
              <a:tr h="551181">
                <a:tc>
                  <a:txBody>
                    <a:bodyPr/>
                    <a:lstStyle/>
                    <a:p>
                      <a:pPr algn="ctr"/>
                      <a:r>
                        <a:rPr lang="en-US" sz="2400" b="0" u="sng" dirty="0" smtClean="0">
                          <a:solidFill>
                            <a:schemeClr val="bg1"/>
                          </a:solidFill>
                        </a:rPr>
                        <a:t>SSN</a:t>
                      </a:r>
                      <a:endParaRPr lang="en-US" sz="2400" b="0" u="sng"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u="sng" dirty="0" smtClean="0">
                          <a:solidFill>
                            <a:schemeClr val="bg1"/>
                          </a:solidFill>
                        </a:rPr>
                        <a:t>PNumber</a:t>
                      </a:r>
                      <a:endParaRPr lang="en-US" sz="2400" b="0" u="sng"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dirty="0" smtClean="0">
                          <a:solidFill>
                            <a:schemeClr val="bg1"/>
                          </a:solidFill>
                        </a:rPr>
                        <a:t>Hours</a:t>
                      </a:r>
                      <a:endParaRPr lang="en-US" sz="2400" b="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2088661245"/>
                  </a:ext>
                </a:extLst>
              </a:tr>
            </a:tbl>
          </a:graphicData>
        </a:graphic>
      </p:graphicFrame>
      <p:graphicFrame>
        <p:nvGraphicFramePr>
          <p:cNvPr id="60" name="Table 59"/>
          <p:cNvGraphicFramePr>
            <a:graphicFrameLocks noGrp="1"/>
          </p:cNvGraphicFramePr>
          <p:nvPr>
            <p:extLst>
              <p:ext uri="{D42A27DB-BD31-4B8C-83A1-F6EECF244321}">
                <p14:modId xmlns:p14="http://schemas.microsoft.com/office/powerpoint/2010/main" val="716678542"/>
              </p:ext>
            </p:extLst>
          </p:nvPr>
        </p:nvGraphicFramePr>
        <p:xfrm>
          <a:off x="5943600" y="4288540"/>
          <a:ext cx="2111188" cy="551181"/>
        </p:xfrm>
        <a:graphic>
          <a:graphicData uri="http://schemas.openxmlformats.org/drawingml/2006/table">
            <a:tbl>
              <a:tblPr firstRow="1" bandRow="1">
                <a:tableStyleId>{5C22544A-7EE6-4342-B048-85BDC9FD1C3A}</a:tableStyleId>
              </a:tblPr>
              <a:tblGrid>
                <a:gridCol w="815788">
                  <a:extLst>
                    <a:ext uri="{9D8B030D-6E8A-4147-A177-3AD203B41FA5}">
                      <a16:colId xmlns:a16="http://schemas.microsoft.com/office/drawing/2014/main" val="2901461435"/>
                    </a:ext>
                  </a:extLst>
                </a:gridCol>
                <a:gridCol w="1295400">
                  <a:extLst>
                    <a:ext uri="{9D8B030D-6E8A-4147-A177-3AD203B41FA5}">
                      <a16:colId xmlns:a16="http://schemas.microsoft.com/office/drawing/2014/main" val="999246976"/>
                    </a:ext>
                  </a:extLst>
                </a:gridCol>
              </a:tblGrid>
              <a:tr h="551181">
                <a:tc>
                  <a:txBody>
                    <a:bodyPr/>
                    <a:lstStyle/>
                    <a:p>
                      <a:pPr algn="ctr"/>
                      <a:r>
                        <a:rPr lang="en-US" sz="2400" b="0" u="sng" dirty="0" smtClean="0">
                          <a:solidFill>
                            <a:schemeClr val="bg1"/>
                          </a:solidFill>
                        </a:rPr>
                        <a:t>SSN</a:t>
                      </a:r>
                      <a:endParaRPr lang="en-US" sz="2400" b="0" u="sng"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dirty="0" smtClean="0">
                          <a:solidFill>
                            <a:schemeClr val="bg1"/>
                          </a:solidFill>
                        </a:rPr>
                        <a:t>EName</a:t>
                      </a:r>
                      <a:endParaRPr lang="en-US" sz="2400" b="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2088661245"/>
                  </a:ext>
                </a:extLst>
              </a:tr>
            </a:tbl>
          </a:graphicData>
        </a:graphic>
      </p:graphicFrame>
      <p:graphicFrame>
        <p:nvGraphicFramePr>
          <p:cNvPr id="61" name="Table 60"/>
          <p:cNvGraphicFramePr>
            <a:graphicFrameLocks noGrp="1"/>
          </p:cNvGraphicFramePr>
          <p:nvPr>
            <p:extLst>
              <p:ext uri="{D42A27DB-BD31-4B8C-83A1-F6EECF244321}">
                <p14:modId xmlns:p14="http://schemas.microsoft.com/office/powerpoint/2010/main" val="3952324010"/>
              </p:ext>
            </p:extLst>
          </p:nvPr>
        </p:nvGraphicFramePr>
        <p:xfrm>
          <a:off x="3657600" y="5670929"/>
          <a:ext cx="4572000" cy="551181"/>
        </p:xfrm>
        <a:graphic>
          <a:graphicData uri="http://schemas.openxmlformats.org/drawingml/2006/table">
            <a:tbl>
              <a:tblPr firstRow="1" bandRow="1">
                <a:tableStyleId>{5C22544A-7EE6-4342-B048-85BDC9FD1C3A}</a:tableStyleId>
              </a:tblPr>
              <a:tblGrid>
                <a:gridCol w="1622323">
                  <a:extLst>
                    <a:ext uri="{9D8B030D-6E8A-4147-A177-3AD203B41FA5}">
                      <a16:colId xmlns:a16="http://schemas.microsoft.com/office/drawing/2014/main" val="3256022951"/>
                    </a:ext>
                  </a:extLst>
                </a:gridCol>
                <a:gridCol w="1273277">
                  <a:extLst>
                    <a:ext uri="{9D8B030D-6E8A-4147-A177-3AD203B41FA5}">
                      <a16:colId xmlns:a16="http://schemas.microsoft.com/office/drawing/2014/main" val="878433526"/>
                    </a:ext>
                  </a:extLst>
                </a:gridCol>
                <a:gridCol w="1676400">
                  <a:extLst>
                    <a:ext uri="{9D8B030D-6E8A-4147-A177-3AD203B41FA5}">
                      <a16:colId xmlns:a16="http://schemas.microsoft.com/office/drawing/2014/main" val="43581822"/>
                    </a:ext>
                  </a:extLst>
                </a:gridCol>
              </a:tblGrid>
              <a:tr h="551181">
                <a:tc>
                  <a:txBody>
                    <a:bodyPr/>
                    <a:lstStyle/>
                    <a:p>
                      <a:pPr algn="ctr"/>
                      <a:r>
                        <a:rPr lang="en-US" sz="2400" b="0" u="sng" dirty="0" smtClean="0">
                          <a:solidFill>
                            <a:schemeClr val="bg1"/>
                          </a:solidFill>
                        </a:rPr>
                        <a:t>PNumber</a:t>
                      </a:r>
                      <a:endParaRPr lang="en-US" sz="2400" b="0" u="sng"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dirty="0" smtClean="0">
                          <a:solidFill>
                            <a:schemeClr val="bg1"/>
                          </a:solidFill>
                        </a:rPr>
                        <a:t>PName</a:t>
                      </a:r>
                      <a:endParaRPr lang="en-US" sz="2400" b="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dirty="0" smtClean="0">
                          <a:solidFill>
                            <a:schemeClr val="bg1"/>
                          </a:solidFill>
                        </a:rPr>
                        <a:t>PLocation</a:t>
                      </a:r>
                      <a:endParaRPr lang="en-US" sz="2400" b="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2088661245"/>
                  </a:ext>
                </a:extLst>
              </a:tr>
            </a:tbl>
          </a:graphicData>
        </a:graphic>
      </p:graphicFrame>
      <p:grpSp>
        <p:nvGrpSpPr>
          <p:cNvPr id="62" name="Group 61"/>
          <p:cNvGrpSpPr/>
          <p:nvPr/>
        </p:nvGrpSpPr>
        <p:grpSpPr>
          <a:xfrm>
            <a:off x="6321287" y="4862880"/>
            <a:ext cx="1146313" cy="465704"/>
            <a:chOff x="3505200" y="2256435"/>
            <a:chExt cx="3304605" cy="794105"/>
          </a:xfrm>
        </p:grpSpPr>
        <p:cxnSp>
          <p:nvCxnSpPr>
            <p:cNvPr id="63" name="Straight Connector 62"/>
            <p:cNvCxnSpPr/>
            <p:nvPr/>
          </p:nvCxnSpPr>
          <p:spPr bwMode="auto">
            <a:xfrm>
              <a:off x="3505200" y="2384019"/>
              <a:ext cx="0" cy="666520"/>
            </a:xfrm>
            <a:prstGeom prst="line">
              <a:avLst/>
            </a:prstGeom>
            <a:ln w="57150">
              <a:headEnd type="none" w="med" len="med"/>
              <a:tailEnd type="none" w="med" len="med"/>
            </a:ln>
          </p:spPr>
          <p:style>
            <a:lnRef idx="3">
              <a:schemeClr val="accent2"/>
            </a:lnRef>
            <a:fillRef idx="0">
              <a:schemeClr val="accent2"/>
            </a:fillRef>
            <a:effectRef idx="2">
              <a:schemeClr val="accent2"/>
            </a:effectRef>
            <a:fontRef idx="minor">
              <a:schemeClr val="tx1"/>
            </a:fontRef>
          </p:style>
        </p:cxnSp>
        <p:cxnSp>
          <p:nvCxnSpPr>
            <p:cNvPr id="64" name="Elbow Connector 63"/>
            <p:cNvCxnSpPr/>
            <p:nvPr/>
          </p:nvCxnSpPr>
          <p:spPr bwMode="auto">
            <a:xfrm flipV="1">
              <a:off x="3505200" y="2256435"/>
              <a:ext cx="3304605" cy="794105"/>
            </a:xfrm>
            <a:prstGeom prst="bentConnector3">
              <a:avLst>
                <a:gd name="adj1" fmla="val 100169"/>
              </a:avLst>
            </a:prstGeom>
            <a:ln w="57150">
              <a:headEnd type="none" w="med" len="med"/>
              <a:tailEnd type="triangle"/>
            </a:ln>
          </p:spPr>
          <p:style>
            <a:lnRef idx="3">
              <a:schemeClr val="accent2"/>
            </a:lnRef>
            <a:fillRef idx="0">
              <a:schemeClr val="accent2"/>
            </a:fillRef>
            <a:effectRef idx="2">
              <a:schemeClr val="accent2"/>
            </a:effectRef>
            <a:fontRef idx="minor">
              <a:schemeClr val="tx1"/>
            </a:fontRef>
          </p:style>
        </p:cxnSp>
      </p:grpSp>
      <p:grpSp>
        <p:nvGrpSpPr>
          <p:cNvPr id="65" name="Group 64"/>
          <p:cNvGrpSpPr/>
          <p:nvPr/>
        </p:nvGrpSpPr>
        <p:grpSpPr>
          <a:xfrm>
            <a:off x="316191" y="4871962"/>
            <a:ext cx="2808009" cy="463946"/>
            <a:chOff x="762000" y="2103120"/>
            <a:chExt cx="3276600" cy="304800"/>
          </a:xfrm>
        </p:grpSpPr>
        <p:cxnSp>
          <p:nvCxnSpPr>
            <p:cNvPr id="66" name="Straight Connector 65"/>
            <p:cNvCxnSpPr/>
            <p:nvPr/>
          </p:nvCxnSpPr>
          <p:spPr bwMode="auto">
            <a:xfrm>
              <a:off x="7620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67" name="Straight Connector 66"/>
            <p:cNvCxnSpPr/>
            <p:nvPr/>
          </p:nvCxnSpPr>
          <p:spPr bwMode="auto">
            <a:xfrm>
              <a:off x="21336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68" name="Elbow Connector 67"/>
            <p:cNvCxnSpPr/>
            <p:nvPr/>
          </p:nvCxnSpPr>
          <p:spPr bwMode="auto">
            <a:xfrm flipV="1">
              <a:off x="762000" y="2103120"/>
              <a:ext cx="3276600" cy="304800"/>
            </a:xfrm>
            <a:prstGeom prst="bentConnector3">
              <a:avLst>
                <a:gd name="adj1" fmla="val 100000"/>
              </a:avLst>
            </a:prstGeom>
            <a:ln w="57150">
              <a:headEnd type="none" w="med" len="med"/>
              <a:tailEnd type="triangle"/>
            </a:ln>
          </p:spPr>
          <p:style>
            <a:lnRef idx="3">
              <a:schemeClr val="accent1"/>
            </a:lnRef>
            <a:fillRef idx="0">
              <a:schemeClr val="accent1"/>
            </a:fillRef>
            <a:effectRef idx="2">
              <a:schemeClr val="accent1"/>
            </a:effectRef>
            <a:fontRef idx="minor">
              <a:schemeClr val="tx1"/>
            </a:fontRef>
          </p:style>
        </p:cxnSp>
      </p:grpSp>
      <p:grpSp>
        <p:nvGrpSpPr>
          <p:cNvPr id="77" name="Group 76"/>
          <p:cNvGrpSpPr/>
          <p:nvPr/>
        </p:nvGrpSpPr>
        <p:grpSpPr>
          <a:xfrm>
            <a:off x="4342164" y="6202018"/>
            <a:ext cx="3029569" cy="569845"/>
            <a:chOff x="2095259" y="1981785"/>
            <a:chExt cx="5905741" cy="950495"/>
          </a:xfrm>
        </p:grpSpPr>
        <p:cxnSp>
          <p:nvCxnSpPr>
            <p:cNvPr id="78" name="Elbow Connector 77"/>
            <p:cNvCxnSpPr/>
            <p:nvPr/>
          </p:nvCxnSpPr>
          <p:spPr bwMode="auto">
            <a:xfrm flipV="1">
              <a:off x="2133600" y="2065028"/>
              <a:ext cx="5867400" cy="833112"/>
            </a:xfrm>
            <a:prstGeom prst="bentConnector3">
              <a:avLst>
                <a:gd name="adj1" fmla="val 100000"/>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79" name="Straight Connector 78"/>
            <p:cNvCxnSpPr/>
            <p:nvPr/>
          </p:nvCxnSpPr>
          <p:spPr bwMode="auto">
            <a:xfrm>
              <a:off x="2133599" y="2086471"/>
              <a:ext cx="0" cy="845809"/>
            </a:xfrm>
            <a:prstGeom prst="line">
              <a:avLst/>
            </a:prstGeom>
            <a:ln w="5715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80" name="Elbow Connector 79"/>
            <p:cNvCxnSpPr/>
            <p:nvPr/>
          </p:nvCxnSpPr>
          <p:spPr bwMode="auto">
            <a:xfrm flipV="1">
              <a:off x="2095259" y="1981785"/>
              <a:ext cx="3083446" cy="882839"/>
            </a:xfrm>
            <a:prstGeom prst="bentConnector2">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grpSp>
      <p:sp>
        <p:nvSpPr>
          <p:cNvPr id="83" name="Rectangle 82"/>
          <p:cNvSpPr/>
          <p:nvPr/>
        </p:nvSpPr>
        <p:spPr>
          <a:xfrm>
            <a:off x="3434263" y="6307378"/>
            <a:ext cx="777240" cy="461665"/>
          </a:xfrm>
          <a:prstGeom prst="rect">
            <a:avLst/>
          </a:prstGeom>
          <a:noFill/>
        </p:spPr>
        <p:txBody>
          <a:bodyPr wrap="square" lIns="91440" tIns="45720" rIns="91440" bIns="45720">
            <a:spAutoFit/>
          </a:bodyPr>
          <a:lstStyle/>
          <a:p>
            <a:pPr algn="ctr"/>
            <a:r>
              <a:rPr lang="en-US" b="1" dirty="0" smtClean="0">
                <a:ln w="22225">
                  <a:noFill/>
                  <a:prstDash val="solid"/>
                </a:ln>
                <a:solidFill>
                  <a:srgbClr val="7030A0"/>
                </a:solidFill>
              </a:rPr>
              <a:t>FD3</a:t>
            </a:r>
            <a:endParaRPr lang="en-US" b="1" cap="none" spc="0" dirty="0">
              <a:ln w="22225">
                <a:noFill/>
                <a:prstDash val="solid"/>
              </a:ln>
              <a:solidFill>
                <a:srgbClr val="7030A0"/>
              </a:solidFill>
              <a:effectLst>
                <a:outerShdw dist="38100" dir="2640000" algn="bl" rotWithShape="0">
                  <a:schemeClr val="tx2">
                    <a:lumMod val="75000"/>
                  </a:schemeClr>
                </a:outerShdw>
              </a:effectLst>
            </a:endParaRPr>
          </a:p>
        </p:txBody>
      </p:sp>
      <p:sp>
        <p:nvSpPr>
          <p:cNvPr id="84" name="Rectangle 83"/>
          <p:cNvSpPr/>
          <p:nvPr/>
        </p:nvSpPr>
        <p:spPr>
          <a:xfrm>
            <a:off x="5407921" y="4872335"/>
            <a:ext cx="766557" cy="461665"/>
          </a:xfrm>
          <a:prstGeom prst="rect">
            <a:avLst/>
          </a:prstGeom>
          <a:noFill/>
        </p:spPr>
        <p:txBody>
          <a:bodyPr wrap="none" lIns="91440" tIns="45720" rIns="91440" bIns="45720">
            <a:spAutoFit/>
          </a:bodyPr>
          <a:lstStyle/>
          <a:p>
            <a:pPr algn="ctr"/>
            <a:r>
              <a:rPr lang="en-US" b="1" dirty="0" smtClean="0">
                <a:ln w="22225">
                  <a:noFill/>
                  <a:prstDash val="solid"/>
                </a:ln>
                <a:solidFill>
                  <a:srgbClr val="FFC000"/>
                </a:solidFill>
              </a:rPr>
              <a:t>FD2</a:t>
            </a:r>
            <a:endParaRPr lang="en-US" b="1" dirty="0">
              <a:ln w="22225">
                <a:noFill/>
                <a:prstDash val="solid"/>
              </a:ln>
              <a:solidFill>
                <a:srgbClr val="FFC000"/>
              </a:solidFill>
            </a:endParaRPr>
          </a:p>
        </p:txBody>
      </p:sp>
      <p:sp>
        <p:nvSpPr>
          <p:cNvPr id="85" name="Rectangle 84"/>
          <p:cNvSpPr/>
          <p:nvPr/>
        </p:nvSpPr>
        <p:spPr>
          <a:xfrm>
            <a:off x="233156" y="5405735"/>
            <a:ext cx="764277" cy="461665"/>
          </a:xfrm>
          <a:prstGeom prst="rect">
            <a:avLst/>
          </a:prstGeom>
          <a:noFill/>
        </p:spPr>
        <p:txBody>
          <a:bodyPr wrap="square" lIns="91440" tIns="45720" rIns="91440" bIns="45720">
            <a:spAutoFit/>
          </a:bodyPr>
          <a:lstStyle/>
          <a:p>
            <a:pPr algn="ctr"/>
            <a:r>
              <a:rPr lang="en-US" b="1" dirty="0" smtClean="0">
                <a:ln w="22225">
                  <a:noFill/>
                  <a:prstDash val="solid"/>
                </a:ln>
                <a:solidFill>
                  <a:schemeClr val="accent1">
                    <a:lumMod val="75000"/>
                  </a:schemeClr>
                </a:solidFill>
              </a:rPr>
              <a:t>FD1</a:t>
            </a:r>
            <a:endParaRPr lang="en-US" b="1" dirty="0">
              <a:ln w="22225">
                <a:noFill/>
                <a:prstDash val="solid"/>
              </a:ln>
              <a:solidFill>
                <a:schemeClr val="accent1">
                  <a:lumMod val="75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03816166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6"/>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9"/>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85"/>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57"/>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60"/>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62"/>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8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58"/>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61"/>
                                        </p:tgtEl>
                                        <p:attrNameLst>
                                          <p:attrName>style.visibility</p:attrName>
                                        </p:attrNameLst>
                                      </p:cBhvr>
                                      <p:to>
                                        <p:strVal val="visible"/>
                                      </p:to>
                                    </p:set>
                                  </p:childTnLst>
                                </p:cTn>
                              </p:par>
                            </p:childTnLst>
                          </p:cTn>
                        </p:par>
                        <p:par>
                          <p:cTn id="57" fill="hold">
                            <p:stCondLst>
                              <p:cond delay="0"/>
                            </p:stCondLst>
                            <p:childTnLst>
                              <p:par>
                                <p:cTn id="58" presetID="1" presetClass="entr" presetSubtype="0" fill="hold" nodeType="afterEffect">
                                  <p:stCondLst>
                                    <p:cond delay="0"/>
                                  </p:stCondLst>
                                  <p:childTnLst>
                                    <p:set>
                                      <p:cBhvr>
                                        <p:cTn id="59" dur="1" fill="hold">
                                          <p:stCondLst>
                                            <p:cond delay="0"/>
                                          </p:stCondLst>
                                        </p:cTn>
                                        <p:tgtEl>
                                          <p:spTgt spid="77"/>
                                        </p:tgtEl>
                                        <p:attrNameLst>
                                          <p:attrName>style.visibility</p:attrName>
                                        </p:attrNameLst>
                                      </p:cBhvr>
                                      <p:to>
                                        <p:strVal val="visible"/>
                                      </p:to>
                                    </p:set>
                                  </p:childTnLst>
                                </p:cTn>
                              </p:par>
                              <p:par>
                                <p:cTn id="60" presetID="1" presetClass="entr" presetSubtype="0" fill="hold" grpId="0" nodeType="withEffect">
                                  <p:stCondLst>
                                    <p:cond delay="0"/>
                                  </p:stCondLst>
                                  <p:childTnLst>
                                    <p:set>
                                      <p:cBhvr>
                                        <p:cTn id="61" dur="1" fill="hold">
                                          <p:stCondLst>
                                            <p:cond delay="0"/>
                                          </p:stCondLst>
                                        </p:cTn>
                                        <p:tgtEl>
                                          <p:spTgt spid="8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44" grpId="0"/>
      <p:bldP spid="48" grpId="0"/>
      <p:bldP spid="49" grpId="0"/>
      <p:bldP spid="51" grpId="0"/>
      <p:bldP spid="52" grpId="0"/>
      <p:bldP spid="56" grpId="0"/>
      <p:bldP spid="57" grpId="0"/>
      <p:bldP spid="58" grpId="0"/>
      <p:bldP spid="83" grpId="0"/>
      <p:bldP spid="84" grpId="0"/>
      <p:bldP spid="85"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9"/>
          <p:cNvSpPr>
            <a:spLocks noGrp="1" noChangeArrowheads="1"/>
          </p:cNvSpPr>
          <p:nvPr>
            <p:ph type="title"/>
          </p:nvPr>
        </p:nvSpPr>
        <p:spPr>
          <a:xfrm>
            <a:off x="0" y="1"/>
            <a:ext cx="9144000" cy="533399"/>
          </a:xfrm>
        </p:spPr>
        <p:txBody>
          <a:bodyPr/>
          <a:lstStyle/>
          <a:p>
            <a:pPr eaLnBrk="1" hangingPunct="1"/>
            <a:r>
              <a:rPr lang="en-US" altLang="en-US" b="1" dirty="0" smtClean="0">
                <a:effectLst>
                  <a:outerShdw blurRad="38100" dist="38100" dir="2700000" algn="tl">
                    <a:srgbClr val="000000">
                      <a:alpha val="43137"/>
                    </a:srgbClr>
                  </a:outerShdw>
                </a:effectLst>
              </a:rPr>
              <a:t>Normalizing into 3NF</a:t>
            </a:r>
          </a:p>
        </p:txBody>
      </p:sp>
      <p:graphicFrame>
        <p:nvGraphicFramePr>
          <p:cNvPr id="2" name="Table 1"/>
          <p:cNvGraphicFramePr>
            <a:graphicFrameLocks noGrp="1"/>
          </p:cNvGraphicFramePr>
          <p:nvPr>
            <p:extLst>
              <p:ext uri="{D42A27DB-BD31-4B8C-83A1-F6EECF244321}">
                <p14:modId xmlns:p14="http://schemas.microsoft.com/office/powerpoint/2010/main" val="974746538"/>
              </p:ext>
            </p:extLst>
          </p:nvPr>
        </p:nvGraphicFramePr>
        <p:xfrm>
          <a:off x="37313" y="1235748"/>
          <a:ext cx="9106686" cy="551181"/>
        </p:xfrm>
        <a:graphic>
          <a:graphicData uri="http://schemas.openxmlformats.org/drawingml/2006/table">
            <a:tbl>
              <a:tblPr firstRow="1" bandRow="1">
                <a:tableStyleId>{5C22544A-7EE6-4342-B048-85BDC9FD1C3A}</a:tableStyleId>
              </a:tblPr>
              <a:tblGrid>
                <a:gridCol w="877087">
                  <a:extLst>
                    <a:ext uri="{9D8B030D-6E8A-4147-A177-3AD203B41FA5}">
                      <a16:colId xmlns:a16="http://schemas.microsoft.com/office/drawing/2014/main" val="2901461435"/>
                    </a:ext>
                  </a:extLst>
                </a:gridCol>
                <a:gridCol w="1219200">
                  <a:extLst>
                    <a:ext uri="{9D8B030D-6E8A-4147-A177-3AD203B41FA5}">
                      <a16:colId xmlns:a16="http://schemas.microsoft.com/office/drawing/2014/main" val="3256022951"/>
                    </a:ext>
                  </a:extLst>
                </a:gridCol>
                <a:gridCol w="1066800">
                  <a:extLst>
                    <a:ext uri="{9D8B030D-6E8A-4147-A177-3AD203B41FA5}">
                      <a16:colId xmlns:a16="http://schemas.microsoft.com/office/drawing/2014/main" val="3817120999"/>
                    </a:ext>
                  </a:extLst>
                </a:gridCol>
                <a:gridCol w="1371600">
                  <a:extLst>
                    <a:ext uri="{9D8B030D-6E8A-4147-A177-3AD203B41FA5}">
                      <a16:colId xmlns:a16="http://schemas.microsoft.com/office/drawing/2014/main" val="999246976"/>
                    </a:ext>
                  </a:extLst>
                </a:gridCol>
                <a:gridCol w="1581745">
                  <a:extLst>
                    <a:ext uri="{9D8B030D-6E8A-4147-A177-3AD203B41FA5}">
                      <a16:colId xmlns:a16="http://schemas.microsoft.com/office/drawing/2014/main" val="878433526"/>
                    </a:ext>
                  </a:extLst>
                </a:gridCol>
                <a:gridCol w="1237655">
                  <a:extLst>
                    <a:ext uri="{9D8B030D-6E8A-4147-A177-3AD203B41FA5}">
                      <a16:colId xmlns:a16="http://schemas.microsoft.com/office/drawing/2014/main" val="43581822"/>
                    </a:ext>
                  </a:extLst>
                </a:gridCol>
                <a:gridCol w="1752599">
                  <a:extLst>
                    <a:ext uri="{9D8B030D-6E8A-4147-A177-3AD203B41FA5}">
                      <a16:colId xmlns:a16="http://schemas.microsoft.com/office/drawing/2014/main" val="144658277"/>
                    </a:ext>
                  </a:extLst>
                </a:gridCol>
              </a:tblGrid>
              <a:tr h="551181">
                <a:tc>
                  <a:txBody>
                    <a:bodyPr/>
                    <a:lstStyle/>
                    <a:p>
                      <a:pPr algn="ctr"/>
                      <a:r>
                        <a:rPr lang="en-US" sz="2400" b="0" u="sng" dirty="0" smtClean="0">
                          <a:solidFill>
                            <a:schemeClr val="tx1"/>
                          </a:solidFill>
                        </a:rPr>
                        <a:t>SSN</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none" dirty="0" smtClean="0">
                          <a:solidFill>
                            <a:schemeClr val="tx1"/>
                          </a:solidFill>
                        </a:rPr>
                        <a:t>EName</a:t>
                      </a:r>
                      <a:endParaRPr lang="en-US" sz="2400" b="0" u="none"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BDate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Address</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DNumber</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sng" dirty="0" err="1" smtClean="0">
                          <a:solidFill>
                            <a:schemeClr val="tx1"/>
                          </a:solidFill>
                        </a:rPr>
                        <a:t>DName</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DMgrSSN</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grpSp>
        <p:nvGrpSpPr>
          <p:cNvPr id="34" name="Group 33"/>
          <p:cNvGrpSpPr/>
          <p:nvPr/>
        </p:nvGrpSpPr>
        <p:grpSpPr>
          <a:xfrm>
            <a:off x="5384730" y="1807698"/>
            <a:ext cx="2747756" cy="432997"/>
            <a:chOff x="2133600" y="2065028"/>
            <a:chExt cx="5867400" cy="883830"/>
          </a:xfrm>
        </p:grpSpPr>
        <p:cxnSp>
          <p:nvCxnSpPr>
            <p:cNvPr id="32" name="Elbow Connector 31"/>
            <p:cNvCxnSpPr/>
            <p:nvPr/>
          </p:nvCxnSpPr>
          <p:spPr bwMode="auto">
            <a:xfrm flipV="1">
              <a:off x="2133600" y="2065028"/>
              <a:ext cx="5867400" cy="833112"/>
            </a:xfrm>
            <a:prstGeom prst="bentConnector3">
              <a:avLst>
                <a:gd name="adj1" fmla="val 100000"/>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28" name="Straight Connector 27"/>
            <p:cNvCxnSpPr/>
            <p:nvPr/>
          </p:nvCxnSpPr>
          <p:spPr bwMode="auto">
            <a:xfrm>
              <a:off x="2133600" y="2103049"/>
              <a:ext cx="0" cy="845809"/>
            </a:xfrm>
            <a:prstGeom prst="line">
              <a:avLst/>
            </a:prstGeom>
            <a:ln w="5715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29" name="Elbow Connector 28"/>
            <p:cNvCxnSpPr/>
            <p:nvPr/>
          </p:nvCxnSpPr>
          <p:spPr bwMode="auto">
            <a:xfrm flipV="1">
              <a:off x="2133600" y="2065028"/>
              <a:ext cx="3195833" cy="808813"/>
            </a:xfrm>
            <a:prstGeom prst="bentConnector3">
              <a:avLst>
                <a:gd name="adj1" fmla="val 101136"/>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grpSp>
      <p:sp>
        <p:nvSpPr>
          <p:cNvPr id="44" name="Rectangle 43"/>
          <p:cNvSpPr/>
          <p:nvPr/>
        </p:nvSpPr>
        <p:spPr>
          <a:xfrm>
            <a:off x="4513200" y="2338954"/>
            <a:ext cx="777240" cy="400110"/>
          </a:xfrm>
          <a:prstGeom prst="rect">
            <a:avLst/>
          </a:prstGeom>
          <a:noFill/>
        </p:spPr>
        <p:txBody>
          <a:bodyPr wrap="square" lIns="91440" tIns="45720" rIns="91440" bIns="45720">
            <a:spAutoFit/>
          </a:bodyPr>
          <a:lstStyle/>
          <a:p>
            <a:pPr algn="ctr"/>
            <a:r>
              <a:rPr lang="en-US" sz="2000" b="1" dirty="0" smtClean="0">
                <a:ln w="6600">
                  <a:noFill/>
                  <a:prstDash val="solid"/>
                </a:ln>
                <a:solidFill>
                  <a:srgbClr val="7030A0"/>
                </a:solidFill>
                <a:effectLst>
                  <a:outerShdw dist="38100" dir="2700000" algn="tl" rotWithShape="0">
                    <a:schemeClr val="accent2"/>
                  </a:outerShdw>
                </a:effectLst>
              </a:rPr>
              <a:t>FD2</a:t>
            </a:r>
            <a:endParaRPr lang="en-US" sz="2000" b="1" cap="none" spc="0" dirty="0">
              <a:ln w="6600">
                <a:noFill/>
                <a:prstDash val="solid"/>
              </a:ln>
              <a:solidFill>
                <a:srgbClr val="7030A0"/>
              </a:solidFill>
              <a:effectLst>
                <a:outerShdw dist="38100" dir="2640000" algn="bl" rotWithShape="0">
                  <a:schemeClr val="tx2">
                    <a:lumMod val="75000"/>
                  </a:schemeClr>
                </a:outerShdw>
              </a:effectLst>
            </a:endParaRPr>
          </a:p>
        </p:txBody>
      </p:sp>
      <p:sp>
        <p:nvSpPr>
          <p:cNvPr id="48" name="Rectangle 47"/>
          <p:cNvSpPr/>
          <p:nvPr/>
        </p:nvSpPr>
        <p:spPr>
          <a:xfrm>
            <a:off x="-92770" y="1992666"/>
            <a:ext cx="690141" cy="409847"/>
          </a:xfrm>
          <a:prstGeom prst="rect">
            <a:avLst/>
          </a:prstGeom>
          <a:noFill/>
        </p:spPr>
        <p:txBody>
          <a:bodyPr wrap="square" lIns="91440" tIns="45720" rIns="91440" bIns="45720">
            <a:spAutoFit/>
          </a:bodyPr>
          <a:lstStyle/>
          <a:p>
            <a:pPr algn="ctr"/>
            <a:r>
              <a:rPr lang="en-US" sz="2000" b="1" dirty="0" smtClean="0">
                <a:ln w="12700">
                  <a:solidFill>
                    <a:schemeClr val="accent5"/>
                  </a:solidFill>
                  <a:prstDash val="solid"/>
                </a:ln>
                <a:solidFill>
                  <a:schemeClr val="tx2">
                    <a:lumMod val="75000"/>
                  </a:schemeClr>
                </a:solidFill>
              </a:rPr>
              <a:t>FD1</a:t>
            </a:r>
            <a:endParaRPr lang="en-US" sz="2000" b="1" dirty="0">
              <a:ln w="12700">
                <a:solidFill>
                  <a:schemeClr val="accent5"/>
                </a:solidFill>
                <a:prstDash val="solid"/>
              </a:ln>
              <a:solidFill>
                <a:schemeClr val="tx2">
                  <a:lumMod val="75000"/>
                </a:schemeClr>
              </a:solidFill>
            </a:endParaRPr>
          </a:p>
        </p:txBody>
      </p:sp>
      <p:sp>
        <p:nvSpPr>
          <p:cNvPr id="51" name="Title 1"/>
          <p:cNvSpPr txBox="1">
            <a:spLocks/>
          </p:cNvSpPr>
          <p:nvPr/>
        </p:nvSpPr>
        <p:spPr bwMode="auto">
          <a:xfrm>
            <a:off x="5133048" y="2336432"/>
            <a:ext cx="4113088" cy="381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err="1" smtClean="0">
                <a:solidFill>
                  <a:srgbClr val="7030A0"/>
                </a:solidFill>
                <a:latin typeface="Verdana" charset="0"/>
              </a:rPr>
              <a:t>DNumber</a:t>
            </a:r>
            <a:r>
              <a:rPr lang="en-US" altLang="en-US" sz="2000" kern="0" dirty="0" smtClean="0">
                <a:solidFill>
                  <a:srgbClr val="7030A0"/>
                </a:solidFill>
                <a:latin typeface="Verdana" charset="0"/>
              </a:rPr>
              <a:t> </a:t>
            </a:r>
            <a:r>
              <a:rPr lang="en-US" altLang="en-US" sz="2000" kern="0" dirty="0" smtClean="0">
                <a:solidFill>
                  <a:srgbClr val="7030A0"/>
                </a:solidFill>
                <a:latin typeface="Verdana" charset="0"/>
                <a:sym typeface="Wingdings" panose="05000000000000000000" pitchFamily="2" charset="2"/>
              </a:rPr>
              <a:t> </a:t>
            </a:r>
            <a:r>
              <a:rPr lang="en-US" altLang="en-US" sz="2000" kern="0" dirty="0" err="1" smtClean="0">
                <a:solidFill>
                  <a:srgbClr val="7030A0"/>
                </a:solidFill>
                <a:latin typeface="Verdana" charset="0"/>
                <a:sym typeface="Wingdings" panose="05000000000000000000" pitchFamily="2" charset="2"/>
              </a:rPr>
              <a:t>DName</a:t>
            </a:r>
            <a:r>
              <a:rPr lang="en-US" altLang="en-US" sz="2000" kern="0" dirty="0" smtClean="0">
                <a:solidFill>
                  <a:srgbClr val="7030A0"/>
                </a:solidFill>
                <a:latin typeface="Verdana" charset="0"/>
                <a:sym typeface="Wingdings" panose="05000000000000000000" pitchFamily="2" charset="2"/>
              </a:rPr>
              <a:t> </a:t>
            </a:r>
            <a:r>
              <a:rPr lang="en-US" altLang="en-US" sz="2000" kern="0" dirty="0" err="1" smtClean="0">
                <a:solidFill>
                  <a:srgbClr val="7030A0"/>
                </a:solidFill>
                <a:latin typeface="Verdana" charset="0"/>
                <a:sym typeface="Wingdings" panose="05000000000000000000" pitchFamily="2" charset="2"/>
              </a:rPr>
              <a:t>DMgrSSN</a:t>
            </a:r>
            <a:endParaRPr lang="en-US" altLang="en-US" sz="2000" kern="0" dirty="0" smtClean="0">
              <a:solidFill>
                <a:srgbClr val="7030A0"/>
              </a:solidFill>
              <a:latin typeface="Verdana" charset="0"/>
              <a:sym typeface="Wingdings" panose="05000000000000000000" pitchFamily="2" charset="2"/>
            </a:endParaRPr>
          </a:p>
        </p:txBody>
      </p:sp>
      <p:sp>
        <p:nvSpPr>
          <p:cNvPr id="52" name="Title 1"/>
          <p:cNvSpPr txBox="1">
            <a:spLocks/>
          </p:cNvSpPr>
          <p:nvPr/>
        </p:nvSpPr>
        <p:spPr bwMode="auto">
          <a:xfrm>
            <a:off x="298135" y="2303594"/>
            <a:ext cx="4044029" cy="3606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chemeClr val="tx2">
                    <a:lumMod val="75000"/>
                  </a:schemeClr>
                </a:solidFill>
                <a:latin typeface="Verdana" charset="0"/>
              </a:rPr>
              <a:t>SSN </a:t>
            </a:r>
            <a:r>
              <a:rPr lang="en-US" altLang="en-US" sz="2000" kern="0" dirty="0" smtClean="0">
                <a:solidFill>
                  <a:schemeClr val="tx2">
                    <a:lumMod val="75000"/>
                  </a:schemeClr>
                </a:solidFill>
                <a:latin typeface="Verdana" charset="0"/>
                <a:sym typeface="Wingdings" panose="05000000000000000000" pitchFamily="2" charset="2"/>
              </a:rPr>
              <a:t> EName </a:t>
            </a:r>
            <a:r>
              <a:rPr lang="en-US" altLang="en-US" sz="2000" kern="0" dirty="0" err="1" smtClean="0">
                <a:solidFill>
                  <a:schemeClr val="tx2">
                    <a:lumMod val="75000"/>
                  </a:schemeClr>
                </a:solidFill>
                <a:latin typeface="Verdana" charset="0"/>
                <a:sym typeface="Wingdings" panose="05000000000000000000" pitchFamily="2" charset="2"/>
              </a:rPr>
              <a:t>BDate</a:t>
            </a:r>
            <a:r>
              <a:rPr lang="en-US" altLang="en-US" sz="2000" kern="0" dirty="0" smtClean="0">
                <a:solidFill>
                  <a:schemeClr val="tx2">
                    <a:lumMod val="75000"/>
                  </a:schemeClr>
                </a:solidFill>
                <a:latin typeface="Verdana" charset="0"/>
                <a:sym typeface="Wingdings" panose="05000000000000000000" pitchFamily="2" charset="2"/>
              </a:rPr>
              <a:t> Address</a:t>
            </a:r>
            <a:endParaRPr lang="en-US" altLang="en-US" sz="2000" kern="0" dirty="0">
              <a:solidFill>
                <a:schemeClr val="tx2">
                  <a:lumMod val="75000"/>
                </a:schemeClr>
              </a:solidFill>
              <a:latin typeface="Verdana" charset="0"/>
            </a:endParaRPr>
          </a:p>
        </p:txBody>
      </p:sp>
      <p:grpSp>
        <p:nvGrpSpPr>
          <p:cNvPr id="46" name="Group 45"/>
          <p:cNvGrpSpPr/>
          <p:nvPr/>
        </p:nvGrpSpPr>
        <p:grpSpPr>
          <a:xfrm>
            <a:off x="0" y="3043162"/>
            <a:ext cx="9144000" cy="275551"/>
            <a:chOff x="0" y="3062912"/>
            <a:chExt cx="9144000" cy="275551"/>
          </a:xfrm>
        </p:grpSpPr>
        <p:sp>
          <p:nvSpPr>
            <p:cNvPr id="45" name="Rectangle 44"/>
            <p:cNvSpPr/>
            <p:nvPr/>
          </p:nvSpPr>
          <p:spPr bwMode="auto">
            <a:xfrm>
              <a:off x="0" y="3191662"/>
              <a:ext cx="9144000" cy="45719"/>
            </a:xfrm>
            <a:prstGeom prst="rect">
              <a:avLst/>
            </a:prstGeom>
            <a:solidFill>
              <a:srgbClr val="0070C0"/>
            </a:solidFill>
            <a:ln w="9525" cap="flat" cmpd="sng" algn="ctr">
              <a:solidFill>
                <a:srgbClr val="0070C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50" name="Title 1"/>
            <p:cNvSpPr txBox="1">
              <a:spLocks/>
            </p:cNvSpPr>
            <p:nvPr/>
          </p:nvSpPr>
          <p:spPr bwMode="auto">
            <a:xfrm>
              <a:off x="1371600" y="3062912"/>
              <a:ext cx="6172200" cy="275551"/>
            </a:xfrm>
            <a:prstGeom prst="rect">
              <a:avLst/>
            </a:prstGeom>
            <a:solidFill>
              <a:schemeClr val="bg1"/>
            </a:solidFill>
            <a:ln>
              <a:noFill/>
            </a:ln>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lgn="ctr">
                <a:defRPr/>
              </a:pPr>
              <a:r>
                <a:rPr lang="en-US" altLang="en-US" sz="2000" b="1" i="0" kern="0" dirty="0" smtClean="0">
                  <a:latin typeface="Verdana" charset="0"/>
                </a:rPr>
                <a:t>Normalizing ED into 3NF relations </a:t>
              </a:r>
              <a:endParaRPr lang="en-US" altLang="en-US" sz="2000" b="1" i="0" kern="0" dirty="0">
                <a:latin typeface="Verdana" charset="0"/>
              </a:endParaRPr>
            </a:p>
          </p:txBody>
        </p:sp>
      </p:grpSp>
      <p:sp>
        <p:nvSpPr>
          <p:cNvPr id="55" name="Rectangle 9"/>
          <p:cNvSpPr txBox="1">
            <a:spLocks noChangeArrowheads="1"/>
          </p:cNvSpPr>
          <p:nvPr/>
        </p:nvSpPr>
        <p:spPr bwMode="auto">
          <a:xfrm>
            <a:off x="4481953" y="4973948"/>
            <a:ext cx="971557"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ED2</a:t>
            </a:r>
          </a:p>
        </p:txBody>
      </p:sp>
      <p:grpSp>
        <p:nvGrpSpPr>
          <p:cNvPr id="31" name="Group 30"/>
          <p:cNvGrpSpPr/>
          <p:nvPr/>
        </p:nvGrpSpPr>
        <p:grpSpPr>
          <a:xfrm>
            <a:off x="513515" y="1786929"/>
            <a:ext cx="4287085" cy="453351"/>
            <a:chOff x="371174" y="1786929"/>
            <a:chExt cx="3451709" cy="453351"/>
          </a:xfrm>
        </p:grpSpPr>
        <p:cxnSp>
          <p:nvCxnSpPr>
            <p:cNvPr id="74" name="Straight Connector 73"/>
            <p:cNvCxnSpPr/>
            <p:nvPr/>
          </p:nvCxnSpPr>
          <p:spPr bwMode="auto">
            <a:xfrm>
              <a:off x="394364" y="1823715"/>
              <a:ext cx="0" cy="396245"/>
            </a:xfrm>
            <a:prstGeom prst="line">
              <a:avLst/>
            </a:prstGeom>
            <a:ln w="57150">
              <a:solidFill>
                <a:schemeClr val="accent1">
                  <a:lumMod val="75000"/>
                </a:schemeClr>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 name="Straight Arrow Connector 8"/>
            <p:cNvCxnSpPr/>
            <p:nvPr/>
          </p:nvCxnSpPr>
          <p:spPr bwMode="auto">
            <a:xfrm flipV="1">
              <a:off x="1224353" y="1823266"/>
              <a:ext cx="0" cy="38653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76" name="Straight Arrow Connector 75"/>
            <p:cNvCxnSpPr/>
            <p:nvPr/>
          </p:nvCxnSpPr>
          <p:spPr bwMode="auto">
            <a:xfrm flipV="1">
              <a:off x="2072872" y="1823266"/>
              <a:ext cx="0" cy="39669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81" name="Straight Arrow Connector 80"/>
            <p:cNvCxnSpPr/>
            <p:nvPr/>
          </p:nvCxnSpPr>
          <p:spPr bwMode="auto">
            <a:xfrm flipV="1">
              <a:off x="3799840" y="1823266"/>
              <a:ext cx="0" cy="41701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16" name="Straight Connector 15"/>
            <p:cNvCxnSpPr/>
            <p:nvPr/>
          </p:nvCxnSpPr>
          <p:spPr bwMode="auto">
            <a:xfrm>
              <a:off x="371174" y="2197590"/>
              <a:ext cx="3451709" cy="14751"/>
            </a:xfrm>
            <a:prstGeom prst="line">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none" w="med" len="med"/>
            </a:ln>
            <a:effectLst/>
          </p:spPr>
        </p:cxnSp>
        <p:cxnSp>
          <p:nvCxnSpPr>
            <p:cNvPr id="40" name="Straight Arrow Connector 39"/>
            <p:cNvCxnSpPr/>
            <p:nvPr/>
          </p:nvCxnSpPr>
          <p:spPr bwMode="auto">
            <a:xfrm flipV="1">
              <a:off x="3025310" y="1786929"/>
              <a:ext cx="0" cy="39669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grpSp>
      <p:sp>
        <p:nvSpPr>
          <p:cNvPr id="82" name="Rectangle 9"/>
          <p:cNvSpPr txBox="1">
            <a:spLocks noChangeArrowheads="1"/>
          </p:cNvSpPr>
          <p:nvPr/>
        </p:nvSpPr>
        <p:spPr bwMode="auto">
          <a:xfrm>
            <a:off x="-19050" y="3556303"/>
            <a:ext cx="1085850"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ED1</a:t>
            </a:r>
          </a:p>
        </p:txBody>
      </p:sp>
      <p:graphicFrame>
        <p:nvGraphicFramePr>
          <p:cNvPr id="86" name="Table 85"/>
          <p:cNvGraphicFramePr>
            <a:graphicFrameLocks noGrp="1"/>
          </p:cNvGraphicFramePr>
          <p:nvPr>
            <p:extLst>
              <p:ext uri="{D42A27DB-BD31-4B8C-83A1-F6EECF244321}">
                <p14:modId xmlns:p14="http://schemas.microsoft.com/office/powerpoint/2010/main" val="2971354577"/>
              </p:ext>
            </p:extLst>
          </p:nvPr>
        </p:nvGraphicFramePr>
        <p:xfrm>
          <a:off x="18263" y="3917779"/>
          <a:ext cx="6611136" cy="551181"/>
        </p:xfrm>
        <a:graphic>
          <a:graphicData uri="http://schemas.openxmlformats.org/drawingml/2006/table">
            <a:tbl>
              <a:tblPr firstRow="1" bandRow="1">
                <a:tableStyleId>{5C22544A-7EE6-4342-B048-85BDC9FD1C3A}</a:tableStyleId>
              </a:tblPr>
              <a:tblGrid>
                <a:gridCol w="984246">
                  <a:extLst>
                    <a:ext uri="{9D8B030D-6E8A-4147-A177-3AD203B41FA5}">
                      <a16:colId xmlns:a16="http://schemas.microsoft.com/office/drawing/2014/main" val="2901461435"/>
                    </a:ext>
                  </a:extLst>
                </a:gridCol>
                <a:gridCol w="1358989">
                  <a:extLst>
                    <a:ext uri="{9D8B030D-6E8A-4147-A177-3AD203B41FA5}">
                      <a16:colId xmlns:a16="http://schemas.microsoft.com/office/drawing/2014/main" val="3256022951"/>
                    </a:ext>
                  </a:extLst>
                </a:gridCol>
                <a:gridCol w="1256445">
                  <a:extLst>
                    <a:ext uri="{9D8B030D-6E8A-4147-A177-3AD203B41FA5}">
                      <a16:colId xmlns:a16="http://schemas.microsoft.com/office/drawing/2014/main" val="3817120999"/>
                    </a:ext>
                  </a:extLst>
                </a:gridCol>
                <a:gridCol w="1505728">
                  <a:extLst>
                    <a:ext uri="{9D8B030D-6E8A-4147-A177-3AD203B41FA5}">
                      <a16:colId xmlns:a16="http://schemas.microsoft.com/office/drawing/2014/main" val="999246976"/>
                    </a:ext>
                  </a:extLst>
                </a:gridCol>
                <a:gridCol w="1505728">
                  <a:extLst>
                    <a:ext uri="{9D8B030D-6E8A-4147-A177-3AD203B41FA5}">
                      <a16:colId xmlns:a16="http://schemas.microsoft.com/office/drawing/2014/main" val="3047369532"/>
                    </a:ext>
                  </a:extLst>
                </a:gridCol>
              </a:tblGrid>
              <a:tr h="551181">
                <a:tc>
                  <a:txBody>
                    <a:bodyPr/>
                    <a:lstStyle/>
                    <a:p>
                      <a:pPr algn="ctr"/>
                      <a:r>
                        <a:rPr lang="en-US" sz="2400" b="0" u="sng" dirty="0" smtClean="0">
                          <a:solidFill>
                            <a:schemeClr val="tx1"/>
                          </a:solidFill>
                        </a:rPr>
                        <a:t>SSN</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sng" dirty="0" smtClean="0">
                          <a:solidFill>
                            <a:schemeClr val="tx1"/>
                          </a:solidFill>
                        </a:rPr>
                        <a:t>EName</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BDate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Address</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DNumber</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sp>
        <p:nvSpPr>
          <p:cNvPr id="87" name="Rectangle 86"/>
          <p:cNvSpPr/>
          <p:nvPr/>
        </p:nvSpPr>
        <p:spPr>
          <a:xfrm>
            <a:off x="-111820" y="4674697"/>
            <a:ext cx="690141" cy="409847"/>
          </a:xfrm>
          <a:prstGeom prst="rect">
            <a:avLst/>
          </a:prstGeom>
          <a:noFill/>
        </p:spPr>
        <p:txBody>
          <a:bodyPr wrap="square" lIns="91440" tIns="45720" rIns="91440" bIns="45720">
            <a:spAutoFit/>
          </a:bodyPr>
          <a:lstStyle/>
          <a:p>
            <a:pPr algn="ctr"/>
            <a:r>
              <a:rPr lang="en-US" sz="2000" b="1" dirty="0" smtClean="0">
                <a:ln w="12700">
                  <a:solidFill>
                    <a:schemeClr val="accent5"/>
                  </a:solidFill>
                  <a:prstDash val="solid"/>
                </a:ln>
                <a:solidFill>
                  <a:schemeClr val="tx2">
                    <a:lumMod val="75000"/>
                  </a:schemeClr>
                </a:solidFill>
              </a:rPr>
              <a:t>FD1</a:t>
            </a:r>
            <a:endParaRPr lang="en-US" sz="2000" b="1" dirty="0">
              <a:ln w="12700">
                <a:solidFill>
                  <a:schemeClr val="accent5"/>
                </a:solidFill>
                <a:prstDash val="solid"/>
              </a:ln>
              <a:solidFill>
                <a:schemeClr val="tx2">
                  <a:lumMod val="75000"/>
                </a:schemeClr>
              </a:solidFill>
            </a:endParaRPr>
          </a:p>
        </p:txBody>
      </p:sp>
      <p:sp>
        <p:nvSpPr>
          <p:cNvPr id="88" name="Title 1"/>
          <p:cNvSpPr txBox="1">
            <a:spLocks/>
          </p:cNvSpPr>
          <p:nvPr/>
        </p:nvSpPr>
        <p:spPr bwMode="auto">
          <a:xfrm>
            <a:off x="279085" y="4985625"/>
            <a:ext cx="4044029" cy="3606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chemeClr val="tx2">
                    <a:lumMod val="75000"/>
                  </a:schemeClr>
                </a:solidFill>
                <a:latin typeface="Verdana" charset="0"/>
              </a:rPr>
              <a:t>SSN </a:t>
            </a:r>
            <a:r>
              <a:rPr lang="en-US" altLang="en-US" sz="2000" kern="0" dirty="0" smtClean="0">
                <a:solidFill>
                  <a:schemeClr val="tx2">
                    <a:lumMod val="75000"/>
                  </a:schemeClr>
                </a:solidFill>
                <a:latin typeface="Verdana" charset="0"/>
                <a:sym typeface="Wingdings" panose="05000000000000000000" pitchFamily="2" charset="2"/>
              </a:rPr>
              <a:t> EName </a:t>
            </a:r>
            <a:r>
              <a:rPr lang="en-US" altLang="en-US" sz="2000" kern="0" dirty="0" err="1" smtClean="0">
                <a:solidFill>
                  <a:schemeClr val="tx2">
                    <a:lumMod val="75000"/>
                  </a:schemeClr>
                </a:solidFill>
                <a:latin typeface="Verdana" charset="0"/>
                <a:sym typeface="Wingdings" panose="05000000000000000000" pitchFamily="2" charset="2"/>
              </a:rPr>
              <a:t>BDate</a:t>
            </a:r>
            <a:r>
              <a:rPr lang="en-US" altLang="en-US" sz="2000" kern="0" dirty="0" smtClean="0">
                <a:solidFill>
                  <a:schemeClr val="tx2">
                    <a:lumMod val="75000"/>
                  </a:schemeClr>
                </a:solidFill>
                <a:latin typeface="Verdana" charset="0"/>
                <a:sym typeface="Wingdings" panose="05000000000000000000" pitchFamily="2" charset="2"/>
              </a:rPr>
              <a:t> Address</a:t>
            </a:r>
            <a:endParaRPr lang="en-US" altLang="en-US" sz="2000" kern="0" dirty="0">
              <a:solidFill>
                <a:schemeClr val="tx2">
                  <a:lumMod val="75000"/>
                </a:schemeClr>
              </a:solidFill>
              <a:latin typeface="Verdana" charset="0"/>
            </a:endParaRPr>
          </a:p>
        </p:txBody>
      </p:sp>
      <p:grpSp>
        <p:nvGrpSpPr>
          <p:cNvPr id="89" name="Group 88"/>
          <p:cNvGrpSpPr/>
          <p:nvPr/>
        </p:nvGrpSpPr>
        <p:grpSpPr>
          <a:xfrm>
            <a:off x="494465" y="4481430"/>
            <a:ext cx="5525335" cy="440881"/>
            <a:chOff x="371174" y="1799399"/>
            <a:chExt cx="3451709" cy="440881"/>
          </a:xfrm>
        </p:grpSpPr>
        <p:cxnSp>
          <p:nvCxnSpPr>
            <p:cNvPr id="90" name="Straight Connector 89"/>
            <p:cNvCxnSpPr/>
            <p:nvPr/>
          </p:nvCxnSpPr>
          <p:spPr bwMode="auto">
            <a:xfrm>
              <a:off x="394364" y="1823715"/>
              <a:ext cx="0" cy="396245"/>
            </a:xfrm>
            <a:prstGeom prst="line">
              <a:avLst/>
            </a:prstGeom>
            <a:ln w="57150">
              <a:solidFill>
                <a:schemeClr val="accent1">
                  <a:lumMod val="75000"/>
                </a:schemeClr>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Arrow Connector 90"/>
            <p:cNvCxnSpPr/>
            <p:nvPr/>
          </p:nvCxnSpPr>
          <p:spPr bwMode="auto">
            <a:xfrm flipV="1">
              <a:off x="990783" y="1823266"/>
              <a:ext cx="0" cy="38653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92" name="Straight Arrow Connector 91"/>
            <p:cNvCxnSpPr/>
            <p:nvPr/>
          </p:nvCxnSpPr>
          <p:spPr bwMode="auto">
            <a:xfrm flipV="1">
              <a:off x="2514600" y="1823266"/>
              <a:ext cx="0" cy="39669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93" name="Straight Arrow Connector 92"/>
            <p:cNvCxnSpPr/>
            <p:nvPr/>
          </p:nvCxnSpPr>
          <p:spPr bwMode="auto">
            <a:xfrm flipV="1">
              <a:off x="3799840" y="1823266"/>
              <a:ext cx="0" cy="41701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94" name="Straight Connector 93"/>
            <p:cNvCxnSpPr/>
            <p:nvPr/>
          </p:nvCxnSpPr>
          <p:spPr bwMode="auto">
            <a:xfrm>
              <a:off x="371174" y="2197590"/>
              <a:ext cx="3451709" cy="14751"/>
            </a:xfrm>
            <a:prstGeom prst="line">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none" w="med" len="med"/>
            </a:ln>
            <a:effectLst/>
          </p:spPr>
        </p:cxnSp>
        <p:cxnSp>
          <p:nvCxnSpPr>
            <p:cNvPr id="41" name="Straight Arrow Connector 40"/>
            <p:cNvCxnSpPr/>
            <p:nvPr/>
          </p:nvCxnSpPr>
          <p:spPr bwMode="auto">
            <a:xfrm flipV="1">
              <a:off x="1871177" y="1799399"/>
              <a:ext cx="0" cy="38653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grpSp>
      <p:graphicFrame>
        <p:nvGraphicFramePr>
          <p:cNvPr id="95" name="Table 94"/>
          <p:cNvGraphicFramePr>
            <a:graphicFrameLocks noGrp="1"/>
          </p:cNvGraphicFramePr>
          <p:nvPr>
            <p:extLst>
              <p:ext uri="{D42A27DB-BD31-4B8C-83A1-F6EECF244321}">
                <p14:modId xmlns:p14="http://schemas.microsoft.com/office/powerpoint/2010/main" val="1681904759"/>
              </p:ext>
            </p:extLst>
          </p:nvPr>
        </p:nvGraphicFramePr>
        <p:xfrm>
          <a:off x="4595367" y="5330840"/>
          <a:ext cx="4472433" cy="551181"/>
        </p:xfrm>
        <a:graphic>
          <a:graphicData uri="http://schemas.openxmlformats.org/drawingml/2006/table">
            <a:tbl>
              <a:tblPr firstRow="1" bandRow="1">
                <a:tableStyleId>{5C22544A-7EE6-4342-B048-85BDC9FD1C3A}</a:tableStyleId>
              </a:tblPr>
              <a:tblGrid>
                <a:gridCol w="1478756">
                  <a:extLst>
                    <a:ext uri="{9D8B030D-6E8A-4147-A177-3AD203B41FA5}">
                      <a16:colId xmlns:a16="http://schemas.microsoft.com/office/drawing/2014/main" val="878433526"/>
                    </a:ext>
                  </a:extLst>
                </a:gridCol>
                <a:gridCol w="1192649">
                  <a:extLst>
                    <a:ext uri="{9D8B030D-6E8A-4147-A177-3AD203B41FA5}">
                      <a16:colId xmlns:a16="http://schemas.microsoft.com/office/drawing/2014/main" val="43581822"/>
                    </a:ext>
                  </a:extLst>
                </a:gridCol>
                <a:gridCol w="1801028">
                  <a:extLst>
                    <a:ext uri="{9D8B030D-6E8A-4147-A177-3AD203B41FA5}">
                      <a16:colId xmlns:a16="http://schemas.microsoft.com/office/drawing/2014/main" val="144658277"/>
                    </a:ext>
                  </a:extLst>
                </a:gridCol>
              </a:tblGrid>
              <a:tr h="551181">
                <a:tc>
                  <a:txBody>
                    <a:bodyPr/>
                    <a:lstStyle/>
                    <a:p>
                      <a:pPr algn="ctr"/>
                      <a:r>
                        <a:rPr lang="en-US" sz="2400" b="0" u="sng" dirty="0" err="1" smtClean="0">
                          <a:solidFill>
                            <a:schemeClr val="tx1"/>
                          </a:solidFill>
                        </a:rPr>
                        <a:t>DNumber</a:t>
                      </a:r>
                      <a:endParaRPr lang="en-US" sz="2400" b="0" u="sng" dirty="0">
                        <a:solidFill>
                          <a:schemeClr val="tx1"/>
                        </a:solidFill>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none" dirty="0" err="1" smtClean="0">
                          <a:solidFill>
                            <a:schemeClr val="tx1"/>
                          </a:solidFill>
                        </a:rPr>
                        <a:t>DName</a:t>
                      </a:r>
                      <a:endParaRPr lang="en-US" sz="2400" b="0" u="none" dirty="0">
                        <a:solidFill>
                          <a:schemeClr val="tx1"/>
                        </a:solidFill>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DMgrSSN</a:t>
                      </a:r>
                      <a:endParaRPr lang="en-US" sz="2400" b="0" dirty="0">
                        <a:solidFill>
                          <a:schemeClr val="tx1"/>
                        </a:solidFill>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grpSp>
        <p:nvGrpSpPr>
          <p:cNvPr id="96" name="Group 95"/>
          <p:cNvGrpSpPr/>
          <p:nvPr/>
        </p:nvGrpSpPr>
        <p:grpSpPr>
          <a:xfrm>
            <a:off x="5278032" y="5860207"/>
            <a:ext cx="2747756" cy="432997"/>
            <a:chOff x="2133600" y="2065028"/>
            <a:chExt cx="5867400" cy="883830"/>
          </a:xfrm>
        </p:grpSpPr>
        <p:cxnSp>
          <p:nvCxnSpPr>
            <p:cNvPr id="97" name="Elbow Connector 96"/>
            <p:cNvCxnSpPr/>
            <p:nvPr/>
          </p:nvCxnSpPr>
          <p:spPr bwMode="auto">
            <a:xfrm flipV="1">
              <a:off x="2133600" y="2065028"/>
              <a:ext cx="5867400" cy="833112"/>
            </a:xfrm>
            <a:prstGeom prst="bentConnector3">
              <a:avLst>
                <a:gd name="adj1" fmla="val 100000"/>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98" name="Straight Connector 97"/>
            <p:cNvCxnSpPr/>
            <p:nvPr/>
          </p:nvCxnSpPr>
          <p:spPr bwMode="auto">
            <a:xfrm>
              <a:off x="2133600" y="2103049"/>
              <a:ext cx="0" cy="845809"/>
            </a:xfrm>
            <a:prstGeom prst="line">
              <a:avLst/>
            </a:prstGeom>
            <a:ln w="5715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99" name="Elbow Connector 98"/>
            <p:cNvCxnSpPr/>
            <p:nvPr/>
          </p:nvCxnSpPr>
          <p:spPr bwMode="auto">
            <a:xfrm flipV="1">
              <a:off x="2133600" y="2065028"/>
              <a:ext cx="3195833" cy="808813"/>
            </a:xfrm>
            <a:prstGeom prst="bentConnector3">
              <a:avLst>
                <a:gd name="adj1" fmla="val 101136"/>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grpSp>
      <p:sp>
        <p:nvSpPr>
          <p:cNvPr id="100" name="Rectangle 99"/>
          <p:cNvSpPr/>
          <p:nvPr/>
        </p:nvSpPr>
        <p:spPr>
          <a:xfrm>
            <a:off x="4483670" y="6004372"/>
            <a:ext cx="777240" cy="400110"/>
          </a:xfrm>
          <a:prstGeom prst="rect">
            <a:avLst/>
          </a:prstGeom>
          <a:noFill/>
        </p:spPr>
        <p:txBody>
          <a:bodyPr wrap="square" lIns="91440" tIns="45720" rIns="91440" bIns="45720">
            <a:spAutoFit/>
          </a:bodyPr>
          <a:lstStyle/>
          <a:p>
            <a:pPr algn="ctr"/>
            <a:r>
              <a:rPr lang="en-US" sz="2000" b="1" dirty="0" smtClean="0">
                <a:ln w="6600">
                  <a:noFill/>
                  <a:prstDash val="solid"/>
                </a:ln>
                <a:solidFill>
                  <a:srgbClr val="7030A0"/>
                </a:solidFill>
                <a:effectLst>
                  <a:outerShdw dist="38100" dir="2700000" algn="tl" rotWithShape="0">
                    <a:schemeClr val="accent2"/>
                  </a:outerShdw>
                </a:effectLst>
              </a:rPr>
              <a:t>FD2</a:t>
            </a:r>
            <a:endParaRPr lang="en-US" sz="2000" b="1" cap="none" spc="0" dirty="0">
              <a:ln w="6600">
                <a:noFill/>
                <a:prstDash val="solid"/>
              </a:ln>
              <a:solidFill>
                <a:srgbClr val="7030A0"/>
              </a:solidFill>
              <a:effectLst>
                <a:outerShdw dist="38100" dir="2640000" algn="bl" rotWithShape="0">
                  <a:schemeClr val="tx2">
                    <a:lumMod val="75000"/>
                  </a:schemeClr>
                </a:outerShdw>
              </a:effectLst>
            </a:endParaRPr>
          </a:p>
        </p:txBody>
      </p:sp>
      <p:sp>
        <p:nvSpPr>
          <p:cNvPr id="101" name="Title 1"/>
          <p:cNvSpPr txBox="1">
            <a:spLocks/>
          </p:cNvSpPr>
          <p:nvPr/>
        </p:nvSpPr>
        <p:spPr bwMode="auto">
          <a:xfrm>
            <a:off x="5030911" y="6404482"/>
            <a:ext cx="4113088" cy="381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err="1" smtClean="0">
                <a:solidFill>
                  <a:srgbClr val="7030A0"/>
                </a:solidFill>
                <a:latin typeface="Verdana" charset="0"/>
              </a:rPr>
              <a:t>DNumber</a:t>
            </a:r>
            <a:r>
              <a:rPr lang="en-US" altLang="en-US" sz="2000" kern="0" dirty="0" smtClean="0">
                <a:solidFill>
                  <a:srgbClr val="7030A0"/>
                </a:solidFill>
                <a:latin typeface="Verdana" charset="0"/>
              </a:rPr>
              <a:t> </a:t>
            </a:r>
            <a:r>
              <a:rPr lang="en-US" altLang="en-US" sz="2000" kern="0" dirty="0" smtClean="0">
                <a:solidFill>
                  <a:srgbClr val="7030A0"/>
                </a:solidFill>
                <a:latin typeface="Verdana" charset="0"/>
                <a:sym typeface="Wingdings" panose="05000000000000000000" pitchFamily="2" charset="2"/>
              </a:rPr>
              <a:t> </a:t>
            </a:r>
            <a:r>
              <a:rPr lang="en-US" altLang="en-US" sz="2000" kern="0" dirty="0" err="1" smtClean="0">
                <a:solidFill>
                  <a:srgbClr val="7030A0"/>
                </a:solidFill>
                <a:latin typeface="Verdana" charset="0"/>
                <a:sym typeface="Wingdings" panose="05000000000000000000" pitchFamily="2" charset="2"/>
              </a:rPr>
              <a:t>DName</a:t>
            </a:r>
            <a:r>
              <a:rPr lang="en-US" altLang="en-US" sz="2000" kern="0" dirty="0" smtClean="0">
                <a:solidFill>
                  <a:srgbClr val="7030A0"/>
                </a:solidFill>
                <a:latin typeface="Verdana" charset="0"/>
                <a:sym typeface="Wingdings" panose="05000000000000000000" pitchFamily="2" charset="2"/>
              </a:rPr>
              <a:t> </a:t>
            </a:r>
            <a:r>
              <a:rPr lang="en-US" altLang="en-US" sz="2000" kern="0" dirty="0" err="1" smtClean="0">
                <a:solidFill>
                  <a:srgbClr val="7030A0"/>
                </a:solidFill>
                <a:latin typeface="Verdana" charset="0"/>
                <a:sym typeface="Wingdings" panose="05000000000000000000" pitchFamily="2" charset="2"/>
              </a:rPr>
              <a:t>DMgrSSN</a:t>
            </a:r>
            <a:endParaRPr lang="en-US" altLang="en-US" sz="2000" kern="0" dirty="0" smtClean="0">
              <a:solidFill>
                <a:srgbClr val="7030A0"/>
              </a:solidFill>
              <a:latin typeface="Verdana" charset="0"/>
              <a:sym typeface="Wingdings" panose="05000000000000000000" pitchFamily="2" charset="2"/>
            </a:endParaRPr>
          </a:p>
        </p:txBody>
      </p:sp>
      <p:sp>
        <p:nvSpPr>
          <p:cNvPr id="102" name="Rectangle 9"/>
          <p:cNvSpPr txBox="1">
            <a:spLocks noChangeArrowheads="1"/>
          </p:cNvSpPr>
          <p:nvPr/>
        </p:nvSpPr>
        <p:spPr bwMode="auto">
          <a:xfrm>
            <a:off x="-25715" y="778826"/>
            <a:ext cx="971557" cy="417434"/>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ED</a:t>
            </a:r>
          </a:p>
        </p:txBody>
      </p:sp>
    </p:spTree>
    <p:extLst>
      <p:ext uri="{BB962C8B-B14F-4D97-AF65-F5344CB8AC3E}">
        <p14:creationId xmlns:p14="http://schemas.microsoft.com/office/powerpoint/2010/main" val="382538234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7"/>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8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8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5"/>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9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00"/>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96"/>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48" grpId="0"/>
      <p:bldP spid="51" grpId="0"/>
      <p:bldP spid="52" grpId="0"/>
      <p:bldP spid="55" grpId="0"/>
      <p:bldP spid="82" grpId="0"/>
      <p:bldP spid="87" grpId="0"/>
      <p:bldP spid="88" grpId="0"/>
      <p:bldP spid="100" grpId="0"/>
      <p:bldP spid="10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Footer Placeholder 4"/>
          <p:cNvSpPr>
            <a:spLocks noGrp="1"/>
          </p:cNvSpPr>
          <p:nvPr>
            <p:ph type="ftr" sz="quarter" idx="10"/>
          </p:nvPr>
        </p:nvSpPr>
        <p:spPr>
          <a:xfrm>
            <a:off x="633413" y="5837238"/>
            <a:ext cx="2895600" cy="403225"/>
          </a:xfrm>
        </p:spPr>
        <p:txBody>
          <a:bodyPr/>
          <a:lstStyle/>
          <a:p>
            <a:endParaRPr lang="en-US" altLang="en-US"/>
          </a:p>
          <a:p>
            <a:endParaRPr lang="en-US" altLang="en-US">
              <a:solidFill>
                <a:schemeClr val="tx2"/>
              </a:solidFill>
            </a:endParaRPr>
          </a:p>
        </p:txBody>
      </p:sp>
      <p:sp>
        <p:nvSpPr>
          <p:cNvPr id="14338" name="Rectangle 2"/>
          <p:cNvSpPr>
            <a:spLocks noChangeArrowheads="1"/>
          </p:cNvSpPr>
          <p:nvPr/>
        </p:nvSpPr>
        <p:spPr bwMode="auto">
          <a:xfrm>
            <a:off x="685800" y="563245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39" name="Rectangle 3"/>
          <p:cNvSpPr>
            <a:spLocks noChangeArrowheads="1"/>
          </p:cNvSpPr>
          <p:nvPr/>
        </p:nvSpPr>
        <p:spPr bwMode="auto">
          <a:xfrm>
            <a:off x="3124200" y="6248400"/>
            <a:ext cx="2895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40" name="Rectangle 4"/>
          <p:cNvSpPr>
            <a:spLocks noGrp="1" noChangeArrowheads="1"/>
          </p:cNvSpPr>
          <p:nvPr>
            <p:ph type="title"/>
          </p:nvPr>
        </p:nvSpPr>
        <p:spPr>
          <a:xfrm>
            <a:off x="0" y="0"/>
            <a:ext cx="9144000" cy="581026"/>
          </a:xfrm>
          <a:solidFill>
            <a:srgbClr val="0070C0"/>
          </a:solidFill>
          <a:ln/>
        </p:spPr>
        <p:txBody>
          <a:bodyPr/>
          <a:lstStyle/>
          <a:p>
            <a:r>
              <a:rPr lang="en-US" altLang="en-US" sz="3200" b="1" dirty="0">
                <a:effectLst>
                  <a:outerShdw blurRad="38100" dist="38100" dir="2700000" algn="tl">
                    <a:srgbClr val="000000">
                      <a:alpha val="43137"/>
                    </a:srgbClr>
                  </a:outerShdw>
                </a:effectLst>
              </a:rPr>
              <a:t>Refining an ER Diagram</a:t>
            </a:r>
          </a:p>
        </p:txBody>
      </p:sp>
      <p:sp>
        <p:nvSpPr>
          <p:cNvPr id="14341" name="Rectangle 5"/>
          <p:cNvSpPr>
            <a:spLocks noGrp="1" noChangeArrowheads="1"/>
          </p:cNvSpPr>
          <p:nvPr>
            <p:ph type="body" sz="half" idx="1"/>
          </p:nvPr>
        </p:nvSpPr>
        <p:spPr>
          <a:xfrm>
            <a:off x="0" y="649288"/>
            <a:ext cx="3962400" cy="6132512"/>
          </a:xfrm>
          <a:noFill/>
          <a:ln/>
        </p:spPr>
        <p:txBody>
          <a:bodyPr/>
          <a:lstStyle/>
          <a:p>
            <a:r>
              <a:rPr lang="en-US" altLang="en-US" sz="2400" b="1" dirty="0">
                <a:solidFill>
                  <a:schemeClr val="tx1"/>
                </a:solidFill>
              </a:rPr>
              <a:t>1st </a:t>
            </a:r>
            <a:r>
              <a:rPr lang="en-US" altLang="en-US" sz="2400" b="1" dirty="0" smtClean="0">
                <a:solidFill>
                  <a:schemeClr val="tx1"/>
                </a:solidFill>
              </a:rPr>
              <a:t>diagram</a:t>
            </a:r>
            <a:r>
              <a:rPr lang="en-US" altLang="en-US" sz="2000" b="1" dirty="0" smtClean="0">
                <a:solidFill>
                  <a:srgbClr val="00B050"/>
                </a:solidFill>
              </a:rPr>
              <a:t>: </a:t>
            </a:r>
            <a:r>
              <a:rPr lang="en-US" altLang="en-US" sz="2000" dirty="0" smtClean="0"/>
              <a:t>          </a:t>
            </a:r>
            <a:r>
              <a:rPr lang="en-US" altLang="en-US" sz="2000" dirty="0">
                <a:solidFill>
                  <a:srgbClr val="00B050"/>
                </a:solidFill>
              </a:rPr>
              <a:t>Workers(</a:t>
            </a:r>
            <a:r>
              <a:rPr lang="en-US" altLang="en-US" sz="2000" dirty="0" err="1">
                <a:solidFill>
                  <a:srgbClr val="00B050"/>
                </a:solidFill>
              </a:rPr>
              <a:t>S,N,L,D,Si</a:t>
            </a:r>
            <a:r>
              <a:rPr lang="en-US" altLang="en-US" sz="2000" dirty="0">
                <a:solidFill>
                  <a:srgbClr val="00B050"/>
                </a:solidFill>
              </a:rPr>
              <a:t>)       Departments(D,M,B)</a:t>
            </a:r>
          </a:p>
          <a:p>
            <a:pPr lvl="1"/>
            <a:r>
              <a:rPr lang="en-US" altLang="en-US" sz="2000" dirty="0"/>
              <a:t>Lots associated with workers.</a:t>
            </a:r>
          </a:p>
          <a:p>
            <a:endParaRPr lang="en-US" altLang="en-US" sz="2000" dirty="0" smtClean="0"/>
          </a:p>
          <a:p>
            <a:r>
              <a:rPr lang="en-US" altLang="en-US" sz="2000" dirty="0" smtClean="0"/>
              <a:t>Suppose </a:t>
            </a:r>
            <a:r>
              <a:rPr lang="en-US" altLang="en-US" sz="2000" dirty="0"/>
              <a:t>all workers in            a </a:t>
            </a:r>
            <a:r>
              <a:rPr lang="en-US" altLang="en-US" sz="2000" dirty="0" smtClean="0"/>
              <a:t>dep’t </a:t>
            </a:r>
            <a:r>
              <a:rPr lang="en-US" altLang="en-US" sz="2000" dirty="0"/>
              <a:t>are assigned the same lot:     D </a:t>
            </a:r>
            <a:r>
              <a:rPr lang="en-US" altLang="en-US" sz="2000" dirty="0">
                <a:sym typeface="Symbol" panose="05050102010706020507" pitchFamily="18" charset="2"/>
              </a:rPr>
              <a:t></a:t>
            </a:r>
            <a:r>
              <a:rPr lang="en-US" altLang="en-US" sz="2000" dirty="0"/>
              <a:t> L</a:t>
            </a:r>
          </a:p>
          <a:p>
            <a:endParaRPr lang="en-US" altLang="en-US" sz="2000" dirty="0" smtClean="0"/>
          </a:p>
          <a:p>
            <a:r>
              <a:rPr lang="en-US" altLang="en-US" sz="2000" dirty="0" smtClean="0"/>
              <a:t>Redundancy</a:t>
            </a:r>
            <a:r>
              <a:rPr lang="en-US" altLang="en-US" sz="2000" dirty="0"/>
              <a:t>; fixed by: </a:t>
            </a:r>
            <a:r>
              <a:rPr lang="en-US" altLang="en-US" sz="2000" dirty="0">
                <a:solidFill>
                  <a:srgbClr val="00B050"/>
                </a:solidFill>
              </a:rPr>
              <a:t>Workers2(</a:t>
            </a:r>
            <a:r>
              <a:rPr lang="en-US" altLang="en-US" sz="2000" dirty="0" err="1">
                <a:solidFill>
                  <a:srgbClr val="00B050"/>
                </a:solidFill>
              </a:rPr>
              <a:t>S,N,D,Si</a:t>
            </a:r>
            <a:r>
              <a:rPr lang="en-US" altLang="en-US" sz="2000" dirty="0">
                <a:solidFill>
                  <a:srgbClr val="00B050"/>
                </a:solidFill>
              </a:rPr>
              <a:t>) </a:t>
            </a:r>
            <a:r>
              <a:rPr lang="en-US" altLang="en-US" sz="2000" dirty="0" err="1">
                <a:solidFill>
                  <a:srgbClr val="00B050"/>
                </a:solidFill>
              </a:rPr>
              <a:t>Dept_Lots</a:t>
            </a:r>
            <a:r>
              <a:rPr lang="en-US" altLang="en-US" sz="2000" dirty="0">
                <a:solidFill>
                  <a:srgbClr val="00B050"/>
                </a:solidFill>
              </a:rPr>
              <a:t>(D,L) Departments(D,M,B)</a:t>
            </a:r>
          </a:p>
          <a:p>
            <a:endParaRPr lang="en-US" altLang="en-US" sz="2000" dirty="0" smtClean="0"/>
          </a:p>
          <a:p>
            <a:r>
              <a:rPr lang="en-US" altLang="en-US" sz="2000" dirty="0" smtClean="0"/>
              <a:t>Can </a:t>
            </a:r>
            <a:r>
              <a:rPr lang="en-US" altLang="en-US" sz="2000" dirty="0"/>
              <a:t>fine-tune this: </a:t>
            </a:r>
            <a:r>
              <a:rPr lang="en-US" altLang="en-US" sz="2000" dirty="0">
                <a:solidFill>
                  <a:srgbClr val="00B050"/>
                </a:solidFill>
              </a:rPr>
              <a:t>Workers2(</a:t>
            </a:r>
            <a:r>
              <a:rPr lang="en-US" altLang="en-US" sz="2000" dirty="0" err="1">
                <a:solidFill>
                  <a:srgbClr val="00B050"/>
                </a:solidFill>
              </a:rPr>
              <a:t>S,N,D,Si</a:t>
            </a:r>
            <a:r>
              <a:rPr lang="en-US" altLang="en-US" sz="2000" dirty="0">
                <a:solidFill>
                  <a:srgbClr val="00B050"/>
                </a:solidFill>
              </a:rPr>
              <a:t>) Departments(D,M,B,L) </a:t>
            </a:r>
          </a:p>
        </p:txBody>
      </p:sp>
      <p:grpSp>
        <p:nvGrpSpPr>
          <p:cNvPr id="14372" name="Group 36"/>
          <p:cNvGrpSpPr>
            <a:grpSpLocks/>
          </p:cNvGrpSpPr>
          <p:nvPr/>
        </p:nvGrpSpPr>
        <p:grpSpPr bwMode="auto">
          <a:xfrm>
            <a:off x="4057650" y="1639093"/>
            <a:ext cx="4910138" cy="1754188"/>
            <a:chOff x="2592" y="1104"/>
            <a:chExt cx="3093" cy="1105"/>
          </a:xfrm>
        </p:grpSpPr>
        <p:sp>
          <p:nvSpPr>
            <p:cNvPr id="14343" name="Freeform 7"/>
            <p:cNvSpPr>
              <a:spLocks/>
            </p:cNvSpPr>
            <p:nvPr/>
          </p:nvSpPr>
          <p:spPr bwMode="auto">
            <a:xfrm>
              <a:off x="2996" y="1252"/>
              <a:ext cx="450" cy="266"/>
            </a:xfrm>
            <a:custGeom>
              <a:avLst/>
              <a:gdLst>
                <a:gd name="T0" fmla="*/ 449 w 450"/>
                <a:gd name="T1" fmla="*/ 120 h 266"/>
                <a:gd name="T2" fmla="*/ 442 w 450"/>
                <a:gd name="T3" fmla="*/ 97 h 266"/>
                <a:gd name="T4" fmla="*/ 428 w 450"/>
                <a:gd name="T5" fmla="*/ 76 h 266"/>
                <a:gd name="T6" fmla="*/ 409 w 450"/>
                <a:gd name="T7" fmla="*/ 56 h 266"/>
                <a:gd name="T8" fmla="*/ 383 w 450"/>
                <a:gd name="T9" fmla="*/ 39 h 266"/>
                <a:gd name="T10" fmla="*/ 353 w 450"/>
                <a:gd name="T11" fmla="*/ 23 h 266"/>
                <a:gd name="T12" fmla="*/ 319 w 450"/>
                <a:gd name="T13" fmla="*/ 13 h 266"/>
                <a:gd name="T14" fmla="*/ 282 w 450"/>
                <a:gd name="T15" fmla="*/ 3 h 266"/>
                <a:gd name="T16" fmla="*/ 243 w 450"/>
                <a:gd name="T17" fmla="*/ 0 h 266"/>
                <a:gd name="T18" fmla="*/ 205 w 450"/>
                <a:gd name="T19" fmla="*/ 0 h 266"/>
                <a:gd name="T20" fmla="*/ 166 w 450"/>
                <a:gd name="T21" fmla="*/ 3 h 266"/>
                <a:gd name="T22" fmla="*/ 129 w 450"/>
                <a:gd name="T23" fmla="*/ 13 h 266"/>
                <a:gd name="T24" fmla="*/ 95 w 450"/>
                <a:gd name="T25" fmla="*/ 23 h 266"/>
                <a:gd name="T26" fmla="*/ 65 w 450"/>
                <a:gd name="T27" fmla="*/ 39 h 266"/>
                <a:gd name="T28" fmla="*/ 39 w 450"/>
                <a:gd name="T29" fmla="*/ 56 h 266"/>
                <a:gd name="T30" fmla="*/ 20 w 450"/>
                <a:gd name="T31" fmla="*/ 76 h 266"/>
                <a:gd name="T32" fmla="*/ 6 w 450"/>
                <a:gd name="T33" fmla="*/ 97 h 266"/>
                <a:gd name="T34" fmla="*/ 0 w 450"/>
                <a:gd name="T35" fmla="*/ 120 h 266"/>
                <a:gd name="T36" fmla="*/ 0 w 450"/>
                <a:gd name="T37" fmla="*/ 142 h 266"/>
                <a:gd name="T38" fmla="*/ 6 w 450"/>
                <a:gd name="T39" fmla="*/ 166 h 266"/>
                <a:gd name="T40" fmla="*/ 20 w 450"/>
                <a:gd name="T41" fmla="*/ 187 h 266"/>
                <a:gd name="T42" fmla="*/ 39 w 450"/>
                <a:gd name="T43" fmla="*/ 208 h 266"/>
                <a:gd name="T44" fmla="*/ 65 w 450"/>
                <a:gd name="T45" fmla="*/ 225 h 266"/>
                <a:gd name="T46" fmla="*/ 95 w 450"/>
                <a:gd name="T47" fmla="*/ 240 h 266"/>
                <a:gd name="T48" fmla="*/ 129 w 450"/>
                <a:gd name="T49" fmla="*/ 251 h 266"/>
                <a:gd name="T50" fmla="*/ 166 w 450"/>
                <a:gd name="T51" fmla="*/ 259 h 266"/>
                <a:gd name="T52" fmla="*/ 205 w 450"/>
                <a:gd name="T53" fmla="*/ 263 h 266"/>
                <a:gd name="T54" fmla="*/ 243 w 450"/>
                <a:gd name="T55" fmla="*/ 263 h 266"/>
                <a:gd name="T56" fmla="*/ 282 w 450"/>
                <a:gd name="T57" fmla="*/ 259 h 266"/>
                <a:gd name="T58" fmla="*/ 319 w 450"/>
                <a:gd name="T59" fmla="*/ 251 h 266"/>
                <a:gd name="T60" fmla="*/ 353 w 450"/>
                <a:gd name="T61" fmla="*/ 240 h 266"/>
                <a:gd name="T62" fmla="*/ 383 w 450"/>
                <a:gd name="T63" fmla="*/ 225 h 266"/>
                <a:gd name="T64" fmla="*/ 409 w 450"/>
                <a:gd name="T65" fmla="*/ 208 h 266"/>
                <a:gd name="T66" fmla="*/ 428 w 450"/>
                <a:gd name="T67" fmla="*/ 187 h 266"/>
                <a:gd name="T68" fmla="*/ 442 w 450"/>
                <a:gd name="T69" fmla="*/ 166 h 266"/>
                <a:gd name="T70" fmla="*/ 449 w 450"/>
                <a:gd name="T71" fmla="*/ 142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6">
                  <a:moveTo>
                    <a:pt x="449" y="132"/>
                  </a:moveTo>
                  <a:lnTo>
                    <a:pt x="449" y="120"/>
                  </a:lnTo>
                  <a:lnTo>
                    <a:pt x="445" y="108"/>
                  </a:lnTo>
                  <a:lnTo>
                    <a:pt x="442" y="97"/>
                  </a:lnTo>
                  <a:lnTo>
                    <a:pt x="436" y="86"/>
                  </a:lnTo>
                  <a:lnTo>
                    <a:pt x="428" y="76"/>
                  </a:lnTo>
                  <a:lnTo>
                    <a:pt x="418" y="65"/>
                  </a:lnTo>
                  <a:lnTo>
                    <a:pt x="409" y="56"/>
                  </a:lnTo>
                  <a:lnTo>
                    <a:pt x="396" y="47"/>
                  </a:lnTo>
                  <a:lnTo>
                    <a:pt x="383" y="39"/>
                  </a:lnTo>
                  <a:lnTo>
                    <a:pt x="368" y="31"/>
                  </a:lnTo>
                  <a:lnTo>
                    <a:pt x="353" y="23"/>
                  </a:lnTo>
                  <a:lnTo>
                    <a:pt x="337" y="17"/>
                  </a:lnTo>
                  <a:lnTo>
                    <a:pt x="319" y="13"/>
                  </a:lnTo>
                  <a:lnTo>
                    <a:pt x="300" y="7"/>
                  </a:lnTo>
                  <a:lnTo>
                    <a:pt x="282" y="3"/>
                  </a:lnTo>
                  <a:lnTo>
                    <a:pt x="263" y="2"/>
                  </a:lnTo>
                  <a:lnTo>
                    <a:pt x="243" y="0"/>
                  </a:lnTo>
                  <a:lnTo>
                    <a:pt x="223" y="0"/>
                  </a:lnTo>
                  <a:lnTo>
                    <a:pt x="205" y="0"/>
                  </a:lnTo>
                  <a:lnTo>
                    <a:pt x="185" y="2"/>
                  </a:lnTo>
                  <a:lnTo>
                    <a:pt x="166" y="3"/>
                  </a:lnTo>
                  <a:lnTo>
                    <a:pt x="148" y="7"/>
                  </a:lnTo>
                  <a:lnTo>
                    <a:pt x="129" y="13"/>
                  </a:lnTo>
                  <a:lnTo>
                    <a:pt x="111" y="17"/>
                  </a:lnTo>
                  <a:lnTo>
                    <a:pt x="95" y="23"/>
                  </a:lnTo>
                  <a:lnTo>
                    <a:pt x="80" y="31"/>
                  </a:lnTo>
                  <a:lnTo>
                    <a:pt x="65" y="39"/>
                  </a:lnTo>
                  <a:lnTo>
                    <a:pt x="52" y="47"/>
                  </a:lnTo>
                  <a:lnTo>
                    <a:pt x="39" y="56"/>
                  </a:lnTo>
                  <a:lnTo>
                    <a:pt x="30" y="65"/>
                  </a:lnTo>
                  <a:lnTo>
                    <a:pt x="20" y="76"/>
                  </a:lnTo>
                  <a:lnTo>
                    <a:pt x="12" y="86"/>
                  </a:lnTo>
                  <a:lnTo>
                    <a:pt x="6" y="97"/>
                  </a:lnTo>
                  <a:lnTo>
                    <a:pt x="3" y="108"/>
                  </a:lnTo>
                  <a:lnTo>
                    <a:pt x="0" y="120"/>
                  </a:lnTo>
                  <a:lnTo>
                    <a:pt x="0" y="132"/>
                  </a:lnTo>
                  <a:lnTo>
                    <a:pt x="0" y="142"/>
                  </a:lnTo>
                  <a:lnTo>
                    <a:pt x="3" y="154"/>
                  </a:lnTo>
                  <a:lnTo>
                    <a:pt x="6" y="166"/>
                  </a:lnTo>
                  <a:lnTo>
                    <a:pt x="12" y="177"/>
                  </a:lnTo>
                  <a:lnTo>
                    <a:pt x="20" y="187"/>
                  </a:lnTo>
                  <a:lnTo>
                    <a:pt x="30" y="198"/>
                  </a:lnTo>
                  <a:lnTo>
                    <a:pt x="39" y="208"/>
                  </a:lnTo>
                  <a:lnTo>
                    <a:pt x="52" y="217"/>
                  </a:lnTo>
                  <a:lnTo>
                    <a:pt x="65" y="225"/>
                  </a:lnTo>
                  <a:lnTo>
                    <a:pt x="80" y="233"/>
                  </a:lnTo>
                  <a:lnTo>
                    <a:pt x="95" y="240"/>
                  </a:lnTo>
                  <a:lnTo>
                    <a:pt x="111" y="246"/>
                  </a:lnTo>
                  <a:lnTo>
                    <a:pt x="129" y="251"/>
                  </a:lnTo>
                  <a:lnTo>
                    <a:pt x="148" y="255"/>
                  </a:lnTo>
                  <a:lnTo>
                    <a:pt x="166" y="259"/>
                  </a:lnTo>
                  <a:lnTo>
                    <a:pt x="185" y="262"/>
                  </a:lnTo>
                  <a:lnTo>
                    <a:pt x="205" y="263"/>
                  </a:lnTo>
                  <a:lnTo>
                    <a:pt x="223" y="265"/>
                  </a:lnTo>
                  <a:lnTo>
                    <a:pt x="243" y="263"/>
                  </a:lnTo>
                  <a:lnTo>
                    <a:pt x="263" y="262"/>
                  </a:lnTo>
                  <a:lnTo>
                    <a:pt x="282" y="259"/>
                  </a:lnTo>
                  <a:lnTo>
                    <a:pt x="300" y="255"/>
                  </a:lnTo>
                  <a:lnTo>
                    <a:pt x="319" y="251"/>
                  </a:lnTo>
                  <a:lnTo>
                    <a:pt x="337" y="246"/>
                  </a:lnTo>
                  <a:lnTo>
                    <a:pt x="353" y="240"/>
                  </a:lnTo>
                  <a:lnTo>
                    <a:pt x="368" y="233"/>
                  </a:lnTo>
                  <a:lnTo>
                    <a:pt x="383" y="225"/>
                  </a:lnTo>
                  <a:lnTo>
                    <a:pt x="396" y="217"/>
                  </a:lnTo>
                  <a:lnTo>
                    <a:pt x="409" y="208"/>
                  </a:lnTo>
                  <a:lnTo>
                    <a:pt x="418" y="198"/>
                  </a:lnTo>
                  <a:lnTo>
                    <a:pt x="428" y="187"/>
                  </a:lnTo>
                  <a:lnTo>
                    <a:pt x="436" y="177"/>
                  </a:lnTo>
                  <a:lnTo>
                    <a:pt x="442" y="166"/>
                  </a:lnTo>
                  <a:lnTo>
                    <a:pt x="445" y="154"/>
                  </a:lnTo>
                  <a:lnTo>
                    <a:pt x="449" y="142"/>
                  </a:lnTo>
                  <a:lnTo>
                    <a:pt x="449"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44" name="Freeform 8"/>
            <p:cNvSpPr>
              <a:spLocks/>
            </p:cNvSpPr>
            <p:nvPr/>
          </p:nvSpPr>
          <p:spPr bwMode="auto">
            <a:xfrm>
              <a:off x="4389" y="1454"/>
              <a:ext cx="451" cy="266"/>
            </a:xfrm>
            <a:custGeom>
              <a:avLst/>
              <a:gdLst>
                <a:gd name="T0" fmla="*/ 448 w 451"/>
                <a:gd name="T1" fmla="*/ 120 h 266"/>
                <a:gd name="T2" fmla="*/ 441 w 451"/>
                <a:gd name="T3" fmla="*/ 98 h 266"/>
                <a:gd name="T4" fmla="*/ 429 w 451"/>
                <a:gd name="T5" fmla="*/ 76 h 266"/>
                <a:gd name="T6" fmla="*/ 409 w 451"/>
                <a:gd name="T7" fmla="*/ 56 h 266"/>
                <a:gd name="T8" fmla="*/ 383 w 451"/>
                <a:gd name="T9" fmla="*/ 39 h 266"/>
                <a:gd name="T10" fmla="*/ 353 w 451"/>
                <a:gd name="T11" fmla="*/ 24 h 266"/>
                <a:gd name="T12" fmla="*/ 319 w 451"/>
                <a:gd name="T13" fmla="*/ 13 h 266"/>
                <a:gd name="T14" fmla="*/ 283 w 451"/>
                <a:gd name="T15" fmla="*/ 5 h 266"/>
                <a:gd name="T16" fmla="*/ 243 w 451"/>
                <a:gd name="T17" fmla="*/ 0 h 266"/>
                <a:gd name="T18" fmla="*/ 205 w 451"/>
                <a:gd name="T19" fmla="*/ 0 h 266"/>
                <a:gd name="T20" fmla="*/ 166 w 451"/>
                <a:gd name="T21" fmla="*/ 5 h 266"/>
                <a:gd name="T22" fmla="*/ 129 w 451"/>
                <a:gd name="T23" fmla="*/ 13 h 266"/>
                <a:gd name="T24" fmla="*/ 95 w 451"/>
                <a:gd name="T25" fmla="*/ 24 h 266"/>
                <a:gd name="T26" fmla="*/ 66 w 451"/>
                <a:gd name="T27" fmla="*/ 39 h 266"/>
                <a:gd name="T28" fmla="*/ 40 w 451"/>
                <a:gd name="T29" fmla="*/ 56 h 266"/>
                <a:gd name="T30" fmla="*/ 20 w 451"/>
                <a:gd name="T31" fmla="*/ 76 h 266"/>
                <a:gd name="T32" fmla="*/ 6 w 451"/>
                <a:gd name="T33" fmla="*/ 98 h 266"/>
                <a:gd name="T34" fmla="*/ 1 w 451"/>
                <a:gd name="T35" fmla="*/ 120 h 266"/>
                <a:gd name="T36" fmla="*/ 1 w 451"/>
                <a:gd name="T37" fmla="*/ 144 h 266"/>
                <a:gd name="T38" fmla="*/ 6 w 451"/>
                <a:gd name="T39" fmla="*/ 166 h 266"/>
                <a:gd name="T40" fmla="*/ 20 w 451"/>
                <a:gd name="T41" fmla="*/ 188 h 266"/>
                <a:gd name="T42" fmla="*/ 40 w 451"/>
                <a:gd name="T43" fmla="*/ 208 h 266"/>
                <a:gd name="T44" fmla="*/ 66 w 451"/>
                <a:gd name="T45" fmla="*/ 225 h 266"/>
                <a:gd name="T46" fmla="*/ 95 w 451"/>
                <a:gd name="T47" fmla="*/ 240 h 266"/>
                <a:gd name="T48" fmla="*/ 129 w 451"/>
                <a:gd name="T49" fmla="*/ 251 h 266"/>
                <a:gd name="T50" fmla="*/ 166 w 451"/>
                <a:gd name="T51" fmla="*/ 259 h 266"/>
                <a:gd name="T52" fmla="*/ 205 w 451"/>
                <a:gd name="T53" fmla="*/ 265 h 266"/>
                <a:gd name="T54" fmla="*/ 243 w 451"/>
                <a:gd name="T55" fmla="*/ 265 h 266"/>
                <a:gd name="T56" fmla="*/ 283 w 451"/>
                <a:gd name="T57" fmla="*/ 259 h 266"/>
                <a:gd name="T58" fmla="*/ 319 w 451"/>
                <a:gd name="T59" fmla="*/ 251 h 266"/>
                <a:gd name="T60" fmla="*/ 353 w 451"/>
                <a:gd name="T61" fmla="*/ 240 h 266"/>
                <a:gd name="T62" fmla="*/ 383 w 451"/>
                <a:gd name="T63" fmla="*/ 225 h 266"/>
                <a:gd name="T64" fmla="*/ 409 w 451"/>
                <a:gd name="T65" fmla="*/ 208 h 266"/>
                <a:gd name="T66" fmla="*/ 429 w 451"/>
                <a:gd name="T67" fmla="*/ 188 h 266"/>
                <a:gd name="T68" fmla="*/ 441 w 451"/>
                <a:gd name="T69" fmla="*/ 166 h 266"/>
                <a:gd name="T70" fmla="*/ 448 w 451"/>
                <a:gd name="T71" fmla="*/ 144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1" h="266">
                  <a:moveTo>
                    <a:pt x="450" y="132"/>
                  </a:moveTo>
                  <a:lnTo>
                    <a:pt x="448" y="120"/>
                  </a:lnTo>
                  <a:lnTo>
                    <a:pt x="446" y="108"/>
                  </a:lnTo>
                  <a:lnTo>
                    <a:pt x="441" y="98"/>
                  </a:lnTo>
                  <a:lnTo>
                    <a:pt x="436" y="87"/>
                  </a:lnTo>
                  <a:lnTo>
                    <a:pt x="429" y="76"/>
                  </a:lnTo>
                  <a:lnTo>
                    <a:pt x="419" y="65"/>
                  </a:lnTo>
                  <a:lnTo>
                    <a:pt x="409" y="56"/>
                  </a:lnTo>
                  <a:lnTo>
                    <a:pt x="396" y="47"/>
                  </a:lnTo>
                  <a:lnTo>
                    <a:pt x="383" y="39"/>
                  </a:lnTo>
                  <a:lnTo>
                    <a:pt x="369" y="31"/>
                  </a:lnTo>
                  <a:lnTo>
                    <a:pt x="353" y="24"/>
                  </a:lnTo>
                  <a:lnTo>
                    <a:pt x="336" y="17"/>
                  </a:lnTo>
                  <a:lnTo>
                    <a:pt x="319" y="13"/>
                  </a:lnTo>
                  <a:lnTo>
                    <a:pt x="301" y="7"/>
                  </a:lnTo>
                  <a:lnTo>
                    <a:pt x="283" y="5"/>
                  </a:lnTo>
                  <a:lnTo>
                    <a:pt x="263" y="2"/>
                  </a:lnTo>
                  <a:lnTo>
                    <a:pt x="243" y="0"/>
                  </a:lnTo>
                  <a:lnTo>
                    <a:pt x="225" y="0"/>
                  </a:lnTo>
                  <a:lnTo>
                    <a:pt x="205" y="0"/>
                  </a:lnTo>
                  <a:lnTo>
                    <a:pt x="185" y="2"/>
                  </a:lnTo>
                  <a:lnTo>
                    <a:pt x="166" y="5"/>
                  </a:lnTo>
                  <a:lnTo>
                    <a:pt x="148" y="7"/>
                  </a:lnTo>
                  <a:lnTo>
                    <a:pt x="129" y="13"/>
                  </a:lnTo>
                  <a:lnTo>
                    <a:pt x="111" y="17"/>
                  </a:lnTo>
                  <a:lnTo>
                    <a:pt x="95" y="24"/>
                  </a:lnTo>
                  <a:lnTo>
                    <a:pt x="80" y="31"/>
                  </a:lnTo>
                  <a:lnTo>
                    <a:pt x="66" y="39"/>
                  </a:lnTo>
                  <a:lnTo>
                    <a:pt x="52" y="47"/>
                  </a:lnTo>
                  <a:lnTo>
                    <a:pt x="40" y="56"/>
                  </a:lnTo>
                  <a:lnTo>
                    <a:pt x="30" y="65"/>
                  </a:lnTo>
                  <a:lnTo>
                    <a:pt x="20" y="76"/>
                  </a:lnTo>
                  <a:lnTo>
                    <a:pt x="13" y="87"/>
                  </a:lnTo>
                  <a:lnTo>
                    <a:pt x="6" y="98"/>
                  </a:lnTo>
                  <a:lnTo>
                    <a:pt x="3" y="108"/>
                  </a:lnTo>
                  <a:lnTo>
                    <a:pt x="1" y="120"/>
                  </a:lnTo>
                  <a:lnTo>
                    <a:pt x="0" y="132"/>
                  </a:lnTo>
                  <a:lnTo>
                    <a:pt x="1" y="144"/>
                  </a:lnTo>
                  <a:lnTo>
                    <a:pt x="3" y="156"/>
                  </a:lnTo>
                  <a:lnTo>
                    <a:pt x="6" y="166"/>
                  </a:lnTo>
                  <a:lnTo>
                    <a:pt x="13" y="177"/>
                  </a:lnTo>
                  <a:lnTo>
                    <a:pt x="20" y="188"/>
                  </a:lnTo>
                  <a:lnTo>
                    <a:pt x="30" y="198"/>
                  </a:lnTo>
                  <a:lnTo>
                    <a:pt x="40" y="208"/>
                  </a:lnTo>
                  <a:lnTo>
                    <a:pt x="52" y="217"/>
                  </a:lnTo>
                  <a:lnTo>
                    <a:pt x="66" y="225"/>
                  </a:lnTo>
                  <a:lnTo>
                    <a:pt x="80" y="233"/>
                  </a:lnTo>
                  <a:lnTo>
                    <a:pt x="95" y="240"/>
                  </a:lnTo>
                  <a:lnTo>
                    <a:pt x="111" y="246"/>
                  </a:lnTo>
                  <a:lnTo>
                    <a:pt x="129" y="251"/>
                  </a:lnTo>
                  <a:lnTo>
                    <a:pt x="148" y="257"/>
                  </a:lnTo>
                  <a:lnTo>
                    <a:pt x="166" y="259"/>
                  </a:lnTo>
                  <a:lnTo>
                    <a:pt x="185" y="262"/>
                  </a:lnTo>
                  <a:lnTo>
                    <a:pt x="205" y="265"/>
                  </a:lnTo>
                  <a:lnTo>
                    <a:pt x="225" y="265"/>
                  </a:lnTo>
                  <a:lnTo>
                    <a:pt x="243" y="265"/>
                  </a:lnTo>
                  <a:lnTo>
                    <a:pt x="263" y="262"/>
                  </a:lnTo>
                  <a:lnTo>
                    <a:pt x="283" y="259"/>
                  </a:lnTo>
                  <a:lnTo>
                    <a:pt x="301" y="257"/>
                  </a:lnTo>
                  <a:lnTo>
                    <a:pt x="319" y="251"/>
                  </a:lnTo>
                  <a:lnTo>
                    <a:pt x="336" y="246"/>
                  </a:lnTo>
                  <a:lnTo>
                    <a:pt x="353" y="240"/>
                  </a:lnTo>
                  <a:lnTo>
                    <a:pt x="369" y="233"/>
                  </a:lnTo>
                  <a:lnTo>
                    <a:pt x="383" y="225"/>
                  </a:lnTo>
                  <a:lnTo>
                    <a:pt x="396" y="217"/>
                  </a:lnTo>
                  <a:lnTo>
                    <a:pt x="409" y="208"/>
                  </a:lnTo>
                  <a:lnTo>
                    <a:pt x="419" y="198"/>
                  </a:lnTo>
                  <a:lnTo>
                    <a:pt x="429" y="188"/>
                  </a:lnTo>
                  <a:lnTo>
                    <a:pt x="436" y="177"/>
                  </a:lnTo>
                  <a:lnTo>
                    <a:pt x="441" y="166"/>
                  </a:lnTo>
                  <a:lnTo>
                    <a:pt x="446" y="156"/>
                  </a:lnTo>
                  <a:lnTo>
                    <a:pt x="448" y="144"/>
                  </a:lnTo>
                  <a:lnTo>
                    <a:pt x="450"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45" name="Freeform 9"/>
            <p:cNvSpPr>
              <a:spLocks/>
            </p:cNvSpPr>
            <p:nvPr/>
          </p:nvSpPr>
          <p:spPr bwMode="auto">
            <a:xfrm>
              <a:off x="5184" y="1454"/>
              <a:ext cx="481" cy="266"/>
            </a:xfrm>
            <a:custGeom>
              <a:avLst/>
              <a:gdLst>
                <a:gd name="T0" fmla="*/ 0 w 481"/>
                <a:gd name="T1" fmla="*/ 144 h 266"/>
                <a:gd name="T2" fmla="*/ 7 w 481"/>
                <a:gd name="T3" fmla="*/ 166 h 266"/>
                <a:gd name="T4" fmla="*/ 22 w 481"/>
                <a:gd name="T5" fmla="*/ 188 h 266"/>
                <a:gd name="T6" fmla="*/ 42 w 481"/>
                <a:gd name="T7" fmla="*/ 208 h 266"/>
                <a:gd name="T8" fmla="*/ 69 w 481"/>
                <a:gd name="T9" fmla="*/ 225 h 266"/>
                <a:gd name="T10" fmla="*/ 102 w 481"/>
                <a:gd name="T11" fmla="*/ 240 h 266"/>
                <a:gd name="T12" fmla="*/ 138 w 481"/>
                <a:gd name="T13" fmla="*/ 251 h 266"/>
                <a:gd name="T14" fmla="*/ 178 w 481"/>
                <a:gd name="T15" fmla="*/ 259 h 266"/>
                <a:gd name="T16" fmla="*/ 219 w 481"/>
                <a:gd name="T17" fmla="*/ 265 h 266"/>
                <a:gd name="T18" fmla="*/ 260 w 481"/>
                <a:gd name="T19" fmla="*/ 265 h 266"/>
                <a:gd name="T20" fmla="*/ 301 w 481"/>
                <a:gd name="T21" fmla="*/ 259 h 266"/>
                <a:gd name="T22" fmla="*/ 341 w 481"/>
                <a:gd name="T23" fmla="*/ 251 h 266"/>
                <a:gd name="T24" fmla="*/ 377 w 481"/>
                <a:gd name="T25" fmla="*/ 240 h 266"/>
                <a:gd name="T26" fmla="*/ 410 w 481"/>
                <a:gd name="T27" fmla="*/ 225 h 266"/>
                <a:gd name="T28" fmla="*/ 436 w 481"/>
                <a:gd name="T29" fmla="*/ 208 h 266"/>
                <a:gd name="T30" fmla="*/ 457 w 481"/>
                <a:gd name="T31" fmla="*/ 187 h 266"/>
                <a:gd name="T32" fmla="*/ 472 w 481"/>
                <a:gd name="T33" fmla="*/ 166 h 266"/>
                <a:gd name="T34" fmla="*/ 478 w 481"/>
                <a:gd name="T35" fmla="*/ 144 h 266"/>
                <a:gd name="T36" fmla="*/ 478 w 481"/>
                <a:gd name="T37" fmla="*/ 120 h 266"/>
                <a:gd name="T38" fmla="*/ 472 w 481"/>
                <a:gd name="T39" fmla="*/ 98 h 266"/>
                <a:gd name="T40" fmla="*/ 457 w 481"/>
                <a:gd name="T41" fmla="*/ 76 h 266"/>
                <a:gd name="T42" fmla="*/ 436 w 481"/>
                <a:gd name="T43" fmla="*/ 56 h 266"/>
                <a:gd name="T44" fmla="*/ 410 w 481"/>
                <a:gd name="T45" fmla="*/ 39 h 266"/>
                <a:gd name="T46" fmla="*/ 377 w 481"/>
                <a:gd name="T47" fmla="*/ 23 h 266"/>
                <a:gd name="T48" fmla="*/ 341 w 481"/>
                <a:gd name="T49" fmla="*/ 13 h 266"/>
                <a:gd name="T50" fmla="*/ 301 w 481"/>
                <a:gd name="T51" fmla="*/ 5 h 266"/>
                <a:gd name="T52" fmla="*/ 260 w 481"/>
                <a:gd name="T53" fmla="*/ 0 h 266"/>
                <a:gd name="T54" fmla="*/ 219 w 481"/>
                <a:gd name="T55" fmla="*/ 0 h 266"/>
                <a:gd name="T56" fmla="*/ 177 w 481"/>
                <a:gd name="T57" fmla="*/ 5 h 266"/>
                <a:gd name="T58" fmla="*/ 138 w 481"/>
                <a:gd name="T59" fmla="*/ 13 h 266"/>
                <a:gd name="T60" fmla="*/ 102 w 481"/>
                <a:gd name="T61" fmla="*/ 24 h 266"/>
                <a:gd name="T62" fmla="*/ 69 w 481"/>
                <a:gd name="T63" fmla="*/ 39 h 266"/>
                <a:gd name="T64" fmla="*/ 42 w 481"/>
                <a:gd name="T65" fmla="*/ 56 h 266"/>
                <a:gd name="T66" fmla="*/ 22 w 481"/>
                <a:gd name="T67" fmla="*/ 76 h 266"/>
                <a:gd name="T68" fmla="*/ 7 w 481"/>
                <a:gd name="T69" fmla="*/ 98 h 266"/>
                <a:gd name="T70" fmla="*/ 0 w 481"/>
                <a:gd name="T71" fmla="*/ 12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81" h="266">
                  <a:moveTo>
                    <a:pt x="0" y="132"/>
                  </a:moveTo>
                  <a:lnTo>
                    <a:pt x="0" y="144"/>
                  </a:lnTo>
                  <a:lnTo>
                    <a:pt x="3" y="156"/>
                  </a:lnTo>
                  <a:lnTo>
                    <a:pt x="7" y="166"/>
                  </a:lnTo>
                  <a:lnTo>
                    <a:pt x="13" y="177"/>
                  </a:lnTo>
                  <a:lnTo>
                    <a:pt x="22" y="188"/>
                  </a:lnTo>
                  <a:lnTo>
                    <a:pt x="31" y="199"/>
                  </a:lnTo>
                  <a:lnTo>
                    <a:pt x="42" y="208"/>
                  </a:lnTo>
                  <a:lnTo>
                    <a:pt x="56" y="217"/>
                  </a:lnTo>
                  <a:lnTo>
                    <a:pt x="69" y="225"/>
                  </a:lnTo>
                  <a:lnTo>
                    <a:pt x="86" y="233"/>
                  </a:lnTo>
                  <a:lnTo>
                    <a:pt x="102" y="240"/>
                  </a:lnTo>
                  <a:lnTo>
                    <a:pt x="119" y="246"/>
                  </a:lnTo>
                  <a:lnTo>
                    <a:pt x="138" y="251"/>
                  </a:lnTo>
                  <a:lnTo>
                    <a:pt x="157" y="257"/>
                  </a:lnTo>
                  <a:lnTo>
                    <a:pt x="178" y="259"/>
                  </a:lnTo>
                  <a:lnTo>
                    <a:pt x="198" y="262"/>
                  </a:lnTo>
                  <a:lnTo>
                    <a:pt x="219" y="265"/>
                  </a:lnTo>
                  <a:lnTo>
                    <a:pt x="239" y="265"/>
                  </a:lnTo>
                  <a:lnTo>
                    <a:pt x="260" y="265"/>
                  </a:lnTo>
                  <a:lnTo>
                    <a:pt x="281" y="262"/>
                  </a:lnTo>
                  <a:lnTo>
                    <a:pt x="301" y="259"/>
                  </a:lnTo>
                  <a:lnTo>
                    <a:pt x="321" y="257"/>
                  </a:lnTo>
                  <a:lnTo>
                    <a:pt x="341" y="251"/>
                  </a:lnTo>
                  <a:lnTo>
                    <a:pt x="360" y="246"/>
                  </a:lnTo>
                  <a:lnTo>
                    <a:pt x="377" y="240"/>
                  </a:lnTo>
                  <a:lnTo>
                    <a:pt x="393" y="233"/>
                  </a:lnTo>
                  <a:lnTo>
                    <a:pt x="410" y="225"/>
                  </a:lnTo>
                  <a:lnTo>
                    <a:pt x="423" y="217"/>
                  </a:lnTo>
                  <a:lnTo>
                    <a:pt x="436" y="208"/>
                  </a:lnTo>
                  <a:lnTo>
                    <a:pt x="447" y="198"/>
                  </a:lnTo>
                  <a:lnTo>
                    <a:pt x="457" y="187"/>
                  </a:lnTo>
                  <a:lnTo>
                    <a:pt x="465" y="177"/>
                  </a:lnTo>
                  <a:lnTo>
                    <a:pt x="472" y="166"/>
                  </a:lnTo>
                  <a:lnTo>
                    <a:pt x="476" y="156"/>
                  </a:lnTo>
                  <a:lnTo>
                    <a:pt x="478" y="144"/>
                  </a:lnTo>
                  <a:lnTo>
                    <a:pt x="480" y="132"/>
                  </a:lnTo>
                  <a:lnTo>
                    <a:pt x="478" y="120"/>
                  </a:lnTo>
                  <a:lnTo>
                    <a:pt x="476" y="108"/>
                  </a:lnTo>
                  <a:lnTo>
                    <a:pt x="472" y="98"/>
                  </a:lnTo>
                  <a:lnTo>
                    <a:pt x="465" y="86"/>
                  </a:lnTo>
                  <a:lnTo>
                    <a:pt x="457" y="76"/>
                  </a:lnTo>
                  <a:lnTo>
                    <a:pt x="447" y="65"/>
                  </a:lnTo>
                  <a:lnTo>
                    <a:pt x="436" y="56"/>
                  </a:lnTo>
                  <a:lnTo>
                    <a:pt x="423" y="47"/>
                  </a:lnTo>
                  <a:lnTo>
                    <a:pt x="410" y="39"/>
                  </a:lnTo>
                  <a:lnTo>
                    <a:pt x="393" y="31"/>
                  </a:lnTo>
                  <a:lnTo>
                    <a:pt x="377" y="23"/>
                  </a:lnTo>
                  <a:lnTo>
                    <a:pt x="360" y="17"/>
                  </a:lnTo>
                  <a:lnTo>
                    <a:pt x="341" y="13"/>
                  </a:lnTo>
                  <a:lnTo>
                    <a:pt x="321" y="7"/>
                  </a:lnTo>
                  <a:lnTo>
                    <a:pt x="301" y="5"/>
                  </a:lnTo>
                  <a:lnTo>
                    <a:pt x="281" y="2"/>
                  </a:lnTo>
                  <a:lnTo>
                    <a:pt x="260" y="0"/>
                  </a:lnTo>
                  <a:lnTo>
                    <a:pt x="239" y="0"/>
                  </a:lnTo>
                  <a:lnTo>
                    <a:pt x="219" y="0"/>
                  </a:lnTo>
                  <a:lnTo>
                    <a:pt x="198" y="2"/>
                  </a:lnTo>
                  <a:lnTo>
                    <a:pt x="177" y="5"/>
                  </a:lnTo>
                  <a:lnTo>
                    <a:pt x="157" y="7"/>
                  </a:lnTo>
                  <a:lnTo>
                    <a:pt x="138" y="13"/>
                  </a:lnTo>
                  <a:lnTo>
                    <a:pt x="119" y="18"/>
                  </a:lnTo>
                  <a:lnTo>
                    <a:pt x="102" y="24"/>
                  </a:lnTo>
                  <a:lnTo>
                    <a:pt x="84" y="31"/>
                  </a:lnTo>
                  <a:lnTo>
                    <a:pt x="69" y="39"/>
                  </a:lnTo>
                  <a:lnTo>
                    <a:pt x="56" y="47"/>
                  </a:lnTo>
                  <a:lnTo>
                    <a:pt x="42" y="56"/>
                  </a:lnTo>
                  <a:lnTo>
                    <a:pt x="31" y="66"/>
                  </a:lnTo>
                  <a:lnTo>
                    <a:pt x="22" y="76"/>
                  </a:lnTo>
                  <a:lnTo>
                    <a:pt x="13" y="87"/>
                  </a:lnTo>
                  <a:lnTo>
                    <a:pt x="7" y="98"/>
                  </a:lnTo>
                  <a:lnTo>
                    <a:pt x="3" y="108"/>
                  </a:lnTo>
                  <a:lnTo>
                    <a:pt x="0" y="120"/>
                  </a:lnTo>
                  <a:lnTo>
                    <a:pt x="0"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46" name="Freeform 10"/>
            <p:cNvSpPr>
              <a:spLocks/>
            </p:cNvSpPr>
            <p:nvPr/>
          </p:nvSpPr>
          <p:spPr bwMode="auto">
            <a:xfrm>
              <a:off x="3894" y="1104"/>
              <a:ext cx="450" cy="266"/>
            </a:xfrm>
            <a:custGeom>
              <a:avLst/>
              <a:gdLst>
                <a:gd name="T0" fmla="*/ 0 w 450"/>
                <a:gd name="T1" fmla="*/ 144 h 266"/>
                <a:gd name="T2" fmla="*/ 8 w 450"/>
                <a:gd name="T3" fmla="*/ 166 h 266"/>
                <a:gd name="T4" fmla="*/ 20 w 450"/>
                <a:gd name="T5" fmla="*/ 188 h 266"/>
                <a:gd name="T6" fmla="*/ 40 w 450"/>
                <a:gd name="T7" fmla="*/ 208 h 266"/>
                <a:gd name="T8" fmla="*/ 65 w 450"/>
                <a:gd name="T9" fmla="*/ 226 h 266"/>
                <a:gd name="T10" fmla="*/ 95 w 450"/>
                <a:gd name="T11" fmla="*/ 241 h 266"/>
                <a:gd name="T12" fmla="*/ 129 w 450"/>
                <a:gd name="T13" fmla="*/ 253 h 266"/>
                <a:gd name="T14" fmla="*/ 166 w 450"/>
                <a:gd name="T15" fmla="*/ 259 h 266"/>
                <a:gd name="T16" fmla="*/ 205 w 450"/>
                <a:gd name="T17" fmla="*/ 263 h 266"/>
                <a:gd name="T18" fmla="*/ 244 w 450"/>
                <a:gd name="T19" fmla="*/ 263 h 266"/>
                <a:gd name="T20" fmla="*/ 283 w 450"/>
                <a:gd name="T21" fmla="*/ 259 h 266"/>
                <a:gd name="T22" fmla="*/ 319 w 450"/>
                <a:gd name="T23" fmla="*/ 251 h 266"/>
                <a:gd name="T24" fmla="*/ 353 w 450"/>
                <a:gd name="T25" fmla="*/ 241 h 266"/>
                <a:gd name="T26" fmla="*/ 383 w 450"/>
                <a:gd name="T27" fmla="*/ 225 h 266"/>
                <a:gd name="T28" fmla="*/ 409 w 450"/>
                <a:gd name="T29" fmla="*/ 208 h 266"/>
                <a:gd name="T30" fmla="*/ 428 w 450"/>
                <a:gd name="T31" fmla="*/ 188 h 266"/>
                <a:gd name="T32" fmla="*/ 442 w 450"/>
                <a:gd name="T33" fmla="*/ 166 h 266"/>
                <a:gd name="T34" fmla="*/ 449 w 450"/>
                <a:gd name="T35" fmla="*/ 144 h 266"/>
                <a:gd name="T36" fmla="*/ 449 w 450"/>
                <a:gd name="T37" fmla="*/ 120 h 266"/>
                <a:gd name="T38" fmla="*/ 442 w 450"/>
                <a:gd name="T39" fmla="*/ 98 h 266"/>
                <a:gd name="T40" fmla="*/ 428 w 450"/>
                <a:gd name="T41" fmla="*/ 76 h 266"/>
                <a:gd name="T42" fmla="*/ 409 w 450"/>
                <a:gd name="T43" fmla="*/ 56 h 266"/>
                <a:gd name="T44" fmla="*/ 383 w 450"/>
                <a:gd name="T45" fmla="*/ 39 h 266"/>
                <a:gd name="T46" fmla="*/ 353 w 450"/>
                <a:gd name="T47" fmla="*/ 23 h 266"/>
                <a:gd name="T48" fmla="*/ 319 w 450"/>
                <a:gd name="T49" fmla="*/ 11 h 266"/>
                <a:gd name="T50" fmla="*/ 283 w 450"/>
                <a:gd name="T51" fmla="*/ 3 h 266"/>
                <a:gd name="T52" fmla="*/ 244 w 450"/>
                <a:gd name="T53" fmla="*/ 1 h 266"/>
                <a:gd name="T54" fmla="*/ 205 w 450"/>
                <a:gd name="T55" fmla="*/ 1 h 266"/>
                <a:gd name="T56" fmla="*/ 166 w 450"/>
                <a:gd name="T57" fmla="*/ 3 h 266"/>
                <a:gd name="T58" fmla="*/ 129 w 450"/>
                <a:gd name="T59" fmla="*/ 11 h 266"/>
                <a:gd name="T60" fmla="*/ 95 w 450"/>
                <a:gd name="T61" fmla="*/ 23 h 266"/>
                <a:gd name="T62" fmla="*/ 65 w 450"/>
                <a:gd name="T63" fmla="*/ 39 h 266"/>
                <a:gd name="T64" fmla="*/ 40 w 450"/>
                <a:gd name="T65" fmla="*/ 56 h 266"/>
                <a:gd name="T66" fmla="*/ 20 w 450"/>
                <a:gd name="T67" fmla="*/ 77 h 266"/>
                <a:gd name="T68" fmla="*/ 8 w 450"/>
                <a:gd name="T69" fmla="*/ 98 h 266"/>
                <a:gd name="T70" fmla="*/ 0 w 450"/>
                <a:gd name="T71" fmla="*/ 12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6">
                  <a:moveTo>
                    <a:pt x="0" y="132"/>
                  </a:moveTo>
                  <a:lnTo>
                    <a:pt x="0" y="144"/>
                  </a:lnTo>
                  <a:lnTo>
                    <a:pt x="3" y="156"/>
                  </a:lnTo>
                  <a:lnTo>
                    <a:pt x="8" y="166"/>
                  </a:lnTo>
                  <a:lnTo>
                    <a:pt x="12" y="178"/>
                  </a:lnTo>
                  <a:lnTo>
                    <a:pt x="20" y="188"/>
                  </a:lnTo>
                  <a:lnTo>
                    <a:pt x="30" y="198"/>
                  </a:lnTo>
                  <a:lnTo>
                    <a:pt x="40" y="208"/>
                  </a:lnTo>
                  <a:lnTo>
                    <a:pt x="52" y="217"/>
                  </a:lnTo>
                  <a:lnTo>
                    <a:pt x="65" y="226"/>
                  </a:lnTo>
                  <a:lnTo>
                    <a:pt x="80" y="233"/>
                  </a:lnTo>
                  <a:lnTo>
                    <a:pt x="95" y="241"/>
                  </a:lnTo>
                  <a:lnTo>
                    <a:pt x="111" y="246"/>
                  </a:lnTo>
                  <a:lnTo>
                    <a:pt x="129" y="253"/>
                  </a:lnTo>
                  <a:lnTo>
                    <a:pt x="148" y="257"/>
                  </a:lnTo>
                  <a:lnTo>
                    <a:pt x="166" y="259"/>
                  </a:lnTo>
                  <a:lnTo>
                    <a:pt x="185" y="263"/>
                  </a:lnTo>
                  <a:lnTo>
                    <a:pt x="205" y="263"/>
                  </a:lnTo>
                  <a:lnTo>
                    <a:pt x="225" y="265"/>
                  </a:lnTo>
                  <a:lnTo>
                    <a:pt x="244" y="263"/>
                  </a:lnTo>
                  <a:lnTo>
                    <a:pt x="263" y="262"/>
                  </a:lnTo>
                  <a:lnTo>
                    <a:pt x="283" y="259"/>
                  </a:lnTo>
                  <a:lnTo>
                    <a:pt x="302" y="257"/>
                  </a:lnTo>
                  <a:lnTo>
                    <a:pt x="319" y="251"/>
                  </a:lnTo>
                  <a:lnTo>
                    <a:pt x="337" y="246"/>
                  </a:lnTo>
                  <a:lnTo>
                    <a:pt x="353" y="241"/>
                  </a:lnTo>
                  <a:lnTo>
                    <a:pt x="369" y="233"/>
                  </a:lnTo>
                  <a:lnTo>
                    <a:pt x="383" y="225"/>
                  </a:lnTo>
                  <a:lnTo>
                    <a:pt x="396" y="217"/>
                  </a:lnTo>
                  <a:lnTo>
                    <a:pt x="409" y="208"/>
                  </a:lnTo>
                  <a:lnTo>
                    <a:pt x="419" y="198"/>
                  </a:lnTo>
                  <a:lnTo>
                    <a:pt x="428" y="188"/>
                  </a:lnTo>
                  <a:lnTo>
                    <a:pt x="436" y="178"/>
                  </a:lnTo>
                  <a:lnTo>
                    <a:pt x="442" y="166"/>
                  </a:lnTo>
                  <a:lnTo>
                    <a:pt x="446" y="154"/>
                  </a:lnTo>
                  <a:lnTo>
                    <a:pt x="449" y="144"/>
                  </a:lnTo>
                  <a:lnTo>
                    <a:pt x="449" y="132"/>
                  </a:lnTo>
                  <a:lnTo>
                    <a:pt x="449" y="120"/>
                  </a:lnTo>
                  <a:lnTo>
                    <a:pt x="446" y="108"/>
                  </a:lnTo>
                  <a:lnTo>
                    <a:pt x="442" y="98"/>
                  </a:lnTo>
                  <a:lnTo>
                    <a:pt x="436" y="86"/>
                  </a:lnTo>
                  <a:lnTo>
                    <a:pt x="428" y="76"/>
                  </a:lnTo>
                  <a:lnTo>
                    <a:pt x="418" y="66"/>
                  </a:lnTo>
                  <a:lnTo>
                    <a:pt x="409" y="56"/>
                  </a:lnTo>
                  <a:lnTo>
                    <a:pt x="396" y="47"/>
                  </a:lnTo>
                  <a:lnTo>
                    <a:pt x="383" y="39"/>
                  </a:lnTo>
                  <a:lnTo>
                    <a:pt x="369" y="31"/>
                  </a:lnTo>
                  <a:lnTo>
                    <a:pt x="353" y="23"/>
                  </a:lnTo>
                  <a:lnTo>
                    <a:pt x="337" y="18"/>
                  </a:lnTo>
                  <a:lnTo>
                    <a:pt x="319" y="11"/>
                  </a:lnTo>
                  <a:lnTo>
                    <a:pt x="302" y="7"/>
                  </a:lnTo>
                  <a:lnTo>
                    <a:pt x="283" y="3"/>
                  </a:lnTo>
                  <a:lnTo>
                    <a:pt x="263" y="2"/>
                  </a:lnTo>
                  <a:lnTo>
                    <a:pt x="244" y="1"/>
                  </a:lnTo>
                  <a:lnTo>
                    <a:pt x="223" y="0"/>
                  </a:lnTo>
                  <a:lnTo>
                    <a:pt x="205" y="1"/>
                  </a:lnTo>
                  <a:lnTo>
                    <a:pt x="185" y="2"/>
                  </a:lnTo>
                  <a:lnTo>
                    <a:pt x="166" y="3"/>
                  </a:lnTo>
                  <a:lnTo>
                    <a:pt x="148" y="7"/>
                  </a:lnTo>
                  <a:lnTo>
                    <a:pt x="129" y="11"/>
                  </a:lnTo>
                  <a:lnTo>
                    <a:pt x="111" y="18"/>
                  </a:lnTo>
                  <a:lnTo>
                    <a:pt x="95" y="23"/>
                  </a:lnTo>
                  <a:lnTo>
                    <a:pt x="80" y="31"/>
                  </a:lnTo>
                  <a:lnTo>
                    <a:pt x="65" y="39"/>
                  </a:lnTo>
                  <a:lnTo>
                    <a:pt x="52" y="47"/>
                  </a:lnTo>
                  <a:lnTo>
                    <a:pt x="40" y="56"/>
                  </a:lnTo>
                  <a:lnTo>
                    <a:pt x="29" y="66"/>
                  </a:lnTo>
                  <a:lnTo>
                    <a:pt x="20" y="77"/>
                  </a:lnTo>
                  <a:lnTo>
                    <a:pt x="12" y="86"/>
                  </a:lnTo>
                  <a:lnTo>
                    <a:pt x="8" y="98"/>
                  </a:lnTo>
                  <a:lnTo>
                    <a:pt x="3" y="110"/>
                  </a:lnTo>
                  <a:lnTo>
                    <a:pt x="0" y="120"/>
                  </a:lnTo>
                  <a:lnTo>
                    <a:pt x="0"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47" name="Freeform 11"/>
            <p:cNvSpPr>
              <a:spLocks/>
            </p:cNvSpPr>
            <p:nvPr/>
          </p:nvSpPr>
          <p:spPr bwMode="auto">
            <a:xfrm>
              <a:off x="2592" y="1447"/>
              <a:ext cx="450" cy="265"/>
            </a:xfrm>
            <a:custGeom>
              <a:avLst/>
              <a:gdLst>
                <a:gd name="T0" fmla="*/ 447 w 450"/>
                <a:gd name="T1" fmla="*/ 120 h 265"/>
                <a:gd name="T2" fmla="*/ 442 w 450"/>
                <a:gd name="T3" fmla="*/ 98 h 265"/>
                <a:gd name="T4" fmla="*/ 428 w 450"/>
                <a:gd name="T5" fmla="*/ 75 h 265"/>
                <a:gd name="T6" fmla="*/ 408 w 450"/>
                <a:gd name="T7" fmla="*/ 56 h 265"/>
                <a:gd name="T8" fmla="*/ 383 w 450"/>
                <a:gd name="T9" fmla="*/ 39 h 265"/>
                <a:gd name="T10" fmla="*/ 353 w 450"/>
                <a:gd name="T11" fmla="*/ 23 h 265"/>
                <a:gd name="T12" fmla="*/ 319 w 450"/>
                <a:gd name="T13" fmla="*/ 13 h 265"/>
                <a:gd name="T14" fmla="*/ 283 w 450"/>
                <a:gd name="T15" fmla="*/ 5 h 265"/>
                <a:gd name="T16" fmla="*/ 243 w 450"/>
                <a:gd name="T17" fmla="*/ 1 h 265"/>
                <a:gd name="T18" fmla="*/ 205 w 450"/>
                <a:gd name="T19" fmla="*/ 1 h 265"/>
                <a:gd name="T20" fmla="*/ 166 w 450"/>
                <a:gd name="T21" fmla="*/ 5 h 265"/>
                <a:gd name="T22" fmla="*/ 129 w 450"/>
                <a:gd name="T23" fmla="*/ 13 h 265"/>
                <a:gd name="T24" fmla="*/ 95 w 450"/>
                <a:gd name="T25" fmla="*/ 23 h 265"/>
                <a:gd name="T26" fmla="*/ 65 w 450"/>
                <a:gd name="T27" fmla="*/ 39 h 265"/>
                <a:gd name="T28" fmla="*/ 40 w 450"/>
                <a:gd name="T29" fmla="*/ 56 h 265"/>
                <a:gd name="T30" fmla="*/ 20 w 450"/>
                <a:gd name="T31" fmla="*/ 75 h 265"/>
                <a:gd name="T32" fmla="*/ 6 w 450"/>
                <a:gd name="T33" fmla="*/ 98 h 265"/>
                <a:gd name="T34" fmla="*/ 0 w 450"/>
                <a:gd name="T35" fmla="*/ 120 h 265"/>
                <a:gd name="T36" fmla="*/ 0 w 450"/>
                <a:gd name="T37" fmla="*/ 143 h 265"/>
                <a:gd name="T38" fmla="*/ 6 w 450"/>
                <a:gd name="T39" fmla="*/ 165 h 265"/>
                <a:gd name="T40" fmla="*/ 20 w 450"/>
                <a:gd name="T41" fmla="*/ 188 h 265"/>
                <a:gd name="T42" fmla="*/ 40 w 450"/>
                <a:gd name="T43" fmla="*/ 207 h 265"/>
                <a:gd name="T44" fmla="*/ 65 w 450"/>
                <a:gd name="T45" fmla="*/ 224 h 265"/>
                <a:gd name="T46" fmla="*/ 95 w 450"/>
                <a:gd name="T47" fmla="*/ 240 h 265"/>
                <a:gd name="T48" fmla="*/ 129 w 450"/>
                <a:gd name="T49" fmla="*/ 250 h 265"/>
                <a:gd name="T50" fmla="*/ 166 w 450"/>
                <a:gd name="T51" fmla="*/ 258 h 265"/>
                <a:gd name="T52" fmla="*/ 205 w 450"/>
                <a:gd name="T53" fmla="*/ 264 h 265"/>
                <a:gd name="T54" fmla="*/ 243 w 450"/>
                <a:gd name="T55" fmla="*/ 264 h 265"/>
                <a:gd name="T56" fmla="*/ 283 w 450"/>
                <a:gd name="T57" fmla="*/ 258 h 265"/>
                <a:gd name="T58" fmla="*/ 319 w 450"/>
                <a:gd name="T59" fmla="*/ 250 h 265"/>
                <a:gd name="T60" fmla="*/ 353 w 450"/>
                <a:gd name="T61" fmla="*/ 240 h 265"/>
                <a:gd name="T62" fmla="*/ 383 w 450"/>
                <a:gd name="T63" fmla="*/ 224 h 265"/>
                <a:gd name="T64" fmla="*/ 408 w 450"/>
                <a:gd name="T65" fmla="*/ 207 h 265"/>
                <a:gd name="T66" fmla="*/ 428 w 450"/>
                <a:gd name="T67" fmla="*/ 188 h 265"/>
                <a:gd name="T68" fmla="*/ 442 w 450"/>
                <a:gd name="T69" fmla="*/ 165 h 265"/>
                <a:gd name="T70" fmla="*/ 447 w 450"/>
                <a:gd name="T71" fmla="*/ 143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5">
                  <a:moveTo>
                    <a:pt x="449" y="132"/>
                  </a:moveTo>
                  <a:lnTo>
                    <a:pt x="447" y="120"/>
                  </a:lnTo>
                  <a:lnTo>
                    <a:pt x="445" y="108"/>
                  </a:lnTo>
                  <a:lnTo>
                    <a:pt x="442" y="98"/>
                  </a:lnTo>
                  <a:lnTo>
                    <a:pt x="435" y="87"/>
                  </a:lnTo>
                  <a:lnTo>
                    <a:pt x="428" y="75"/>
                  </a:lnTo>
                  <a:lnTo>
                    <a:pt x="418" y="66"/>
                  </a:lnTo>
                  <a:lnTo>
                    <a:pt x="408" y="56"/>
                  </a:lnTo>
                  <a:lnTo>
                    <a:pt x="396" y="47"/>
                  </a:lnTo>
                  <a:lnTo>
                    <a:pt x="383" y="39"/>
                  </a:lnTo>
                  <a:lnTo>
                    <a:pt x="369" y="31"/>
                  </a:lnTo>
                  <a:lnTo>
                    <a:pt x="353" y="23"/>
                  </a:lnTo>
                  <a:lnTo>
                    <a:pt x="337" y="18"/>
                  </a:lnTo>
                  <a:lnTo>
                    <a:pt x="319" y="13"/>
                  </a:lnTo>
                  <a:lnTo>
                    <a:pt x="300" y="7"/>
                  </a:lnTo>
                  <a:lnTo>
                    <a:pt x="283" y="5"/>
                  </a:lnTo>
                  <a:lnTo>
                    <a:pt x="263" y="2"/>
                  </a:lnTo>
                  <a:lnTo>
                    <a:pt x="243" y="1"/>
                  </a:lnTo>
                  <a:lnTo>
                    <a:pt x="223" y="0"/>
                  </a:lnTo>
                  <a:lnTo>
                    <a:pt x="205" y="1"/>
                  </a:lnTo>
                  <a:lnTo>
                    <a:pt x="185" y="2"/>
                  </a:lnTo>
                  <a:lnTo>
                    <a:pt x="166" y="5"/>
                  </a:lnTo>
                  <a:lnTo>
                    <a:pt x="146" y="7"/>
                  </a:lnTo>
                  <a:lnTo>
                    <a:pt x="129" y="13"/>
                  </a:lnTo>
                  <a:lnTo>
                    <a:pt x="111" y="18"/>
                  </a:lnTo>
                  <a:lnTo>
                    <a:pt x="95" y="23"/>
                  </a:lnTo>
                  <a:lnTo>
                    <a:pt x="80" y="31"/>
                  </a:lnTo>
                  <a:lnTo>
                    <a:pt x="65" y="39"/>
                  </a:lnTo>
                  <a:lnTo>
                    <a:pt x="52" y="47"/>
                  </a:lnTo>
                  <a:lnTo>
                    <a:pt x="40" y="56"/>
                  </a:lnTo>
                  <a:lnTo>
                    <a:pt x="29" y="66"/>
                  </a:lnTo>
                  <a:lnTo>
                    <a:pt x="20" y="75"/>
                  </a:lnTo>
                  <a:lnTo>
                    <a:pt x="12" y="87"/>
                  </a:lnTo>
                  <a:lnTo>
                    <a:pt x="6" y="98"/>
                  </a:lnTo>
                  <a:lnTo>
                    <a:pt x="3" y="108"/>
                  </a:lnTo>
                  <a:lnTo>
                    <a:pt x="0" y="120"/>
                  </a:lnTo>
                  <a:lnTo>
                    <a:pt x="0" y="132"/>
                  </a:lnTo>
                  <a:lnTo>
                    <a:pt x="0" y="143"/>
                  </a:lnTo>
                  <a:lnTo>
                    <a:pt x="3" y="154"/>
                  </a:lnTo>
                  <a:lnTo>
                    <a:pt x="6" y="165"/>
                  </a:lnTo>
                  <a:lnTo>
                    <a:pt x="12" y="177"/>
                  </a:lnTo>
                  <a:lnTo>
                    <a:pt x="20" y="188"/>
                  </a:lnTo>
                  <a:lnTo>
                    <a:pt x="29" y="198"/>
                  </a:lnTo>
                  <a:lnTo>
                    <a:pt x="40" y="207"/>
                  </a:lnTo>
                  <a:lnTo>
                    <a:pt x="52" y="216"/>
                  </a:lnTo>
                  <a:lnTo>
                    <a:pt x="65" y="224"/>
                  </a:lnTo>
                  <a:lnTo>
                    <a:pt x="80" y="232"/>
                  </a:lnTo>
                  <a:lnTo>
                    <a:pt x="95" y="240"/>
                  </a:lnTo>
                  <a:lnTo>
                    <a:pt x="111" y="245"/>
                  </a:lnTo>
                  <a:lnTo>
                    <a:pt x="129" y="250"/>
                  </a:lnTo>
                  <a:lnTo>
                    <a:pt x="146" y="256"/>
                  </a:lnTo>
                  <a:lnTo>
                    <a:pt x="166" y="258"/>
                  </a:lnTo>
                  <a:lnTo>
                    <a:pt x="185" y="261"/>
                  </a:lnTo>
                  <a:lnTo>
                    <a:pt x="205" y="264"/>
                  </a:lnTo>
                  <a:lnTo>
                    <a:pt x="223" y="264"/>
                  </a:lnTo>
                  <a:lnTo>
                    <a:pt x="243" y="264"/>
                  </a:lnTo>
                  <a:lnTo>
                    <a:pt x="263" y="261"/>
                  </a:lnTo>
                  <a:lnTo>
                    <a:pt x="283" y="258"/>
                  </a:lnTo>
                  <a:lnTo>
                    <a:pt x="300" y="256"/>
                  </a:lnTo>
                  <a:lnTo>
                    <a:pt x="319" y="250"/>
                  </a:lnTo>
                  <a:lnTo>
                    <a:pt x="337" y="245"/>
                  </a:lnTo>
                  <a:lnTo>
                    <a:pt x="353" y="240"/>
                  </a:lnTo>
                  <a:lnTo>
                    <a:pt x="369" y="232"/>
                  </a:lnTo>
                  <a:lnTo>
                    <a:pt x="383" y="224"/>
                  </a:lnTo>
                  <a:lnTo>
                    <a:pt x="396" y="216"/>
                  </a:lnTo>
                  <a:lnTo>
                    <a:pt x="408" y="207"/>
                  </a:lnTo>
                  <a:lnTo>
                    <a:pt x="418" y="198"/>
                  </a:lnTo>
                  <a:lnTo>
                    <a:pt x="428" y="188"/>
                  </a:lnTo>
                  <a:lnTo>
                    <a:pt x="435" y="177"/>
                  </a:lnTo>
                  <a:lnTo>
                    <a:pt x="442" y="165"/>
                  </a:lnTo>
                  <a:lnTo>
                    <a:pt x="445" y="154"/>
                  </a:lnTo>
                  <a:lnTo>
                    <a:pt x="447" y="143"/>
                  </a:lnTo>
                  <a:lnTo>
                    <a:pt x="449"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48" name="Freeform 12"/>
            <p:cNvSpPr>
              <a:spLocks/>
            </p:cNvSpPr>
            <p:nvPr/>
          </p:nvSpPr>
          <p:spPr bwMode="auto">
            <a:xfrm>
              <a:off x="3417" y="1447"/>
              <a:ext cx="451" cy="265"/>
            </a:xfrm>
            <a:custGeom>
              <a:avLst/>
              <a:gdLst>
                <a:gd name="T0" fmla="*/ 1 w 451"/>
                <a:gd name="T1" fmla="*/ 143 h 265"/>
                <a:gd name="T2" fmla="*/ 8 w 451"/>
                <a:gd name="T3" fmla="*/ 165 h 265"/>
                <a:gd name="T4" fmla="*/ 20 w 451"/>
                <a:gd name="T5" fmla="*/ 188 h 265"/>
                <a:gd name="T6" fmla="*/ 40 w 451"/>
                <a:gd name="T7" fmla="*/ 207 h 265"/>
                <a:gd name="T8" fmla="*/ 66 w 451"/>
                <a:gd name="T9" fmla="*/ 226 h 265"/>
                <a:gd name="T10" fmla="*/ 96 w 451"/>
                <a:gd name="T11" fmla="*/ 240 h 265"/>
                <a:gd name="T12" fmla="*/ 129 w 451"/>
                <a:gd name="T13" fmla="*/ 250 h 265"/>
                <a:gd name="T14" fmla="*/ 166 w 451"/>
                <a:gd name="T15" fmla="*/ 258 h 265"/>
                <a:gd name="T16" fmla="*/ 205 w 451"/>
                <a:gd name="T17" fmla="*/ 264 h 265"/>
                <a:gd name="T18" fmla="*/ 244 w 451"/>
                <a:gd name="T19" fmla="*/ 264 h 265"/>
                <a:gd name="T20" fmla="*/ 283 w 451"/>
                <a:gd name="T21" fmla="*/ 258 h 265"/>
                <a:gd name="T22" fmla="*/ 320 w 451"/>
                <a:gd name="T23" fmla="*/ 250 h 265"/>
                <a:gd name="T24" fmla="*/ 353 w 451"/>
                <a:gd name="T25" fmla="*/ 239 h 265"/>
                <a:gd name="T26" fmla="*/ 383 w 451"/>
                <a:gd name="T27" fmla="*/ 224 h 265"/>
                <a:gd name="T28" fmla="*/ 409 w 451"/>
                <a:gd name="T29" fmla="*/ 207 h 265"/>
                <a:gd name="T30" fmla="*/ 429 w 451"/>
                <a:gd name="T31" fmla="*/ 188 h 265"/>
                <a:gd name="T32" fmla="*/ 441 w 451"/>
                <a:gd name="T33" fmla="*/ 165 h 265"/>
                <a:gd name="T34" fmla="*/ 448 w 451"/>
                <a:gd name="T35" fmla="*/ 143 h 265"/>
                <a:gd name="T36" fmla="*/ 448 w 451"/>
                <a:gd name="T37" fmla="*/ 120 h 265"/>
                <a:gd name="T38" fmla="*/ 441 w 451"/>
                <a:gd name="T39" fmla="*/ 98 h 265"/>
                <a:gd name="T40" fmla="*/ 429 w 451"/>
                <a:gd name="T41" fmla="*/ 75 h 265"/>
                <a:gd name="T42" fmla="*/ 409 w 451"/>
                <a:gd name="T43" fmla="*/ 56 h 265"/>
                <a:gd name="T44" fmla="*/ 383 w 451"/>
                <a:gd name="T45" fmla="*/ 39 h 265"/>
                <a:gd name="T46" fmla="*/ 353 w 451"/>
                <a:gd name="T47" fmla="*/ 23 h 265"/>
                <a:gd name="T48" fmla="*/ 320 w 451"/>
                <a:gd name="T49" fmla="*/ 13 h 265"/>
                <a:gd name="T50" fmla="*/ 283 w 451"/>
                <a:gd name="T51" fmla="*/ 5 h 265"/>
                <a:gd name="T52" fmla="*/ 244 w 451"/>
                <a:gd name="T53" fmla="*/ 1 h 265"/>
                <a:gd name="T54" fmla="*/ 205 w 451"/>
                <a:gd name="T55" fmla="*/ 1 h 265"/>
                <a:gd name="T56" fmla="*/ 166 w 451"/>
                <a:gd name="T57" fmla="*/ 5 h 265"/>
                <a:gd name="T58" fmla="*/ 129 w 451"/>
                <a:gd name="T59" fmla="*/ 13 h 265"/>
                <a:gd name="T60" fmla="*/ 96 w 451"/>
                <a:gd name="T61" fmla="*/ 23 h 265"/>
                <a:gd name="T62" fmla="*/ 66 w 451"/>
                <a:gd name="T63" fmla="*/ 39 h 265"/>
                <a:gd name="T64" fmla="*/ 40 w 451"/>
                <a:gd name="T65" fmla="*/ 56 h 265"/>
                <a:gd name="T66" fmla="*/ 20 w 451"/>
                <a:gd name="T67" fmla="*/ 77 h 265"/>
                <a:gd name="T68" fmla="*/ 8 w 451"/>
                <a:gd name="T69" fmla="*/ 98 h 265"/>
                <a:gd name="T70" fmla="*/ 1 w 451"/>
                <a:gd name="T71" fmla="*/ 12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1" h="265">
                  <a:moveTo>
                    <a:pt x="0" y="132"/>
                  </a:moveTo>
                  <a:lnTo>
                    <a:pt x="1" y="143"/>
                  </a:lnTo>
                  <a:lnTo>
                    <a:pt x="3" y="154"/>
                  </a:lnTo>
                  <a:lnTo>
                    <a:pt x="8" y="165"/>
                  </a:lnTo>
                  <a:lnTo>
                    <a:pt x="13" y="177"/>
                  </a:lnTo>
                  <a:lnTo>
                    <a:pt x="20" y="188"/>
                  </a:lnTo>
                  <a:lnTo>
                    <a:pt x="30" y="198"/>
                  </a:lnTo>
                  <a:lnTo>
                    <a:pt x="40" y="207"/>
                  </a:lnTo>
                  <a:lnTo>
                    <a:pt x="52" y="216"/>
                  </a:lnTo>
                  <a:lnTo>
                    <a:pt x="66" y="226"/>
                  </a:lnTo>
                  <a:lnTo>
                    <a:pt x="80" y="232"/>
                  </a:lnTo>
                  <a:lnTo>
                    <a:pt x="96" y="240"/>
                  </a:lnTo>
                  <a:lnTo>
                    <a:pt x="113" y="245"/>
                  </a:lnTo>
                  <a:lnTo>
                    <a:pt x="129" y="250"/>
                  </a:lnTo>
                  <a:lnTo>
                    <a:pt x="148" y="256"/>
                  </a:lnTo>
                  <a:lnTo>
                    <a:pt x="166" y="258"/>
                  </a:lnTo>
                  <a:lnTo>
                    <a:pt x="186" y="261"/>
                  </a:lnTo>
                  <a:lnTo>
                    <a:pt x="205" y="264"/>
                  </a:lnTo>
                  <a:lnTo>
                    <a:pt x="225" y="264"/>
                  </a:lnTo>
                  <a:lnTo>
                    <a:pt x="244" y="264"/>
                  </a:lnTo>
                  <a:lnTo>
                    <a:pt x="263" y="261"/>
                  </a:lnTo>
                  <a:lnTo>
                    <a:pt x="283" y="258"/>
                  </a:lnTo>
                  <a:lnTo>
                    <a:pt x="301" y="256"/>
                  </a:lnTo>
                  <a:lnTo>
                    <a:pt x="320" y="250"/>
                  </a:lnTo>
                  <a:lnTo>
                    <a:pt x="336" y="245"/>
                  </a:lnTo>
                  <a:lnTo>
                    <a:pt x="353" y="239"/>
                  </a:lnTo>
                  <a:lnTo>
                    <a:pt x="369" y="232"/>
                  </a:lnTo>
                  <a:lnTo>
                    <a:pt x="383" y="224"/>
                  </a:lnTo>
                  <a:lnTo>
                    <a:pt x="397" y="216"/>
                  </a:lnTo>
                  <a:lnTo>
                    <a:pt x="409" y="207"/>
                  </a:lnTo>
                  <a:lnTo>
                    <a:pt x="419" y="198"/>
                  </a:lnTo>
                  <a:lnTo>
                    <a:pt x="429" y="188"/>
                  </a:lnTo>
                  <a:lnTo>
                    <a:pt x="436" y="176"/>
                  </a:lnTo>
                  <a:lnTo>
                    <a:pt x="441" y="165"/>
                  </a:lnTo>
                  <a:lnTo>
                    <a:pt x="446" y="154"/>
                  </a:lnTo>
                  <a:lnTo>
                    <a:pt x="448" y="143"/>
                  </a:lnTo>
                  <a:lnTo>
                    <a:pt x="450" y="132"/>
                  </a:lnTo>
                  <a:lnTo>
                    <a:pt x="448" y="120"/>
                  </a:lnTo>
                  <a:lnTo>
                    <a:pt x="446" y="108"/>
                  </a:lnTo>
                  <a:lnTo>
                    <a:pt x="441" y="98"/>
                  </a:lnTo>
                  <a:lnTo>
                    <a:pt x="436" y="87"/>
                  </a:lnTo>
                  <a:lnTo>
                    <a:pt x="429" y="75"/>
                  </a:lnTo>
                  <a:lnTo>
                    <a:pt x="419" y="66"/>
                  </a:lnTo>
                  <a:lnTo>
                    <a:pt x="409" y="56"/>
                  </a:lnTo>
                  <a:lnTo>
                    <a:pt x="397" y="47"/>
                  </a:lnTo>
                  <a:lnTo>
                    <a:pt x="383" y="39"/>
                  </a:lnTo>
                  <a:lnTo>
                    <a:pt x="369" y="31"/>
                  </a:lnTo>
                  <a:lnTo>
                    <a:pt x="353" y="23"/>
                  </a:lnTo>
                  <a:lnTo>
                    <a:pt x="336" y="18"/>
                  </a:lnTo>
                  <a:lnTo>
                    <a:pt x="320" y="13"/>
                  </a:lnTo>
                  <a:lnTo>
                    <a:pt x="301" y="7"/>
                  </a:lnTo>
                  <a:lnTo>
                    <a:pt x="283" y="5"/>
                  </a:lnTo>
                  <a:lnTo>
                    <a:pt x="263" y="2"/>
                  </a:lnTo>
                  <a:lnTo>
                    <a:pt x="244" y="1"/>
                  </a:lnTo>
                  <a:lnTo>
                    <a:pt x="225" y="0"/>
                  </a:lnTo>
                  <a:lnTo>
                    <a:pt x="205" y="1"/>
                  </a:lnTo>
                  <a:lnTo>
                    <a:pt x="186" y="2"/>
                  </a:lnTo>
                  <a:lnTo>
                    <a:pt x="166" y="5"/>
                  </a:lnTo>
                  <a:lnTo>
                    <a:pt x="148" y="7"/>
                  </a:lnTo>
                  <a:lnTo>
                    <a:pt x="129" y="13"/>
                  </a:lnTo>
                  <a:lnTo>
                    <a:pt x="113" y="18"/>
                  </a:lnTo>
                  <a:lnTo>
                    <a:pt x="96" y="23"/>
                  </a:lnTo>
                  <a:lnTo>
                    <a:pt x="80" y="31"/>
                  </a:lnTo>
                  <a:lnTo>
                    <a:pt x="66" y="39"/>
                  </a:lnTo>
                  <a:lnTo>
                    <a:pt x="52" y="47"/>
                  </a:lnTo>
                  <a:lnTo>
                    <a:pt x="40" y="56"/>
                  </a:lnTo>
                  <a:lnTo>
                    <a:pt x="30" y="66"/>
                  </a:lnTo>
                  <a:lnTo>
                    <a:pt x="20" y="77"/>
                  </a:lnTo>
                  <a:lnTo>
                    <a:pt x="13" y="87"/>
                  </a:lnTo>
                  <a:lnTo>
                    <a:pt x="8" y="98"/>
                  </a:lnTo>
                  <a:lnTo>
                    <a:pt x="3" y="108"/>
                  </a:lnTo>
                  <a:lnTo>
                    <a:pt x="1" y="120"/>
                  </a:lnTo>
                  <a:lnTo>
                    <a:pt x="0" y="132"/>
                  </a:lnTo>
                </a:path>
              </a:pathLst>
            </a:custGeom>
            <a:solidFill>
              <a:schemeClr val="accent2">
                <a:lumMod val="40000"/>
                <a:lumOff val="60000"/>
              </a:schemeClr>
            </a:solidFill>
            <a:ln w="12700" cap="rnd" cmpd="sng">
              <a:solidFill>
                <a:schemeClr val="tx2"/>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49" name="Freeform 13"/>
            <p:cNvSpPr>
              <a:spLocks/>
            </p:cNvSpPr>
            <p:nvPr/>
          </p:nvSpPr>
          <p:spPr bwMode="auto">
            <a:xfrm>
              <a:off x="3792" y="1772"/>
              <a:ext cx="721" cy="437"/>
            </a:xfrm>
            <a:custGeom>
              <a:avLst/>
              <a:gdLst>
                <a:gd name="T0" fmla="*/ 0 w 721"/>
                <a:gd name="T1" fmla="*/ 218 h 437"/>
                <a:gd name="T2" fmla="*/ 354 w 721"/>
                <a:gd name="T3" fmla="*/ 0 h 437"/>
                <a:gd name="T4" fmla="*/ 720 w 721"/>
                <a:gd name="T5" fmla="*/ 227 h 437"/>
                <a:gd name="T6" fmla="*/ 354 w 721"/>
                <a:gd name="T7" fmla="*/ 436 h 437"/>
                <a:gd name="T8" fmla="*/ 0 w 721"/>
                <a:gd name="T9" fmla="*/ 218 h 437"/>
              </a:gdLst>
              <a:ahLst/>
              <a:cxnLst>
                <a:cxn ang="0">
                  <a:pos x="T0" y="T1"/>
                </a:cxn>
                <a:cxn ang="0">
                  <a:pos x="T2" y="T3"/>
                </a:cxn>
                <a:cxn ang="0">
                  <a:pos x="T4" y="T5"/>
                </a:cxn>
                <a:cxn ang="0">
                  <a:pos x="T6" y="T7"/>
                </a:cxn>
                <a:cxn ang="0">
                  <a:pos x="T8" y="T9"/>
                </a:cxn>
              </a:cxnLst>
              <a:rect l="0" t="0" r="r" b="b"/>
              <a:pathLst>
                <a:path w="721" h="437">
                  <a:moveTo>
                    <a:pt x="0" y="218"/>
                  </a:moveTo>
                  <a:lnTo>
                    <a:pt x="354" y="0"/>
                  </a:lnTo>
                  <a:lnTo>
                    <a:pt x="720" y="227"/>
                  </a:lnTo>
                  <a:lnTo>
                    <a:pt x="354" y="436"/>
                  </a:lnTo>
                  <a:lnTo>
                    <a:pt x="0" y="218"/>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50" name="Freeform 14"/>
            <p:cNvSpPr>
              <a:spLocks/>
            </p:cNvSpPr>
            <p:nvPr/>
          </p:nvSpPr>
          <p:spPr bwMode="auto">
            <a:xfrm>
              <a:off x="4704" y="1881"/>
              <a:ext cx="865" cy="274"/>
            </a:xfrm>
            <a:custGeom>
              <a:avLst/>
              <a:gdLst>
                <a:gd name="T0" fmla="*/ 864 w 865"/>
                <a:gd name="T1" fmla="*/ 273 h 274"/>
                <a:gd name="T2" fmla="*/ 864 w 865"/>
                <a:gd name="T3" fmla="*/ 0 h 274"/>
                <a:gd name="T4" fmla="*/ 0 w 865"/>
                <a:gd name="T5" fmla="*/ 0 h 274"/>
                <a:gd name="T6" fmla="*/ 0 w 865"/>
                <a:gd name="T7" fmla="*/ 273 h 274"/>
                <a:gd name="T8" fmla="*/ 864 w 865"/>
                <a:gd name="T9" fmla="*/ 273 h 274"/>
              </a:gdLst>
              <a:ahLst/>
              <a:cxnLst>
                <a:cxn ang="0">
                  <a:pos x="T0" y="T1"/>
                </a:cxn>
                <a:cxn ang="0">
                  <a:pos x="T2" y="T3"/>
                </a:cxn>
                <a:cxn ang="0">
                  <a:pos x="T4" y="T5"/>
                </a:cxn>
                <a:cxn ang="0">
                  <a:pos x="T6" y="T7"/>
                </a:cxn>
                <a:cxn ang="0">
                  <a:pos x="T8" y="T9"/>
                </a:cxn>
              </a:cxnLst>
              <a:rect l="0" t="0" r="r" b="b"/>
              <a:pathLst>
                <a:path w="865" h="274">
                  <a:moveTo>
                    <a:pt x="864" y="273"/>
                  </a:moveTo>
                  <a:lnTo>
                    <a:pt x="864" y="0"/>
                  </a:lnTo>
                  <a:lnTo>
                    <a:pt x="0" y="0"/>
                  </a:lnTo>
                  <a:lnTo>
                    <a:pt x="0" y="273"/>
                  </a:lnTo>
                  <a:lnTo>
                    <a:pt x="864" y="273"/>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51" name="Freeform 15"/>
            <p:cNvSpPr>
              <a:spLocks/>
            </p:cNvSpPr>
            <p:nvPr/>
          </p:nvSpPr>
          <p:spPr bwMode="auto">
            <a:xfrm>
              <a:off x="2784" y="1873"/>
              <a:ext cx="769" cy="274"/>
            </a:xfrm>
            <a:custGeom>
              <a:avLst/>
              <a:gdLst>
                <a:gd name="T0" fmla="*/ 768 w 769"/>
                <a:gd name="T1" fmla="*/ 273 h 274"/>
                <a:gd name="T2" fmla="*/ 768 w 769"/>
                <a:gd name="T3" fmla="*/ 0 h 274"/>
                <a:gd name="T4" fmla="*/ 0 w 769"/>
                <a:gd name="T5" fmla="*/ 0 h 274"/>
                <a:gd name="T6" fmla="*/ 0 w 769"/>
                <a:gd name="T7" fmla="*/ 273 h 274"/>
                <a:gd name="T8" fmla="*/ 768 w 769"/>
                <a:gd name="T9" fmla="*/ 273 h 274"/>
              </a:gdLst>
              <a:ahLst/>
              <a:cxnLst>
                <a:cxn ang="0">
                  <a:pos x="T0" y="T1"/>
                </a:cxn>
                <a:cxn ang="0">
                  <a:pos x="T2" y="T3"/>
                </a:cxn>
                <a:cxn ang="0">
                  <a:pos x="T4" y="T5"/>
                </a:cxn>
                <a:cxn ang="0">
                  <a:pos x="T6" y="T7"/>
                </a:cxn>
                <a:cxn ang="0">
                  <a:pos x="T8" y="T9"/>
                </a:cxn>
              </a:cxnLst>
              <a:rect l="0" t="0" r="r" b="b"/>
              <a:pathLst>
                <a:path w="769" h="274">
                  <a:moveTo>
                    <a:pt x="768" y="273"/>
                  </a:moveTo>
                  <a:lnTo>
                    <a:pt x="768" y="0"/>
                  </a:lnTo>
                  <a:lnTo>
                    <a:pt x="0" y="0"/>
                  </a:lnTo>
                  <a:lnTo>
                    <a:pt x="0" y="273"/>
                  </a:lnTo>
                  <a:lnTo>
                    <a:pt x="768" y="273"/>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52" name="Freeform 16"/>
            <p:cNvSpPr>
              <a:spLocks/>
            </p:cNvSpPr>
            <p:nvPr/>
          </p:nvSpPr>
          <p:spPr bwMode="auto">
            <a:xfrm>
              <a:off x="4794" y="1260"/>
              <a:ext cx="450" cy="266"/>
            </a:xfrm>
            <a:custGeom>
              <a:avLst/>
              <a:gdLst>
                <a:gd name="T0" fmla="*/ 449 w 450"/>
                <a:gd name="T1" fmla="*/ 120 h 266"/>
                <a:gd name="T2" fmla="*/ 442 w 450"/>
                <a:gd name="T3" fmla="*/ 98 h 266"/>
                <a:gd name="T4" fmla="*/ 429 w 450"/>
                <a:gd name="T5" fmla="*/ 76 h 266"/>
                <a:gd name="T6" fmla="*/ 409 w 450"/>
                <a:gd name="T7" fmla="*/ 56 h 266"/>
                <a:gd name="T8" fmla="*/ 383 w 450"/>
                <a:gd name="T9" fmla="*/ 38 h 266"/>
                <a:gd name="T10" fmla="*/ 353 w 450"/>
                <a:gd name="T11" fmla="*/ 23 h 266"/>
                <a:gd name="T12" fmla="*/ 319 w 450"/>
                <a:gd name="T13" fmla="*/ 11 h 266"/>
                <a:gd name="T14" fmla="*/ 283 w 450"/>
                <a:gd name="T15" fmla="*/ 3 h 266"/>
                <a:gd name="T16" fmla="*/ 244 w 450"/>
                <a:gd name="T17" fmla="*/ 0 h 266"/>
                <a:gd name="T18" fmla="*/ 205 w 450"/>
                <a:gd name="T19" fmla="*/ 0 h 266"/>
                <a:gd name="T20" fmla="*/ 166 w 450"/>
                <a:gd name="T21" fmla="*/ 3 h 266"/>
                <a:gd name="T22" fmla="*/ 129 w 450"/>
                <a:gd name="T23" fmla="*/ 11 h 266"/>
                <a:gd name="T24" fmla="*/ 95 w 450"/>
                <a:gd name="T25" fmla="*/ 23 h 266"/>
                <a:gd name="T26" fmla="*/ 65 w 450"/>
                <a:gd name="T27" fmla="*/ 38 h 266"/>
                <a:gd name="T28" fmla="*/ 40 w 450"/>
                <a:gd name="T29" fmla="*/ 56 h 266"/>
                <a:gd name="T30" fmla="*/ 20 w 450"/>
                <a:gd name="T31" fmla="*/ 76 h 266"/>
                <a:gd name="T32" fmla="*/ 8 w 450"/>
                <a:gd name="T33" fmla="*/ 98 h 266"/>
                <a:gd name="T34" fmla="*/ 1 w 450"/>
                <a:gd name="T35" fmla="*/ 120 h 266"/>
                <a:gd name="T36" fmla="*/ 1 w 450"/>
                <a:gd name="T37" fmla="*/ 144 h 266"/>
                <a:gd name="T38" fmla="*/ 8 w 450"/>
                <a:gd name="T39" fmla="*/ 166 h 266"/>
                <a:gd name="T40" fmla="*/ 20 w 450"/>
                <a:gd name="T41" fmla="*/ 187 h 266"/>
                <a:gd name="T42" fmla="*/ 40 w 450"/>
                <a:gd name="T43" fmla="*/ 208 h 266"/>
                <a:gd name="T44" fmla="*/ 65 w 450"/>
                <a:gd name="T45" fmla="*/ 225 h 266"/>
                <a:gd name="T46" fmla="*/ 95 w 450"/>
                <a:gd name="T47" fmla="*/ 240 h 266"/>
                <a:gd name="T48" fmla="*/ 129 w 450"/>
                <a:gd name="T49" fmla="*/ 251 h 266"/>
                <a:gd name="T50" fmla="*/ 166 w 450"/>
                <a:gd name="T51" fmla="*/ 259 h 266"/>
                <a:gd name="T52" fmla="*/ 205 w 450"/>
                <a:gd name="T53" fmla="*/ 263 h 266"/>
                <a:gd name="T54" fmla="*/ 244 w 450"/>
                <a:gd name="T55" fmla="*/ 263 h 266"/>
                <a:gd name="T56" fmla="*/ 283 w 450"/>
                <a:gd name="T57" fmla="*/ 259 h 266"/>
                <a:gd name="T58" fmla="*/ 319 w 450"/>
                <a:gd name="T59" fmla="*/ 251 h 266"/>
                <a:gd name="T60" fmla="*/ 353 w 450"/>
                <a:gd name="T61" fmla="*/ 240 h 266"/>
                <a:gd name="T62" fmla="*/ 383 w 450"/>
                <a:gd name="T63" fmla="*/ 225 h 266"/>
                <a:gd name="T64" fmla="*/ 409 w 450"/>
                <a:gd name="T65" fmla="*/ 208 h 266"/>
                <a:gd name="T66" fmla="*/ 429 w 450"/>
                <a:gd name="T67" fmla="*/ 187 h 266"/>
                <a:gd name="T68" fmla="*/ 442 w 450"/>
                <a:gd name="T69" fmla="*/ 166 h 266"/>
                <a:gd name="T70" fmla="*/ 449 w 450"/>
                <a:gd name="T71" fmla="*/ 144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6">
                  <a:moveTo>
                    <a:pt x="449" y="132"/>
                  </a:moveTo>
                  <a:lnTo>
                    <a:pt x="449" y="120"/>
                  </a:lnTo>
                  <a:lnTo>
                    <a:pt x="446" y="108"/>
                  </a:lnTo>
                  <a:lnTo>
                    <a:pt x="442" y="98"/>
                  </a:lnTo>
                  <a:lnTo>
                    <a:pt x="436" y="86"/>
                  </a:lnTo>
                  <a:lnTo>
                    <a:pt x="429" y="76"/>
                  </a:lnTo>
                  <a:lnTo>
                    <a:pt x="419" y="65"/>
                  </a:lnTo>
                  <a:lnTo>
                    <a:pt x="409" y="56"/>
                  </a:lnTo>
                  <a:lnTo>
                    <a:pt x="397" y="47"/>
                  </a:lnTo>
                  <a:lnTo>
                    <a:pt x="383" y="38"/>
                  </a:lnTo>
                  <a:lnTo>
                    <a:pt x="369" y="31"/>
                  </a:lnTo>
                  <a:lnTo>
                    <a:pt x="353" y="23"/>
                  </a:lnTo>
                  <a:lnTo>
                    <a:pt x="337" y="17"/>
                  </a:lnTo>
                  <a:lnTo>
                    <a:pt x="319" y="11"/>
                  </a:lnTo>
                  <a:lnTo>
                    <a:pt x="302" y="7"/>
                  </a:lnTo>
                  <a:lnTo>
                    <a:pt x="283" y="3"/>
                  </a:lnTo>
                  <a:lnTo>
                    <a:pt x="263" y="1"/>
                  </a:lnTo>
                  <a:lnTo>
                    <a:pt x="244" y="0"/>
                  </a:lnTo>
                  <a:lnTo>
                    <a:pt x="225" y="0"/>
                  </a:lnTo>
                  <a:lnTo>
                    <a:pt x="205" y="0"/>
                  </a:lnTo>
                  <a:lnTo>
                    <a:pt x="185" y="1"/>
                  </a:lnTo>
                  <a:lnTo>
                    <a:pt x="166" y="3"/>
                  </a:lnTo>
                  <a:lnTo>
                    <a:pt x="148" y="7"/>
                  </a:lnTo>
                  <a:lnTo>
                    <a:pt x="129" y="11"/>
                  </a:lnTo>
                  <a:lnTo>
                    <a:pt x="111" y="17"/>
                  </a:lnTo>
                  <a:lnTo>
                    <a:pt x="95" y="23"/>
                  </a:lnTo>
                  <a:lnTo>
                    <a:pt x="80" y="31"/>
                  </a:lnTo>
                  <a:lnTo>
                    <a:pt x="65" y="38"/>
                  </a:lnTo>
                  <a:lnTo>
                    <a:pt x="52" y="47"/>
                  </a:lnTo>
                  <a:lnTo>
                    <a:pt x="40" y="56"/>
                  </a:lnTo>
                  <a:lnTo>
                    <a:pt x="30" y="65"/>
                  </a:lnTo>
                  <a:lnTo>
                    <a:pt x="20" y="76"/>
                  </a:lnTo>
                  <a:lnTo>
                    <a:pt x="13" y="86"/>
                  </a:lnTo>
                  <a:lnTo>
                    <a:pt x="8" y="98"/>
                  </a:lnTo>
                  <a:lnTo>
                    <a:pt x="3" y="108"/>
                  </a:lnTo>
                  <a:lnTo>
                    <a:pt x="1" y="120"/>
                  </a:lnTo>
                  <a:lnTo>
                    <a:pt x="0" y="132"/>
                  </a:lnTo>
                  <a:lnTo>
                    <a:pt x="1" y="144"/>
                  </a:lnTo>
                  <a:lnTo>
                    <a:pt x="3" y="154"/>
                  </a:lnTo>
                  <a:lnTo>
                    <a:pt x="8" y="166"/>
                  </a:lnTo>
                  <a:lnTo>
                    <a:pt x="13" y="177"/>
                  </a:lnTo>
                  <a:lnTo>
                    <a:pt x="20" y="187"/>
                  </a:lnTo>
                  <a:lnTo>
                    <a:pt x="30" y="198"/>
                  </a:lnTo>
                  <a:lnTo>
                    <a:pt x="40" y="208"/>
                  </a:lnTo>
                  <a:lnTo>
                    <a:pt x="52" y="217"/>
                  </a:lnTo>
                  <a:lnTo>
                    <a:pt x="65" y="225"/>
                  </a:lnTo>
                  <a:lnTo>
                    <a:pt x="80" y="233"/>
                  </a:lnTo>
                  <a:lnTo>
                    <a:pt x="95" y="240"/>
                  </a:lnTo>
                  <a:lnTo>
                    <a:pt x="111" y="246"/>
                  </a:lnTo>
                  <a:lnTo>
                    <a:pt x="129" y="251"/>
                  </a:lnTo>
                  <a:lnTo>
                    <a:pt x="148" y="257"/>
                  </a:lnTo>
                  <a:lnTo>
                    <a:pt x="166" y="259"/>
                  </a:lnTo>
                  <a:lnTo>
                    <a:pt x="185" y="262"/>
                  </a:lnTo>
                  <a:lnTo>
                    <a:pt x="205" y="263"/>
                  </a:lnTo>
                  <a:lnTo>
                    <a:pt x="225" y="265"/>
                  </a:lnTo>
                  <a:lnTo>
                    <a:pt x="244" y="263"/>
                  </a:lnTo>
                  <a:lnTo>
                    <a:pt x="263" y="262"/>
                  </a:lnTo>
                  <a:lnTo>
                    <a:pt x="283" y="259"/>
                  </a:lnTo>
                  <a:lnTo>
                    <a:pt x="302" y="257"/>
                  </a:lnTo>
                  <a:lnTo>
                    <a:pt x="319" y="251"/>
                  </a:lnTo>
                  <a:lnTo>
                    <a:pt x="337" y="246"/>
                  </a:lnTo>
                  <a:lnTo>
                    <a:pt x="353" y="240"/>
                  </a:lnTo>
                  <a:lnTo>
                    <a:pt x="369" y="233"/>
                  </a:lnTo>
                  <a:lnTo>
                    <a:pt x="383" y="225"/>
                  </a:lnTo>
                  <a:lnTo>
                    <a:pt x="397" y="217"/>
                  </a:lnTo>
                  <a:lnTo>
                    <a:pt x="409" y="208"/>
                  </a:lnTo>
                  <a:lnTo>
                    <a:pt x="419" y="198"/>
                  </a:lnTo>
                  <a:lnTo>
                    <a:pt x="429" y="187"/>
                  </a:lnTo>
                  <a:lnTo>
                    <a:pt x="436" y="177"/>
                  </a:lnTo>
                  <a:lnTo>
                    <a:pt x="442" y="166"/>
                  </a:lnTo>
                  <a:lnTo>
                    <a:pt x="446" y="154"/>
                  </a:lnTo>
                  <a:lnTo>
                    <a:pt x="449" y="144"/>
                  </a:lnTo>
                  <a:lnTo>
                    <a:pt x="449"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53" name="Rectangle 17"/>
            <p:cNvSpPr>
              <a:spLocks noChangeArrowheads="1"/>
            </p:cNvSpPr>
            <p:nvPr/>
          </p:nvSpPr>
          <p:spPr bwMode="auto">
            <a:xfrm>
              <a:off x="3479" y="1485"/>
              <a:ext cx="272"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dirty="0">
                  <a:solidFill>
                    <a:srgbClr val="000000"/>
                  </a:solidFill>
                  <a:latin typeface="Arial" panose="020B0604020202020204" pitchFamily="34" charset="0"/>
                </a:rPr>
                <a:t>lot</a:t>
              </a:r>
            </a:p>
          </p:txBody>
        </p:sp>
        <p:sp>
          <p:nvSpPr>
            <p:cNvPr id="14354" name="Rectangle 18"/>
            <p:cNvSpPr>
              <a:spLocks noChangeArrowheads="1"/>
            </p:cNvSpPr>
            <p:nvPr/>
          </p:nvSpPr>
          <p:spPr bwMode="auto">
            <a:xfrm>
              <a:off x="4757" y="1281"/>
              <a:ext cx="529"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dname</a:t>
              </a:r>
            </a:p>
          </p:txBody>
        </p:sp>
        <p:sp>
          <p:nvSpPr>
            <p:cNvPr id="14355" name="Rectangle 19"/>
            <p:cNvSpPr>
              <a:spLocks noChangeArrowheads="1"/>
            </p:cNvSpPr>
            <p:nvPr/>
          </p:nvSpPr>
          <p:spPr bwMode="auto">
            <a:xfrm>
              <a:off x="5142" y="1485"/>
              <a:ext cx="54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budget</a:t>
              </a:r>
            </a:p>
          </p:txBody>
        </p:sp>
        <p:sp>
          <p:nvSpPr>
            <p:cNvPr id="14356" name="Rectangle 20"/>
            <p:cNvSpPr>
              <a:spLocks noChangeArrowheads="1"/>
            </p:cNvSpPr>
            <p:nvPr/>
          </p:nvSpPr>
          <p:spPr bwMode="auto">
            <a:xfrm>
              <a:off x="4439" y="1485"/>
              <a:ext cx="308"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u="sng">
                  <a:solidFill>
                    <a:srgbClr val="000000"/>
                  </a:solidFill>
                  <a:latin typeface="Arial" panose="020B0604020202020204" pitchFamily="34" charset="0"/>
                </a:rPr>
                <a:t>did</a:t>
              </a:r>
            </a:p>
          </p:txBody>
        </p:sp>
        <p:sp>
          <p:nvSpPr>
            <p:cNvPr id="14357" name="Rectangle 21"/>
            <p:cNvSpPr>
              <a:spLocks noChangeArrowheads="1"/>
            </p:cNvSpPr>
            <p:nvPr/>
          </p:nvSpPr>
          <p:spPr bwMode="auto">
            <a:xfrm>
              <a:off x="3928" y="1141"/>
              <a:ext cx="44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since</a:t>
              </a:r>
            </a:p>
          </p:txBody>
        </p:sp>
        <p:sp>
          <p:nvSpPr>
            <p:cNvPr id="14358" name="Rectangle 22"/>
            <p:cNvSpPr>
              <a:spLocks noChangeArrowheads="1"/>
            </p:cNvSpPr>
            <p:nvPr/>
          </p:nvSpPr>
          <p:spPr bwMode="auto">
            <a:xfrm>
              <a:off x="3025" y="1273"/>
              <a:ext cx="450"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name</a:t>
              </a:r>
            </a:p>
          </p:txBody>
        </p:sp>
        <p:sp>
          <p:nvSpPr>
            <p:cNvPr id="14359" name="Rectangle 23"/>
            <p:cNvSpPr>
              <a:spLocks noChangeArrowheads="1"/>
            </p:cNvSpPr>
            <p:nvPr/>
          </p:nvSpPr>
          <p:spPr bwMode="auto">
            <a:xfrm>
              <a:off x="3793" y="1896"/>
              <a:ext cx="692"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Works_In</a:t>
              </a:r>
            </a:p>
          </p:txBody>
        </p:sp>
        <p:sp>
          <p:nvSpPr>
            <p:cNvPr id="14360" name="Rectangle 24"/>
            <p:cNvSpPr>
              <a:spLocks noChangeArrowheads="1"/>
            </p:cNvSpPr>
            <p:nvPr/>
          </p:nvSpPr>
          <p:spPr bwMode="auto">
            <a:xfrm>
              <a:off x="4658" y="1912"/>
              <a:ext cx="898"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Departments</a:t>
              </a:r>
            </a:p>
          </p:txBody>
        </p:sp>
        <p:sp>
          <p:nvSpPr>
            <p:cNvPr id="14361" name="Rectangle 25"/>
            <p:cNvSpPr>
              <a:spLocks noChangeArrowheads="1"/>
            </p:cNvSpPr>
            <p:nvPr/>
          </p:nvSpPr>
          <p:spPr bwMode="auto">
            <a:xfrm>
              <a:off x="2769" y="1905"/>
              <a:ext cx="792"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Employees</a:t>
              </a:r>
            </a:p>
          </p:txBody>
        </p:sp>
        <p:sp>
          <p:nvSpPr>
            <p:cNvPr id="14362" name="Rectangle 26"/>
            <p:cNvSpPr>
              <a:spLocks noChangeArrowheads="1"/>
            </p:cNvSpPr>
            <p:nvPr/>
          </p:nvSpPr>
          <p:spPr bwMode="auto">
            <a:xfrm>
              <a:off x="2630" y="1478"/>
              <a:ext cx="337"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u="sng">
                  <a:solidFill>
                    <a:srgbClr val="000000"/>
                  </a:solidFill>
                  <a:latin typeface="Arial" panose="020B0604020202020204" pitchFamily="34" charset="0"/>
                </a:rPr>
                <a:t>ssn</a:t>
              </a:r>
            </a:p>
          </p:txBody>
        </p:sp>
        <p:sp>
          <p:nvSpPr>
            <p:cNvPr id="14363" name="Line 27"/>
            <p:cNvSpPr>
              <a:spLocks noChangeShapeType="1"/>
            </p:cNvSpPr>
            <p:nvPr/>
          </p:nvSpPr>
          <p:spPr bwMode="auto">
            <a:xfrm>
              <a:off x="2832" y="1728"/>
              <a:ext cx="144" cy="14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4" name="Line 28"/>
            <p:cNvSpPr>
              <a:spLocks noChangeShapeType="1"/>
            </p:cNvSpPr>
            <p:nvPr/>
          </p:nvSpPr>
          <p:spPr bwMode="auto">
            <a:xfrm>
              <a:off x="3216" y="1536"/>
              <a:ext cx="0" cy="336"/>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5" name="Line 29"/>
            <p:cNvSpPr>
              <a:spLocks noChangeShapeType="1"/>
            </p:cNvSpPr>
            <p:nvPr/>
          </p:nvSpPr>
          <p:spPr bwMode="auto">
            <a:xfrm flipH="1">
              <a:off x="3456" y="1728"/>
              <a:ext cx="192" cy="14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6" name="Line 30"/>
            <p:cNvSpPr>
              <a:spLocks noChangeShapeType="1"/>
            </p:cNvSpPr>
            <p:nvPr/>
          </p:nvSpPr>
          <p:spPr bwMode="auto">
            <a:xfrm>
              <a:off x="4128" y="1392"/>
              <a:ext cx="0" cy="38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7" name="Line 31"/>
            <p:cNvSpPr>
              <a:spLocks noChangeShapeType="1"/>
            </p:cNvSpPr>
            <p:nvPr/>
          </p:nvSpPr>
          <p:spPr bwMode="auto">
            <a:xfrm>
              <a:off x="4608" y="1728"/>
              <a:ext cx="240" cy="14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8" name="Line 32"/>
            <p:cNvSpPr>
              <a:spLocks noChangeShapeType="1"/>
            </p:cNvSpPr>
            <p:nvPr/>
          </p:nvSpPr>
          <p:spPr bwMode="auto">
            <a:xfrm>
              <a:off x="5040" y="1536"/>
              <a:ext cx="0" cy="336"/>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9" name="Line 33"/>
            <p:cNvSpPr>
              <a:spLocks noChangeShapeType="1"/>
            </p:cNvSpPr>
            <p:nvPr/>
          </p:nvSpPr>
          <p:spPr bwMode="auto">
            <a:xfrm flipH="1">
              <a:off x="5280" y="1728"/>
              <a:ext cx="144" cy="14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70" name="Line 34"/>
            <p:cNvSpPr>
              <a:spLocks noChangeShapeType="1"/>
            </p:cNvSpPr>
            <p:nvPr/>
          </p:nvSpPr>
          <p:spPr bwMode="auto">
            <a:xfrm>
              <a:off x="4512" y="2016"/>
              <a:ext cx="192"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71" name="Line 35"/>
            <p:cNvSpPr>
              <a:spLocks noChangeShapeType="1"/>
            </p:cNvSpPr>
            <p:nvPr/>
          </p:nvSpPr>
          <p:spPr bwMode="auto">
            <a:xfrm>
              <a:off x="3552" y="1968"/>
              <a:ext cx="240" cy="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4404" name="Group 68"/>
          <p:cNvGrpSpPr>
            <a:grpSpLocks/>
          </p:cNvGrpSpPr>
          <p:nvPr/>
        </p:nvGrpSpPr>
        <p:grpSpPr bwMode="auto">
          <a:xfrm>
            <a:off x="3733800" y="4441825"/>
            <a:ext cx="5029200" cy="1884363"/>
            <a:chOff x="2449" y="2798"/>
            <a:chExt cx="3168" cy="1187"/>
          </a:xfrm>
        </p:grpSpPr>
        <p:sp>
          <p:nvSpPr>
            <p:cNvPr id="14373" name="Freeform 37"/>
            <p:cNvSpPr>
              <a:spLocks/>
            </p:cNvSpPr>
            <p:nvPr/>
          </p:nvSpPr>
          <p:spPr bwMode="auto">
            <a:xfrm>
              <a:off x="2853" y="3028"/>
              <a:ext cx="450" cy="266"/>
            </a:xfrm>
            <a:custGeom>
              <a:avLst/>
              <a:gdLst>
                <a:gd name="T0" fmla="*/ 449 w 450"/>
                <a:gd name="T1" fmla="*/ 120 h 266"/>
                <a:gd name="T2" fmla="*/ 442 w 450"/>
                <a:gd name="T3" fmla="*/ 97 h 266"/>
                <a:gd name="T4" fmla="*/ 428 w 450"/>
                <a:gd name="T5" fmla="*/ 76 h 266"/>
                <a:gd name="T6" fmla="*/ 409 w 450"/>
                <a:gd name="T7" fmla="*/ 56 h 266"/>
                <a:gd name="T8" fmla="*/ 383 w 450"/>
                <a:gd name="T9" fmla="*/ 39 h 266"/>
                <a:gd name="T10" fmla="*/ 353 w 450"/>
                <a:gd name="T11" fmla="*/ 23 h 266"/>
                <a:gd name="T12" fmla="*/ 319 w 450"/>
                <a:gd name="T13" fmla="*/ 13 h 266"/>
                <a:gd name="T14" fmla="*/ 282 w 450"/>
                <a:gd name="T15" fmla="*/ 3 h 266"/>
                <a:gd name="T16" fmla="*/ 243 w 450"/>
                <a:gd name="T17" fmla="*/ 0 h 266"/>
                <a:gd name="T18" fmla="*/ 205 w 450"/>
                <a:gd name="T19" fmla="*/ 0 h 266"/>
                <a:gd name="T20" fmla="*/ 166 w 450"/>
                <a:gd name="T21" fmla="*/ 3 h 266"/>
                <a:gd name="T22" fmla="*/ 129 w 450"/>
                <a:gd name="T23" fmla="*/ 13 h 266"/>
                <a:gd name="T24" fmla="*/ 95 w 450"/>
                <a:gd name="T25" fmla="*/ 23 h 266"/>
                <a:gd name="T26" fmla="*/ 65 w 450"/>
                <a:gd name="T27" fmla="*/ 39 h 266"/>
                <a:gd name="T28" fmla="*/ 39 w 450"/>
                <a:gd name="T29" fmla="*/ 56 h 266"/>
                <a:gd name="T30" fmla="*/ 20 w 450"/>
                <a:gd name="T31" fmla="*/ 76 h 266"/>
                <a:gd name="T32" fmla="*/ 6 w 450"/>
                <a:gd name="T33" fmla="*/ 97 h 266"/>
                <a:gd name="T34" fmla="*/ 0 w 450"/>
                <a:gd name="T35" fmla="*/ 120 h 266"/>
                <a:gd name="T36" fmla="*/ 0 w 450"/>
                <a:gd name="T37" fmla="*/ 142 h 266"/>
                <a:gd name="T38" fmla="*/ 6 w 450"/>
                <a:gd name="T39" fmla="*/ 166 h 266"/>
                <a:gd name="T40" fmla="*/ 20 w 450"/>
                <a:gd name="T41" fmla="*/ 187 h 266"/>
                <a:gd name="T42" fmla="*/ 39 w 450"/>
                <a:gd name="T43" fmla="*/ 208 h 266"/>
                <a:gd name="T44" fmla="*/ 65 w 450"/>
                <a:gd name="T45" fmla="*/ 225 h 266"/>
                <a:gd name="T46" fmla="*/ 95 w 450"/>
                <a:gd name="T47" fmla="*/ 240 h 266"/>
                <a:gd name="T48" fmla="*/ 129 w 450"/>
                <a:gd name="T49" fmla="*/ 251 h 266"/>
                <a:gd name="T50" fmla="*/ 166 w 450"/>
                <a:gd name="T51" fmla="*/ 259 h 266"/>
                <a:gd name="T52" fmla="*/ 205 w 450"/>
                <a:gd name="T53" fmla="*/ 263 h 266"/>
                <a:gd name="T54" fmla="*/ 243 w 450"/>
                <a:gd name="T55" fmla="*/ 263 h 266"/>
                <a:gd name="T56" fmla="*/ 282 w 450"/>
                <a:gd name="T57" fmla="*/ 259 h 266"/>
                <a:gd name="T58" fmla="*/ 319 w 450"/>
                <a:gd name="T59" fmla="*/ 251 h 266"/>
                <a:gd name="T60" fmla="*/ 353 w 450"/>
                <a:gd name="T61" fmla="*/ 240 h 266"/>
                <a:gd name="T62" fmla="*/ 383 w 450"/>
                <a:gd name="T63" fmla="*/ 225 h 266"/>
                <a:gd name="T64" fmla="*/ 409 w 450"/>
                <a:gd name="T65" fmla="*/ 208 h 266"/>
                <a:gd name="T66" fmla="*/ 428 w 450"/>
                <a:gd name="T67" fmla="*/ 187 h 266"/>
                <a:gd name="T68" fmla="*/ 442 w 450"/>
                <a:gd name="T69" fmla="*/ 166 h 266"/>
                <a:gd name="T70" fmla="*/ 449 w 450"/>
                <a:gd name="T71" fmla="*/ 142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6">
                  <a:moveTo>
                    <a:pt x="449" y="132"/>
                  </a:moveTo>
                  <a:lnTo>
                    <a:pt x="449" y="120"/>
                  </a:lnTo>
                  <a:lnTo>
                    <a:pt x="445" y="108"/>
                  </a:lnTo>
                  <a:lnTo>
                    <a:pt x="442" y="97"/>
                  </a:lnTo>
                  <a:lnTo>
                    <a:pt x="436" y="86"/>
                  </a:lnTo>
                  <a:lnTo>
                    <a:pt x="428" y="76"/>
                  </a:lnTo>
                  <a:lnTo>
                    <a:pt x="418" y="65"/>
                  </a:lnTo>
                  <a:lnTo>
                    <a:pt x="409" y="56"/>
                  </a:lnTo>
                  <a:lnTo>
                    <a:pt x="396" y="47"/>
                  </a:lnTo>
                  <a:lnTo>
                    <a:pt x="383" y="39"/>
                  </a:lnTo>
                  <a:lnTo>
                    <a:pt x="368" y="31"/>
                  </a:lnTo>
                  <a:lnTo>
                    <a:pt x="353" y="23"/>
                  </a:lnTo>
                  <a:lnTo>
                    <a:pt x="337" y="17"/>
                  </a:lnTo>
                  <a:lnTo>
                    <a:pt x="319" y="13"/>
                  </a:lnTo>
                  <a:lnTo>
                    <a:pt x="300" y="7"/>
                  </a:lnTo>
                  <a:lnTo>
                    <a:pt x="282" y="3"/>
                  </a:lnTo>
                  <a:lnTo>
                    <a:pt x="263" y="2"/>
                  </a:lnTo>
                  <a:lnTo>
                    <a:pt x="243" y="0"/>
                  </a:lnTo>
                  <a:lnTo>
                    <a:pt x="223" y="0"/>
                  </a:lnTo>
                  <a:lnTo>
                    <a:pt x="205" y="0"/>
                  </a:lnTo>
                  <a:lnTo>
                    <a:pt x="185" y="2"/>
                  </a:lnTo>
                  <a:lnTo>
                    <a:pt x="166" y="3"/>
                  </a:lnTo>
                  <a:lnTo>
                    <a:pt x="148" y="7"/>
                  </a:lnTo>
                  <a:lnTo>
                    <a:pt x="129" y="13"/>
                  </a:lnTo>
                  <a:lnTo>
                    <a:pt x="111" y="17"/>
                  </a:lnTo>
                  <a:lnTo>
                    <a:pt x="95" y="23"/>
                  </a:lnTo>
                  <a:lnTo>
                    <a:pt x="80" y="31"/>
                  </a:lnTo>
                  <a:lnTo>
                    <a:pt x="65" y="39"/>
                  </a:lnTo>
                  <a:lnTo>
                    <a:pt x="52" y="47"/>
                  </a:lnTo>
                  <a:lnTo>
                    <a:pt x="39" y="56"/>
                  </a:lnTo>
                  <a:lnTo>
                    <a:pt x="30" y="65"/>
                  </a:lnTo>
                  <a:lnTo>
                    <a:pt x="20" y="76"/>
                  </a:lnTo>
                  <a:lnTo>
                    <a:pt x="12" y="86"/>
                  </a:lnTo>
                  <a:lnTo>
                    <a:pt x="6" y="97"/>
                  </a:lnTo>
                  <a:lnTo>
                    <a:pt x="3" y="108"/>
                  </a:lnTo>
                  <a:lnTo>
                    <a:pt x="0" y="120"/>
                  </a:lnTo>
                  <a:lnTo>
                    <a:pt x="0" y="132"/>
                  </a:lnTo>
                  <a:lnTo>
                    <a:pt x="0" y="142"/>
                  </a:lnTo>
                  <a:lnTo>
                    <a:pt x="3" y="154"/>
                  </a:lnTo>
                  <a:lnTo>
                    <a:pt x="6" y="166"/>
                  </a:lnTo>
                  <a:lnTo>
                    <a:pt x="12" y="177"/>
                  </a:lnTo>
                  <a:lnTo>
                    <a:pt x="20" y="187"/>
                  </a:lnTo>
                  <a:lnTo>
                    <a:pt x="30" y="198"/>
                  </a:lnTo>
                  <a:lnTo>
                    <a:pt x="39" y="208"/>
                  </a:lnTo>
                  <a:lnTo>
                    <a:pt x="52" y="217"/>
                  </a:lnTo>
                  <a:lnTo>
                    <a:pt x="65" y="225"/>
                  </a:lnTo>
                  <a:lnTo>
                    <a:pt x="80" y="233"/>
                  </a:lnTo>
                  <a:lnTo>
                    <a:pt x="95" y="240"/>
                  </a:lnTo>
                  <a:lnTo>
                    <a:pt x="111" y="246"/>
                  </a:lnTo>
                  <a:lnTo>
                    <a:pt x="129" y="251"/>
                  </a:lnTo>
                  <a:lnTo>
                    <a:pt x="148" y="255"/>
                  </a:lnTo>
                  <a:lnTo>
                    <a:pt x="166" y="259"/>
                  </a:lnTo>
                  <a:lnTo>
                    <a:pt x="185" y="262"/>
                  </a:lnTo>
                  <a:lnTo>
                    <a:pt x="205" y="263"/>
                  </a:lnTo>
                  <a:lnTo>
                    <a:pt x="223" y="265"/>
                  </a:lnTo>
                  <a:lnTo>
                    <a:pt x="243" y="263"/>
                  </a:lnTo>
                  <a:lnTo>
                    <a:pt x="263" y="262"/>
                  </a:lnTo>
                  <a:lnTo>
                    <a:pt x="282" y="259"/>
                  </a:lnTo>
                  <a:lnTo>
                    <a:pt x="300" y="255"/>
                  </a:lnTo>
                  <a:lnTo>
                    <a:pt x="319" y="251"/>
                  </a:lnTo>
                  <a:lnTo>
                    <a:pt x="337" y="246"/>
                  </a:lnTo>
                  <a:lnTo>
                    <a:pt x="353" y="240"/>
                  </a:lnTo>
                  <a:lnTo>
                    <a:pt x="368" y="233"/>
                  </a:lnTo>
                  <a:lnTo>
                    <a:pt x="383" y="225"/>
                  </a:lnTo>
                  <a:lnTo>
                    <a:pt x="396" y="217"/>
                  </a:lnTo>
                  <a:lnTo>
                    <a:pt x="409" y="208"/>
                  </a:lnTo>
                  <a:lnTo>
                    <a:pt x="418" y="198"/>
                  </a:lnTo>
                  <a:lnTo>
                    <a:pt x="428" y="187"/>
                  </a:lnTo>
                  <a:lnTo>
                    <a:pt x="436" y="177"/>
                  </a:lnTo>
                  <a:lnTo>
                    <a:pt x="442" y="166"/>
                  </a:lnTo>
                  <a:lnTo>
                    <a:pt x="445" y="154"/>
                  </a:lnTo>
                  <a:lnTo>
                    <a:pt x="449" y="142"/>
                  </a:lnTo>
                  <a:lnTo>
                    <a:pt x="449"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74" name="Freeform 38"/>
            <p:cNvSpPr>
              <a:spLocks/>
            </p:cNvSpPr>
            <p:nvPr/>
          </p:nvSpPr>
          <p:spPr bwMode="auto">
            <a:xfrm>
              <a:off x="4246" y="3230"/>
              <a:ext cx="451" cy="266"/>
            </a:xfrm>
            <a:custGeom>
              <a:avLst/>
              <a:gdLst>
                <a:gd name="T0" fmla="*/ 448 w 451"/>
                <a:gd name="T1" fmla="*/ 120 h 266"/>
                <a:gd name="T2" fmla="*/ 441 w 451"/>
                <a:gd name="T3" fmla="*/ 98 h 266"/>
                <a:gd name="T4" fmla="*/ 429 w 451"/>
                <a:gd name="T5" fmla="*/ 76 h 266"/>
                <a:gd name="T6" fmla="*/ 409 w 451"/>
                <a:gd name="T7" fmla="*/ 56 h 266"/>
                <a:gd name="T8" fmla="*/ 383 w 451"/>
                <a:gd name="T9" fmla="*/ 39 h 266"/>
                <a:gd name="T10" fmla="*/ 353 w 451"/>
                <a:gd name="T11" fmla="*/ 24 h 266"/>
                <a:gd name="T12" fmla="*/ 319 w 451"/>
                <a:gd name="T13" fmla="*/ 13 h 266"/>
                <a:gd name="T14" fmla="*/ 283 w 451"/>
                <a:gd name="T15" fmla="*/ 5 h 266"/>
                <a:gd name="T16" fmla="*/ 243 w 451"/>
                <a:gd name="T17" fmla="*/ 0 h 266"/>
                <a:gd name="T18" fmla="*/ 205 w 451"/>
                <a:gd name="T19" fmla="*/ 0 h 266"/>
                <a:gd name="T20" fmla="*/ 166 w 451"/>
                <a:gd name="T21" fmla="*/ 5 h 266"/>
                <a:gd name="T22" fmla="*/ 129 w 451"/>
                <a:gd name="T23" fmla="*/ 13 h 266"/>
                <a:gd name="T24" fmla="*/ 95 w 451"/>
                <a:gd name="T25" fmla="*/ 24 h 266"/>
                <a:gd name="T26" fmla="*/ 66 w 451"/>
                <a:gd name="T27" fmla="*/ 39 h 266"/>
                <a:gd name="T28" fmla="*/ 40 w 451"/>
                <a:gd name="T29" fmla="*/ 56 h 266"/>
                <a:gd name="T30" fmla="*/ 20 w 451"/>
                <a:gd name="T31" fmla="*/ 76 h 266"/>
                <a:gd name="T32" fmla="*/ 6 w 451"/>
                <a:gd name="T33" fmla="*/ 98 h 266"/>
                <a:gd name="T34" fmla="*/ 1 w 451"/>
                <a:gd name="T35" fmla="*/ 120 h 266"/>
                <a:gd name="T36" fmla="*/ 1 w 451"/>
                <a:gd name="T37" fmla="*/ 144 h 266"/>
                <a:gd name="T38" fmla="*/ 6 w 451"/>
                <a:gd name="T39" fmla="*/ 166 h 266"/>
                <a:gd name="T40" fmla="*/ 20 w 451"/>
                <a:gd name="T41" fmla="*/ 188 h 266"/>
                <a:gd name="T42" fmla="*/ 40 w 451"/>
                <a:gd name="T43" fmla="*/ 208 h 266"/>
                <a:gd name="T44" fmla="*/ 66 w 451"/>
                <a:gd name="T45" fmla="*/ 225 h 266"/>
                <a:gd name="T46" fmla="*/ 95 w 451"/>
                <a:gd name="T47" fmla="*/ 240 h 266"/>
                <a:gd name="T48" fmla="*/ 129 w 451"/>
                <a:gd name="T49" fmla="*/ 251 h 266"/>
                <a:gd name="T50" fmla="*/ 166 w 451"/>
                <a:gd name="T51" fmla="*/ 259 h 266"/>
                <a:gd name="T52" fmla="*/ 205 w 451"/>
                <a:gd name="T53" fmla="*/ 265 h 266"/>
                <a:gd name="T54" fmla="*/ 243 w 451"/>
                <a:gd name="T55" fmla="*/ 265 h 266"/>
                <a:gd name="T56" fmla="*/ 283 w 451"/>
                <a:gd name="T57" fmla="*/ 259 h 266"/>
                <a:gd name="T58" fmla="*/ 319 w 451"/>
                <a:gd name="T59" fmla="*/ 251 h 266"/>
                <a:gd name="T60" fmla="*/ 353 w 451"/>
                <a:gd name="T61" fmla="*/ 240 h 266"/>
                <a:gd name="T62" fmla="*/ 383 w 451"/>
                <a:gd name="T63" fmla="*/ 225 h 266"/>
                <a:gd name="T64" fmla="*/ 409 w 451"/>
                <a:gd name="T65" fmla="*/ 208 h 266"/>
                <a:gd name="T66" fmla="*/ 429 w 451"/>
                <a:gd name="T67" fmla="*/ 188 h 266"/>
                <a:gd name="T68" fmla="*/ 441 w 451"/>
                <a:gd name="T69" fmla="*/ 166 h 266"/>
                <a:gd name="T70" fmla="*/ 448 w 451"/>
                <a:gd name="T71" fmla="*/ 144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1" h="266">
                  <a:moveTo>
                    <a:pt x="450" y="132"/>
                  </a:moveTo>
                  <a:lnTo>
                    <a:pt x="448" y="120"/>
                  </a:lnTo>
                  <a:lnTo>
                    <a:pt x="446" y="108"/>
                  </a:lnTo>
                  <a:lnTo>
                    <a:pt x="441" y="98"/>
                  </a:lnTo>
                  <a:lnTo>
                    <a:pt x="436" y="87"/>
                  </a:lnTo>
                  <a:lnTo>
                    <a:pt x="429" y="76"/>
                  </a:lnTo>
                  <a:lnTo>
                    <a:pt x="419" y="65"/>
                  </a:lnTo>
                  <a:lnTo>
                    <a:pt x="409" y="56"/>
                  </a:lnTo>
                  <a:lnTo>
                    <a:pt x="396" y="47"/>
                  </a:lnTo>
                  <a:lnTo>
                    <a:pt x="383" y="39"/>
                  </a:lnTo>
                  <a:lnTo>
                    <a:pt x="369" y="31"/>
                  </a:lnTo>
                  <a:lnTo>
                    <a:pt x="353" y="24"/>
                  </a:lnTo>
                  <a:lnTo>
                    <a:pt x="336" y="17"/>
                  </a:lnTo>
                  <a:lnTo>
                    <a:pt x="319" y="13"/>
                  </a:lnTo>
                  <a:lnTo>
                    <a:pt x="301" y="7"/>
                  </a:lnTo>
                  <a:lnTo>
                    <a:pt x="283" y="5"/>
                  </a:lnTo>
                  <a:lnTo>
                    <a:pt x="263" y="2"/>
                  </a:lnTo>
                  <a:lnTo>
                    <a:pt x="243" y="0"/>
                  </a:lnTo>
                  <a:lnTo>
                    <a:pt x="225" y="0"/>
                  </a:lnTo>
                  <a:lnTo>
                    <a:pt x="205" y="0"/>
                  </a:lnTo>
                  <a:lnTo>
                    <a:pt x="185" y="2"/>
                  </a:lnTo>
                  <a:lnTo>
                    <a:pt x="166" y="5"/>
                  </a:lnTo>
                  <a:lnTo>
                    <a:pt x="148" y="7"/>
                  </a:lnTo>
                  <a:lnTo>
                    <a:pt x="129" y="13"/>
                  </a:lnTo>
                  <a:lnTo>
                    <a:pt x="111" y="17"/>
                  </a:lnTo>
                  <a:lnTo>
                    <a:pt x="95" y="24"/>
                  </a:lnTo>
                  <a:lnTo>
                    <a:pt x="80" y="31"/>
                  </a:lnTo>
                  <a:lnTo>
                    <a:pt x="66" y="39"/>
                  </a:lnTo>
                  <a:lnTo>
                    <a:pt x="52" y="47"/>
                  </a:lnTo>
                  <a:lnTo>
                    <a:pt x="40" y="56"/>
                  </a:lnTo>
                  <a:lnTo>
                    <a:pt x="30" y="65"/>
                  </a:lnTo>
                  <a:lnTo>
                    <a:pt x="20" y="76"/>
                  </a:lnTo>
                  <a:lnTo>
                    <a:pt x="13" y="87"/>
                  </a:lnTo>
                  <a:lnTo>
                    <a:pt x="6" y="98"/>
                  </a:lnTo>
                  <a:lnTo>
                    <a:pt x="3" y="108"/>
                  </a:lnTo>
                  <a:lnTo>
                    <a:pt x="1" y="120"/>
                  </a:lnTo>
                  <a:lnTo>
                    <a:pt x="0" y="132"/>
                  </a:lnTo>
                  <a:lnTo>
                    <a:pt x="1" y="144"/>
                  </a:lnTo>
                  <a:lnTo>
                    <a:pt x="3" y="156"/>
                  </a:lnTo>
                  <a:lnTo>
                    <a:pt x="6" y="166"/>
                  </a:lnTo>
                  <a:lnTo>
                    <a:pt x="13" y="177"/>
                  </a:lnTo>
                  <a:lnTo>
                    <a:pt x="20" y="188"/>
                  </a:lnTo>
                  <a:lnTo>
                    <a:pt x="30" y="198"/>
                  </a:lnTo>
                  <a:lnTo>
                    <a:pt x="40" y="208"/>
                  </a:lnTo>
                  <a:lnTo>
                    <a:pt x="52" y="217"/>
                  </a:lnTo>
                  <a:lnTo>
                    <a:pt x="66" y="225"/>
                  </a:lnTo>
                  <a:lnTo>
                    <a:pt x="80" y="233"/>
                  </a:lnTo>
                  <a:lnTo>
                    <a:pt x="95" y="240"/>
                  </a:lnTo>
                  <a:lnTo>
                    <a:pt x="111" y="246"/>
                  </a:lnTo>
                  <a:lnTo>
                    <a:pt x="129" y="251"/>
                  </a:lnTo>
                  <a:lnTo>
                    <a:pt x="148" y="257"/>
                  </a:lnTo>
                  <a:lnTo>
                    <a:pt x="166" y="259"/>
                  </a:lnTo>
                  <a:lnTo>
                    <a:pt x="185" y="262"/>
                  </a:lnTo>
                  <a:lnTo>
                    <a:pt x="205" y="265"/>
                  </a:lnTo>
                  <a:lnTo>
                    <a:pt x="225" y="265"/>
                  </a:lnTo>
                  <a:lnTo>
                    <a:pt x="243" y="265"/>
                  </a:lnTo>
                  <a:lnTo>
                    <a:pt x="263" y="262"/>
                  </a:lnTo>
                  <a:lnTo>
                    <a:pt x="283" y="259"/>
                  </a:lnTo>
                  <a:lnTo>
                    <a:pt x="301" y="257"/>
                  </a:lnTo>
                  <a:lnTo>
                    <a:pt x="319" y="251"/>
                  </a:lnTo>
                  <a:lnTo>
                    <a:pt x="336" y="246"/>
                  </a:lnTo>
                  <a:lnTo>
                    <a:pt x="353" y="240"/>
                  </a:lnTo>
                  <a:lnTo>
                    <a:pt x="369" y="233"/>
                  </a:lnTo>
                  <a:lnTo>
                    <a:pt x="383" y="225"/>
                  </a:lnTo>
                  <a:lnTo>
                    <a:pt x="396" y="217"/>
                  </a:lnTo>
                  <a:lnTo>
                    <a:pt x="409" y="208"/>
                  </a:lnTo>
                  <a:lnTo>
                    <a:pt x="419" y="198"/>
                  </a:lnTo>
                  <a:lnTo>
                    <a:pt x="429" y="188"/>
                  </a:lnTo>
                  <a:lnTo>
                    <a:pt x="436" y="177"/>
                  </a:lnTo>
                  <a:lnTo>
                    <a:pt x="441" y="166"/>
                  </a:lnTo>
                  <a:lnTo>
                    <a:pt x="446" y="156"/>
                  </a:lnTo>
                  <a:lnTo>
                    <a:pt x="448" y="144"/>
                  </a:lnTo>
                  <a:lnTo>
                    <a:pt x="450"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75" name="Freeform 39"/>
            <p:cNvSpPr>
              <a:spLocks/>
            </p:cNvSpPr>
            <p:nvPr/>
          </p:nvSpPr>
          <p:spPr bwMode="auto">
            <a:xfrm>
              <a:off x="3751" y="2880"/>
              <a:ext cx="450" cy="266"/>
            </a:xfrm>
            <a:custGeom>
              <a:avLst/>
              <a:gdLst>
                <a:gd name="T0" fmla="*/ 0 w 450"/>
                <a:gd name="T1" fmla="*/ 144 h 266"/>
                <a:gd name="T2" fmla="*/ 8 w 450"/>
                <a:gd name="T3" fmla="*/ 166 h 266"/>
                <a:gd name="T4" fmla="*/ 20 w 450"/>
                <a:gd name="T5" fmla="*/ 188 h 266"/>
                <a:gd name="T6" fmla="*/ 40 w 450"/>
                <a:gd name="T7" fmla="*/ 208 h 266"/>
                <a:gd name="T8" fmla="*/ 65 w 450"/>
                <a:gd name="T9" fmla="*/ 226 h 266"/>
                <a:gd name="T10" fmla="*/ 95 w 450"/>
                <a:gd name="T11" fmla="*/ 241 h 266"/>
                <a:gd name="T12" fmla="*/ 129 w 450"/>
                <a:gd name="T13" fmla="*/ 253 h 266"/>
                <a:gd name="T14" fmla="*/ 166 w 450"/>
                <a:gd name="T15" fmla="*/ 259 h 266"/>
                <a:gd name="T16" fmla="*/ 205 w 450"/>
                <a:gd name="T17" fmla="*/ 263 h 266"/>
                <a:gd name="T18" fmla="*/ 244 w 450"/>
                <a:gd name="T19" fmla="*/ 263 h 266"/>
                <a:gd name="T20" fmla="*/ 283 w 450"/>
                <a:gd name="T21" fmla="*/ 259 h 266"/>
                <a:gd name="T22" fmla="*/ 319 w 450"/>
                <a:gd name="T23" fmla="*/ 251 h 266"/>
                <a:gd name="T24" fmla="*/ 353 w 450"/>
                <a:gd name="T25" fmla="*/ 241 h 266"/>
                <a:gd name="T26" fmla="*/ 383 w 450"/>
                <a:gd name="T27" fmla="*/ 225 h 266"/>
                <a:gd name="T28" fmla="*/ 409 w 450"/>
                <a:gd name="T29" fmla="*/ 208 h 266"/>
                <a:gd name="T30" fmla="*/ 428 w 450"/>
                <a:gd name="T31" fmla="*/ 188 h 266"/>
                <a:gd name="T32" fmla="*/ 442 w 450"/>
                <a:gd name="T33" fmla="*/ 166 h 266"/>
                <a:gd name="T34" fmla="*/ 449 w 450"/>
                <a:gd name="T35" fmla="*/ 144 h 266"/>
                <a:gd name="T36" fmla="*/ 449 w 450"/>
                <a:gd name="T37" fmla="*/ 120 h 266"/>
                <a:gd name="T38" fmla="*/ 442 w 450"/>
                <a:gd name="T39" fmla="*/ 98 h 266"/>
                <a:gd name="T40" fmla="*/ 428 w 450"/>
                <a:gd name="T41" fmla="*/ 76 h 266"/>
                <a:gd name="T42" fmla="*/ 409 w 450"/>
                <a:gd name="T43" fmla="*/ 56 h 266"/>
                <a:gd name="T44" fmla="*/ 383 w 450"/>
                <a:gd name="T45" fmla="*/ 39 h 266"/>
                <a:gd name="T46" fmla="*/ 353 w 450"/>
                <a:gd name="T47" fmla="*/ 23 h 266"/>
                <a:gd name="T48" fmla="*/ 319 w 450"/>
                <a:gd name="T49" fmla="*/ 11 h 266"/>
                <a:gd name="T50" fmla="*/ 283 w 450"/>
                <a:gd name="T51" fmla="*/ 3 h 266"/>
                <a:gd name="T52" fmla="*/ 244 w 450"/>
                <a:gd name="T53" fmla="*/ 1 h 266"/>
                <a:gd name="T54" fmla="*/ 205 w 450"/>
                <a:gd name="T55" fmla="*/ 1 h 266"/>
                <a:gd name="T56" fmla="*/ 166 w 450"/>
                <a:gd name="T57" fmla="*/ 3 h 266"/>
                <a:gd name="T58" fmla="*/ 129 w 450"/>
                <a:gd name="T59" fmla="*/ 11 h 266"/>
                <a:gd name="T60" fmla="*/ 95 w 450"/>
                <a:gd name="T61" fmla="*/ 23 h 266"/>
                <a:gd name="T62" fmla="*/ 65 w 450"/>
                <a:gd name="T63" fmla="*/ 39 h 266"/>
                <a:gd name="T64" fmla="*/ 40 w 450"/>
                <a:gd name="T65" fmla="*/ 56 h 266"/>
                <a:gd name="T66" fmla="*/ 20 w 450"/>
                <a:gd name="T67" fmla="*/ 77 h 266"/>
                <a:gd name="T68" fmla="*/ 8 w 450"/>
                <a:gd name="T69" fmla="*/ 98 h 266"/>
                <a:gd name="T70" fmla="*/ 0 w 450"/>
                <a:gd name="T71" fmla="*/ 12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6">
                  <a:moveTo>
                    <a:pt x="0" y="132"/>
                  </a:moveTo>
                  <a:lnTo>
                    <a:pt x="0" y="144"/>
                  </a:lnTo>
                  <a:lnTo>
                    <a:pt x="3" y="156"/>
                  </a:lnTo>
                  <a:lnTo>
                    <a:pt x="8" y="166"/>
                  </a:lnTo>
                  <a:lnTo>
                    <a:pt x="12" y="178"/>
                  </a:lnTo>
                  <a:lnTo>
                    <a:pt x="20" y="188"/>
                  </a:lnTo>
                  <a:lnTo>
                    <a:pt x="30" y="198"/>
                  </a:lnTo>
                  <a:lnTo>
                    <a:pt x="40" y="208"/>
                  </a:lnTo>
                  <a:lnTo>
                    <a:pt x="52" y="217"/>
                  </a:lnTo>
                  <a:lnTo>
                    <a:pt x="65" y="226"/>
                  </a:lnTo>
                  <a:lnTo>
                    <a:pt x="80" y="233"/>
                  </a:lnTo>
                  <a:lnTo>
                    <a:pt x="95" y="241"/>
                  </a:lnTo>
                  <a:lnTo>
                    <a:pt x="111" y="246"/>
                  </a:lnTo>
                  <a:lnTo>
                    <a:pt x="129" y="253"/>
                  </a:lnTo>
                  <a:lnTo>
                    <a:pt x="148" y="257"/>
                  </a:lnTo>
                  <a:lnTo>
                    <a:pt x="166" y="259"/>
                  </a:lnTo>
                  <a:lnTo>
                    <a:pt x="185" y="263"/>
                  </a:lnTo>
                  <a:lnTo>
                    <a:pt x="205" y="263"/>
                  </a:lnTo>
                  <a:lnTo>
                    <a:pt x="225" y="265"/>
                  </a:lnTo>
                  <a:lnTo>
                    <a:pt x="244" y="263"/>
                  </a:lnTo>
                  <a:lnTo>
                    <a:pt x="263" y="262"/>
                  </a:lnTo>
                  <a:lnTo>
                    <a:pt x="283" y="259"/>
                  </a:lnTo>
                  <a:lnTo>
                    <a:pt x="302" y="257"/>
                  </a:lnTo>
                  <a:lnTo>
                    <a:pt x="319" y="251"/>
                  </a:lnTo>
                  <a:lnTo>
                    <a:pt x="337" y="246"/>
                  </a:lnTo>
                  <a:lnTo>
                    <a:pt x="353" y="241"/>
                  </a:lnTo>
                  <a:lnTo>
                    <a:pt x="369" y="233"/>
                  </a:lnTo>
                  <a:lnTo>
                    <a:pt x="383" y="225"/>
                  </a:lnTo>
                  <a:lnTo>
                    <a:pt x="396" y="217"/>
                  </a:lnTo>
                  <a:lnTo>
                    <a:pt x="409" y="208"/>
                  </a:lnTo>
                  <a:lnTo>
                    <a:pt x="419" y="198"/>
                  </a:lnTo>
                  <a:lnTo>
                    <a:pt x="428" y="188"/>
                  </a:lnTo>
                  <a:lnTo>
                    <a:pt x="436" y="178"/>
                  </a:lnTo>
                  <a:lnTo>
                    <a:pt x="442" y="166"/>
                  </a:lnTo>
                  <a:lnTo>
                    <a:pt x="446" y="154"/>
                  </a:lnTo>
                  <a:lnTo>
                    <a:pt x="449" y="144"/>
                  </a:lnTo>
                  <a:lnTo>
                    <a:pt x="449" y="132"/>
                  </a:lnTo>
                  <a:lnTo>
                    <a:pt x="449" y="120"/>
                  </a:lnTo>
                  <a:lnTo>
                    <a:pt x="446" y="108"/>
                  </a:lnTo>
                  <a:lnTo>
                    <a:pt x="442" y="98"/>
                  </a:lnTo>
                  <a:lnTo>
                    <a:pt x="436" y="86"/>
                  </a:lnTo>
                  <a:lnTo>
                    <a:pt x="428" y="76"/>
                  </a:lnTo>
                  <a:lnTo>
                    <a:pt x="418" y="66"/>
                  </a:lnTo>
                  <a:lnTo>
                    <a:pt x="409" y="56"/>
                  </a:lnTo>
                  <a:lnTo>
                    <a:pt x="396" y="47"/>
                  </a:lnTo>
                  <a:lnTo>
                    <a:pt x="383" y="39"/>
                  </a:lnTo>
                  <a:lnTo>
                    <a:pt x="369" y="31"/>
                  </a:lnTo>
                  <a:lnTo>
                    <a:pt x="353" y="23"/>
                  </a:lnTo>
                  <a:lnTo>
                    <a:pt x="337" y="18"/>
                  </a:lnTo>
                  <a:lnTo>
                    <a:pt x="319" y="11"/>
                  </a:lnTo>
                  <a:lnTo>
                    <a:pt x="302" y="7"/>
                  </a:lnTo>
                  <a:lnTo>
                    <a:pt x="283" y="3"/>
                  </a:lnTo>
                  <a:lnTo>
                    <a:pt x="263" y="2"/>
                  </a:lnTo>
                  <a:lnTo>
                    <a:pt x="244" y="1"/>
                  </a:lnTo>
                  <a:lnTo>
                    <a:pt x="223" y="0"/>
                  </a:lnTo>
                  <a:lnTo>
                    <a:pt x="205" y="1"/>
                  </a:lnTo>
                  <a:lnTo>
                    <a:pt x="185" y="2"/>
                  </a:lnTo>
                  <a:lnTo>
                    <a:pt x="166" y="3"/>
                  </a:lnTo>
                  <a:lnTo>
                    <a:pt x="148" y="7"/>
                  </a:lnTo>
                  <a:lnTo>
                    <a:pt x="129" y="11"/>
                  </a:lnTo>
                  <a:lnTo>
                    <a:pt x="111" y="18"/>
                  </a:lnTo>
                  <a:lnTo>
                    <a:pt x="95" y="23"/>
                  </a:lnTo>
                  <a:lnTo>
                    <a:pt x="80" y="31"/>
                  </a:lnTo>
                  <a:lnTo>
                    <a:pt x="65" y="39"/>
                  </a:lnTo>
                  <a:lnTo>
                    <a:pt x="52" y="47"/>
                  </a:lnTo>
                  <a:lnTo>
                    <a:pt x="40" y="56"/>
                  </a:lnTo>
                  <a:lnTo>
                    <a:pt x="29" y="66"/>
                  </a:lnTo>
                  <a:lnTo>
                    <a:pt x="20" y="77"/>
                  </a:lnTo>
                  <a:lnTo>
                    <a:pt x="12" y="86"/>
                  </a:lnTo>
                  <a:lnTo>
                    <a:pt x="8" y="98"/>
                  </a:lnTo>
                  <a:lnTo>
                    <a:pt x="3" y="110"/>
                  </a:lnTo>
                  <a:lnTo>
                    <a:pt x="0" y="120"/>
                  </a:lnTo>
                  <a:lnTo>
                    <a:pt x="0"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76" name="Freeform 40"/>
            <p:cNvSpPr>
              <a:spLocks/>
            </p:cNvSpPr>
            <p:nvPr/>
          </p:nvSpPr>
          <p:spPr bwMode="auto">
            <a:xfrm>
              <a:off x="2449" y="3223"/>
              <a:ext cx="450" cy="265"/>
            </a:xfrm>
            <a:custGeom>
              <a:avLst/>
              <a:gdLst>
                <a:gd name="T0" fmla="*/ 447 w 450"/>
                <a:gd name="T1" fmla="*/ 120 h 265"/>
                <a:gd name="T2" fmla="*/ 442 w 450"/>
                <a:gd name="T3" fmla="*/ 98 h 265"/>
                <a:gd name="T4" fmla="*/ 428 w 450"/>
                <a:gd name="T5" fmla="*/ 75 h 265"/>
                <a:gd name="T6" fmla="*/ 408 w 450"/>
                <a:gd name="T7" fmla="*/ 56 h 265"/>
                <a:gd name="T8" fmla="*/ 383 w 450"/>
                <a:gd name="T9" fmla="*/ 39 h 265"/>
                <a:gd name="T10" fmla="*/ 353 w 450"/>
                <a:gd name="T11" fmla="*/ 23 h 265"/>
                <a:gd name="T12" fmla="*/ 319 w 450"/>
                <a:gd name="T13" fmla="*/ 13 h 265"/>
                <a:gd name="T14" fmla="*/ 283 w 450"/>
                <a:gd name="T15" fmla="*/ 5 h 265"/>
                <a:gd name="T16" fmla="*/ 243 w 450"/>
                <a:gd name="T17" fmla="*/ 1 h 265"/>
                <a:gd name="T18" fmla="*/ 205 w 450"/>
                <a:gd name="T19" fmla="*/ 1 h 265"/>
                <a:gd name="T20" fmla="*/ 166 w 450"/>
                <a:gd name="T21" fmla="*/ 5 h 265"/>
                <a:gd name="T22" fmla="*/ 129 w 450"/>
                <a:gd name="T23" fmla="*/ 13 h 265"/>
                <a:gd name="T24" fmla="*/ 95 w 450"/>
                <a:gd name="T25" fmla="*/ 23 h 265"/>
                <a:gd name="T26" fmla="*/ 65 w 450"/>
                <a:gd name="T27" fmla="*/ 39 h 265"/>
                <a:gd name="T28" fmla="*/ 40 w 450"/>
                <a:gd name="T29" fmla="*/ 56 h 265"/>
                <a:gd name="T30" fmla="*/ 20 w 450"/>
                <a:gd name="T31" fmla="*/ 75 h 265"/>
                <a:gd name="T32" fmla="*/ 6 w 450"/>
                <a:gd name="T33" fmla="*/ 98 h 265"/>
                <a:gd name="T34" fmla="*/ 0 w 450"/>
                <a:gd name="T35" fmla="*/ 120 h 265"/>
                <a:gd name="T36" fmla="*/ 0 w 450"/>
                <a:gd name="T37" fmla="*/ 143 h 265"/>
                <a:gd name="T38" fmla="*/ 6 w 450"/>
                <a:gd name="T39" fmla="*/ 165 h 265"/>
                <a:gd name="T40" fmla="*/ 20 w 450"/>
                <a:gd name="T41" fmla="*/ 188 h 265"/>
                <a:gd name="T42" fmla="*/ 40 w 450"/>
                <a:gd name="T43" fmla="*/ 207 h 265"/>
                <a:gd name="T44" fmla="*/ 65 w 450"/>
                <a:gd name="T45" fmla="*/ 224 h 265"/>
                <a:gd name="T46" fmla="*/ 95 w 450"/>
                <a:gd name="T47" fmla="*/ 240 h 265"/>
                <a:gd name="T48" fmla="*/ 129 w 450"/>
                <a:gd name="T49" fmla="*/ 250 h 265"/>
                <a:gd name="T50" fmla="*/ 166 w 450"/>
                <a:gd name="T51" fmla="*/ 258 h 265"/>
                <a:gd name="T52" fmla="*/ 205 w 450"/>
                <a:gd name="T53" fmla="*/ 264 h 265"/>
                <a:gd name="T54" fmla="*/ 243 w 450"/>
                <a:gd name="T55" fmla="*/ 264 h 265"/>
                <a:gd name="T56" fmla="*/ 283 w 450"/>
                <a:gd name="T57" fmla="*/ 258 h 265"/>
                <a:gd name="T58" fmla="*/ 319 w 450"/>
                <a:gd name="T59" fmla="*/ 250 h 265"/>
                <a:gd name="T60" fmla="*/ 353 w 450"/>
                <a:gd name="T61" fmla="*/ 240 h 265"/>
                <a:gd name="T62" fmla="*/ 383 w 450"/>
                <a:gd name="T63" fmla="*/ 224 h 265"/>
                <a:gd name="T64" fmla="*/ 408 w 450"/>
                <a:gd name="T65" fmla="*/ 207 h 265"/>
                <a:gd name="T66" fmla="*/ 428 w 450"/>
                <a:gd name="T67" fmla="*/ 188 h 265"/>
                <a:gd name="T68" fmla="*/ 442 w 450"/>
                <a:gd name="T69" fmla="*/ 165 h 265"/>
                <a:gd name="T70" fmla="*/ 447 w 450"/>
                <a:gd name="T71" fmla="*/ 143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5">
                  <a:moveTo>
                    <a:pt x="449" y="132"/>
                  </a:moveTo>
                  <a:lnTo>
                    <a:pt x="447" y="120"/>
                  </a:lnTo>
                  <a:lnTo>
                    <a:pt x="445" y="108"/>
                  </a:lnTo>
                  <a:lnTo>
                    <a:pt x="442" y="98"/>
                  </a:lnTo>
                  <a:lnTo>
                    <a:pt x="435" y="87"/>
                  </a:lnTo>
                  <a:lnTo>
                    <a:pt x="428" y="75"/>
                  </a:lnTo>
                  <a:lnTo>
                    <a:pt x="418" y="66"/>
                  </a:lnTo>
                  <a:lnTo>
                    <a:pt x="408" y="56"/>
                  </a:lnTo>
                  <a:lnTo>
                    <a:pt x="396" y="47"/>
                  </a:lnTo>
                  <a:lnTo>
                    <a:pt x="383" y="39"/>
                  </a:lnTo>
                  <a:lnTo>
                    <a:pt x="369" y="31"/>
                  </a:lnTo>
                  <a:lnTo>
                    <a:pt x="353" y="23"/>
                  </a:lnTo>
                  <a:lnTo>
                    <a:pt x="337" y="18"/>
                  </a:lnTo>
                  <a:lnTo>
                    <a:pt x="319" y="13"/>
                  </a:lnTo>
                  <a:lnTo>
                    <a:pt x="300" y="7"/>
                  </a:lnTo>
                  <a:lnTo>
                    <a:pt x="283" y="5"/>
                  </a:lnTo>
                  <a:lnTo>
                    <a:pt x="263" y="2"/>
                  </a:lnTo>
                  <a:lnTo>
                    <a:pt x="243" y="1"/>
                  </a:lnTo>
                  <a:lnTo>
                    <a:pt x="223" y="0"/>
                  </a:lnTo>
                  <a:lnTo>
                    <a:pt x="205" y="1"/>
                  </a:lnTo>
                  <a:lnTo>
                    <a:pt x="185" y="2"/>
                  </a:lnTo>
                  <a:lnTo>
                    <a:pt x="166" y="5"/>
                  </a:lnTo>
                  <a:lnTo>
                    <a:pt x="146" y="7"/>
                  </a:lnTo>
                  <a:lnTo>
                    <a:pt x="129" y="13"/>
                  </a:lnTo>
                  <a:lnTo>
                    <a:pt x="111" y="18"/>
                  </a:lnTo>
                  <a:lnTo>
                    <a:pt x="95" y="23"/>
                  </a:lnTo>
                  <a:lnTo>
                    <a:pt x="80" y="31"/>
                  </a:lnTo>
                  <a:lnTo>
                    <a:pt x="65" y="39"/>
                  </a:lnTo>
                  <a:lnTo>
                    <a:pt x="52" y="47"/>
                  </a:lnTo>
                  <a:lnTo>
                    <a:pt x="40" y="56"/>
                  </a:lnTo>
                  <a:lnTo>
                    <a:pt x="29" y="66"/>
                  </a:lnTo>
                  <a:lnTo>
                    <a:pt x="20" y="75"/>
                  </a:lnTo>
                  <a:lnTo>
                    <a:pt x="12" y="87"/>
                  </a:lnTo>
                  <a:lnTo>
                    <a:pt x="6" y="98"/>
                  </a:lnTo>
                  <a:lnTo>
                    <a:pt x="3" y="108"/>
                  </a:lnTo>
                  <a:lnTo>
                    <a:pt x="0" y="120"/>
                  </a:lnTo>
                  <a:lnTo>
                    <a:pt x="0" y="132"/>
                  </a:lnTo>
                  <a:lnTo>
                    <a:pt x="0" y="143"/>
                  </a:lnTo>
                  <a:lnTo>
                    <a:pt x="3" y="154"/>
                  </a:lnTo>
                  <a:lnTo>
                    <a:pt x="6" y="165"/>
                  </a:lnTo>
                  <a:lnTo>
                    <a:pt x="12" y="177"/>
                  </a:lnTo>
                  <a:lnTo>
                    <a:pt x="20" y="188"/>
                  </a:lnTo>
                  <a:lnTo>
                    <a:pt x="29" y="198"/>
                  </a:lnTo>
                  <a:lnTo>
                    <a:pt x="40" y="207"/>
                  </a:lnTo>
                  <a:lnTo>
                    <a:pt x="52" y="216"/>
                  </a:lnTo>
                  <a:lnTo>
                    <a:pt x="65" y="224"/>
                  </a:lnTo>
                  <a:lnTo>
                    <a:pt x="80" y="232"/>
                  </a:lnTo>
                  <a:lnTo>
                    <a:pt x="95" y="240"/>
                  </a:lnTo>
                  <a:lnTo>
                    <a:pt x="111" y="245"/>
                  </a:lnTo>
                  <a:lnTo>
                    <a:pt x="129" y="250"/>
                  </a:lnTo>
                  <a:lnTo>
                    <a:pt x="146" y="256"/>
                  </a:lnTo>
                  <a:lnTo>
                    <a:pt x="166" y="258"/>
                  </a:lnTo>
                  <a:lnTo>
                    <a:pt x="185" y="261"/>
                  </a:lnTo>
                  <a:lnTo>
                    <a:pt x="205" y="264"/>
                  </a:lnTo>
                  <a:lnTo>
                    <a:pt x="223" y="264"/>
                  </a:lnTo>
                  <a:lnTo>
                    <a:pt x="243" y="264"/>
                  </a:lnTo>
                  <a:lnTo>
                    <a:pt x="263" y="261"/>
                  </a:lnTo>
                  <a:lnTo>
                    <a:pt x="283" y="258"/>
                  </a:lnTo>
                  <a:lnTo>
                    <a:pt x="300" y="256"/>
                  </a:lnTo>
                  <a:lnTo>
                    <a:pt x="319" y="250"/>
                  </a:lnTo>
                  <a:lnTo>
                    <a:pt x="337" y="245"/>
                  </a:lnTo>
                  <a:lnTo>
                    <a:pt x="353" y="240"/>
                  </a:lnTo>
                  <a:lnTo>
                    <a:pt x="369" y="232"/>
                  </a:lnTo>
                  <a:lnTo>
                    <a:pt x="383" y="224"/>
                  </a:lnTo>
                  <a:lnTo>
                    <a:pt x="396" y="216"/>
                  </a:lnTo>
                  <a:lnTo>
                    <a:pt x="408" y="207"/>
                  </a:lnTo>
                  <a:lnTo>
                    <a:pt x="418" y="198"/>
                  </a:lnTo>
                  <a:lnTo>
                    <a:pt x="428" y="188"/>
                  </a:lnTo>
                  <a:lnTo>
                    <a:pt x="435" y="177"/>
                  </a:lnTo>
                  <a:lnTo>
                    <a:pt x="442" y="165"/>
                  </a:lnTo>
                  <a:lnTo>
                    <a:pt x="445" y="154"/>
                  </a:lnTo>
                  <a:lnTo>
                    <a:pt x="447" y="143"/>
                  </a:lnTo>
                  <a:lnTo>
                    <a:pt x="449"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77" name="Freeform 41"/>
            <p:cNvSpPr>
              <a:spLocks/>
            </p:cNvSpPr>
            <p:nvPr/>
          </p:nvSpPr>
          <p:spPr bwMode="auto">
            <a:xfrm>
              <a:off x="3649" y="3548"/>
              <a:ext cx="721" cy="437"/>
            </a:xfrm>
            <a:custGeom>
              <a:avLst/>
              <a:gdLst>
                <a:gd name="T0" fmla="*/ 0 w 721"/>
                <a:gd name="T1" fmla="*/ 218 h 437"/>
                <a:gd name="T2" fmla="*/ 354 w 721"/>
                <a:gd name="T3" fmla="*/ 0 h 437"/>
                <a:gd name="T4" fmla="*/ 720 w 721"/>
                <a:gd name="T5" fmla="*/ 227 h 437"/>
                <a:gd name="T6" fmla="*/ 354 w 721"/>
                <a:gd name="T7" fmla="*/ 436 h 437"/>
                <a:gd name="T8" fmla="*/ 0 w 721"/>
                <a:gd name="T9" fmla="*/ 218 h 437"/>
              </a:gdLst>
              <a:ahLst/>
              <a:cxnLst>
                <a:cxn ang="0">
                  <a:pos x="T0" y="T1"/>
                </a:cxn>
                <a:cxn ang="0">
                  <a:pos x="T2" y="T3"/>
                </a:cxn>
                <a:cxn ang="0">
                  <a:pos x="T4" y="T5"/>
                </a:cxn>
                <a:cxn ang="0">
                  <a:pos x="T6" y="T7"/>
                </a:cxn>
                <a:cxn ang="0">
                  <a:pos x="T8" y="T9"/>
                </a:cxn>
              </a:cxnLst>
              <a:rect l="0" t="0" r="r" b="b"/>
              <a:pathLst>
                <a:path w="721" h="437">
                  <a:moveTo>
                    <a:pt x="0" y="218"/>
                  </a:moveTo>
                  <a:lnTo>
                    <a:pt x="354" y="0"/>
                  </a:lnTo>
                  <a:lnTo>
                    <a:pt x="720" y="227"/>
                  </a:lnTo>
                  <a:lnTo>
                    <a:pt x="354" y="436"/>
                  </a:lnTo>
                  <a:lnTo>
                    <a:pt x="0" y="218"/>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78" name="Freeform 42"/>
            <p:cNvSpPr>
              <a:spLocks/>
            </p:cNvSpPr>
            <p:nvPr/>
          </p:nvSpPr>
          <p:spPr bwMode="auto">
            <a:xfrm>
              <a:off x="4561" y="3657"/>
              <a:ext cx="865" cy="274"/>
            </a:xfrm>
            <a:custGeom>
              <a:avLst/>
              <a:gdLst>
                <a:gd name="T0" fmla="*/ 864 w 865"/>
                <a:gd name="T1" fmla="*/ 273 h 274"/>
                <a:gd name="T2" fmla="*/ 864 w 865"/>
                <a:gd name="T3" fmla="*/ 0 h 274"/>
                <a:gd name="T4" fmla="*/ 0 w 865"/>
                <a:gd name="T5" fmla="*/ 0 h 274"/>
                <a:gd name="T6" fmla="*/ 0 w 865"/>
                <a:gd name="T7" fmla="*/ 273 h 274"/>
                <a:gd name="T8" fmla="*/ 864 w 865"/>
                <a:gd name="T9" fmla="*/ 273 h 274"/>
              </a:gdLst>
              <a:ahLst/>
              <a:cxnLst>
                <a:cxn ang="0">
                  <a:pos x="T0" y="T1"/>
                </a:cxn>
                <a:cxn ang="0">
                  <a:pos x="T2" y="T3"/>
                </a:cxn>
                <a:cxn ang="0">
                  <a:pos x="T4" y="T5"/>
                </a:cxn>
                <a:cxn ang="0">
                  <a:pos x="T6" y="T7"/>
                </a:cxn>
                <a:cxn ang="0">
                  <a:pos x="T8" y="T9"/>
                </a:cxn>
              </a:cxnLst>
              <a:rect l="0" t="0" r="r" b="b"/>
              <a:pathLst>
                <a:path w="865" h="274">
                  <a:moveTo>
                    <a:pt x="864" y="273"/>
                  </a:moveTo>
                  <a:lnTo>
                    <a:pt x="864" y="0"/>
                  </a:lnTo>
                  <a:lnTo>
                    <a:pt x="0" y="0"/>
                  </a:lnTo>
                  <a:lnTo>
                    <a:pt x="0" y="273"/>
                  </a:lnTo>
                  <a:lnTo>
                    <a:pt x="864" y="273"/>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79" name="Freeform 43"/>
            <p:cNvSpPr>
              <a:spLocks/>
            </p:cNvSpPr>
            <p:nvPr/>
          </p:nvSpPr>
          <p:spPr bwMode="auto">
            <a:xfrm>
              <a:off x="2641" y="3649"/>
              <a:ext cx="769" cy="274"/>
            </a:xfrm>
            <a:custGeom>
              <a:avLst/>
              <a:gdLst>
                <a:gd name="T0" fmla="*/ 768 w 769"/>
                <a:gd name="T1" fmla="*/ 273 h 274"/>
                <a:gd name="T2" fmla="*/ 768 w 769"/>
                <a:gd name="T3" fmla="*/ 0 h 274"/>
                <a:gd name="T4" fmla="*/ 0 w 769"/>
                <a:gd name="T5" fmla="*/ 0 h 274"/>
                <a:gd name="T6" fmla="*/ 0 w 769"/>
                <a:gd name="T7" fmla="*/ 273 h 274"/>
                <a:gd name="T8" fmla="*/ 768 w 769"/>
                <a:gd name="T9" fmla="*/ 273 h 274"/>
              </a:gdLst>
              <a:ahLst/>
              <a:cxnLst>
                <a:cxn ang="0">
                  <a:pos x="T0" y="T1"/>
                </a:cxn>
                <a:cxn ang="0">
                  <a:pos x="T2" y="T3"/>
                </a:cxn>
                <a:cxn ang="0">
                  <a:pos x="T4" y="T5"/>
                </a:cxn>
                <a:cxn ang="0">
                  <a:pos x="T6" y="T7"/>
                </a:cxn>
                <a:cxn ang="0">
                  <a:pos x="T8" y="T9"/>
                </a:cxn>
              </a:cxnLst>
              <a:rect l="0" t="0" r="r" b="b"/>
              <a:pathLst>
                <a:path w="769" h="274">
                  <a:moveTo>
                    <a:pt x="768" y="273"/>
                  </a:moveTo>
                  <a:lnTo>
                    <a:pt x="768" y="0"/>
                  </a:lnTo>
                  <a:lnTo>
                    <a:pt x="0" y="0"/>
                  </a:lnTo>
                  <a:lnTo>
                    <a:pt x="0" y="273"/>
                  </a:lnTo>
                  <a:lnTo>
                    <a:pt x="768" y="273"/>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80" name="Freeform 44"/>
            <p:cNvSpPr>
              <a:spLocks/>
            </p:cNvSpPr>
            <p:nvPr/>
          </p:nvSpPr>
          <p:spPr bwMode="auto">
            <a:xfrm>
              <a:off x="4651" y="3036"/>
              <a:ext cx="450" cy="266"/>
            </a:xfrm>
            <a:custGeom>
              <a:avLst/>
              <a:gdLst>
                <a:gd name="T0" fmla="*/ 449 w 450"/>
                <a:gd name="T1" fmla="*/ 120 h 266"/>
                <a:gd name="T2" fmla="*/ 442 w 450"/>
                <a:gd name="T3" fmla="*/ 98 h 266"/>
                <a:gd name="T4" fmla="*/ 429 w 450"/>
                <a:gd name="T5" fmla="*/ 76 h 266"/>
                <a:gd name="T6" fmla="*/ 409 w 450"/>
                <a:gd name="T7" fmla="*/ 56 h 266"/>
                <a:gd name="T8" fmla="*/ 383 w 450"/>
                <a:gd name="T9" fmla="*/ 38 h 266"/>
                <a:gd name="T10" fmla="*/ 353 w 450"/>
                <a:gd name="T11" fmla="*/ 23 h 266"/>
                <a:gd name="T12" fmla="*/ 319 w 450"/>
                <a:gd name="T13" fmla="*/ 11 h 266"/>
                <a:gd name="T14" fmla="*/ 283 w 450"/>
                <a:gd name="T15" fmla="*/ 3 h 266"/>
                <a:gd name="T16" fmla="*/ 244 w 450"/>
                <a:gd name="T17" fmla="*/ 0 h 266"/>
                <a:gd name="T18" fmla="*/ 205 w 450"/>
                <a:gd name="T19" fmla="*/ 0 h 266"/>
                <a:gd name="T20" fmla="*/ 166 w 450"/>
                <a:gd name="T21" fmla="*/ 3 h 266"/>
                <a:gd name="T22" fmla="*/ 129 w 450"/>
                <a:gd name="T23" fmla="*/ 11 h 266"/>
                <a:gd name="T24" fmla="*/ 95 w 450"/>
                <a:gd name="T25" fmla="*/ 23 h 266"/>
                <a:gd name="T26" fmla="*/ 65 w 450"/>
                <a:gd name="T27" fmla="*/ 38 h 266"/>
                <a:gd name="T28" fmla="*/ 40 w 450"/>
                <a:gd name="T29" fmla="*/ 56 h 266"/>
                <a:gd name="T30" fmla="*/ 20 w 450"/>
                <a:gd name="T31" fmla="*/ 76 h 266"/>
                <a:gd name="T32" fmla="*/ 8 w 450"/>
                <a:gd name="T33" fmla="*/ 98 h 266"/>
                <a:gd name="T34" fmla="*/ 1 w 450"/>
                <a:gd name="T35" fmla="*/ 120 h 266"/>
                <a:gd name="T36" fmla="*/ 1 w 450"/>
                <a:gd name="T37" fmla="*/ 144 h 266"/>
                <a:gd name="T38" fmla="*/ 8 w 450"/>
                <a:gd name="T39" fmla="*/ 166 h 266"/>
                <a:gd name="T40" fmla="*/ 20 w 450"/>
                <a:gd name="T41" fmla="*/ 187 h 266"/>
                <a:gd name="T42" fmla="*/ 40 w 450"/>
                <a:gd name="T43" fmla="*/ 208 h 266"/>
                <a:gd name="T44" fmla="*/ 65 w 450"/>
                <a:gd name="T45" fmla="*/ 225 h 266"/>
                <a:gd name="T46" fmla="*/ 95 w 450"/>
                <a:gd name="T47" fmla="*/ 240 h 266"/>
                <a:gd name="T48" fmla="*/ 129 w 450"/>
                <a:gd name="T49" fmla="*/ 251 h 266"/>
                <a:gd name="T50" fmla="*/ 166 w 450"/>
                <a:gd name="T51" fmla="*/ 259 h 266"/>
                <a:gd name="T52" fmla="*/ 205 w 450"/>
                <a:gd name="T53" fmla="*/ 263 h 266"/>
                <a:gd name="T54" fmla="*/ 244 w 450"/>
                <a:gd name="T55" fmla="*/ 263 h 266"/>
                <a:gd name="T56" fmla="*/ 283 w 450"/>
                <a:gd name="T57" fmla="*/ 259 h 266"/>
                <a:gd name="T58" fmla="*/ 319 w 450"/>
                <a:gd name="T59" fmla="*/ 251 h 266"/>
                <a:gd name="T60" fmla="*/ 353 w 450"/>
                <a:gd name="T61" fmla="*/ 240 h 266"/>
                <a:gd name="T62" fmla="*/ 383 w 450"/>
                <a:gd name="T63" fmla="*/ 225 h 266"/>
                <a:gd name="T64" fmla="*/ 409 w 450"/>
                <a:gd name="T65" fmla="*/ 208 h 266"/>
                <a:gd name="T66" fmla="*/ 429 w 450"/>
                <a:gd name="T67" fmla="*/ 187 h 266"/>
                <a:gd name="T68" fmla="*/ 442 w 450"/>
                <a:gd name="T69" fmla="*/ 166 h 266"/>
                <a:gd name="T70" fmla="*/ 449 w 450"/>
                <a:gd name="T71" fmla="*/ 144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0" h="266">
                  <a:moveTo>
                    <a:pt x="449" y="132"/>
                  </a:moveTo>
                  <a:lnTo>
                    <a:pt x="449" y="120"/>
                  </a:lnTo>
                  <a:lnTo>
                    <a:pt x="446" y="108"/>
                  </a:lnTo>
                  <a:lnTo>
                    <a:pt x="442" y="98"/>
                  </a:lnTo>
                  <a:lnTo>
                    <a:pt x="436" y="86"/>
                  </a:lnTo>
                  <a:lnTo>
                    <a:pt x="429" y="76"/>
                  </a:lnTo>
                  <a:lnTo>
                    <a:pt x="419" y="65"/>
                  </a:lnTo>
                  <a:lnTo>
                    <a:pt x="409" y="56"/>
                  </a:lnTo>
                  <a:lnTo>
                    <a:pt x="397" y="47"/>
                  </a:lnTo>
                  <a:lnTo>
                    <a:pt x="383" y="38"/>
                  </a:lnTo>
                  <a:lnTo>
                    <a:pt x="369" y="31"/>
                  </a:lnTo>
                  <a:lnTo>
                    <a:pt x="353" y="23"/>
                  </a:lnTo>
                  <a:lnTo>
                    <a:pt x="337" y="17"/>
                  </a:lnTo>
                  <a:lnTo>
                    <a:pt x="319" y="11"/>
                  </a:lnTo>
                  <a:lnTo>
                    <a:pt x="302" y="7"/>
                  </a:lnTo>
                  <a:lnTo>
                    <a:pt x="283" y="3"/>
                  </a:lnTo>
                  <a:lnTo>
                    <a:pt x="263" y="1"/>
                  </a:lnTo>
                  <a:lnTo>
                    <a:pt x="244" y="0"/>
                  </a:lnTo>
                  <a:lnTo>
                    <a:pt x="225" y="0"/>
                  </a:lnTo>
                  <a:lnTo>
                    <a:pt x="205" y="0"/>
                  </a:lnTo>
                  <a:lnTo>
                    <a:pt x="185" y="1"/>
                  </a:lnTo>
                  <a:lnTo>
                    <a:pt x="166" y="3"/>
                  </a:lnTo>
                  <a:lnTo>
                    <a:pt x="148" y="7"/>
                  </a:lnTo>
                  <a:lnTo>
                    <a:pt x="129" y="11"/>
                  </a:lnTo>
                  <a:lnTo>
                    <a:pt x="111" y="17"/>
                  </a:lnTo>
                  <a:lnTo>
                    <a:pt x="95" y="23"/>
                  </a:lnTo>
                  <a:lnTo>
                    <a:pt x="80" y="31"/>
                  </a:lnTo>
                  <a:lnTo>
                    <a:pt x="65" y="38"/>
                  </a:lnTo>
                  <a:lnTo>
                    <a:pt x="52" y="47"/>
                  </a:lnTo>
                  <a:lnTo>
                    <a:pt x="40" y="56"/>
                  </a:lnTo>
                  <a:lnTo>
                    <a:pt x="30" y="65"/>
                  </a:lnTo>
                  <a:lnTo>
                    <a:pt x="20" y="76"/>
                  </a:lnTo>
                  <a:lnTo>
                    <a:pt x="13" y="86"/>
                  </a:lnTo>
                  <a:lnTo>
                    <a:pt x="8" y="98"/>
                  </a:lnTo>
                  <a:lnTo>
                    <a:pt x="3" y="108"/>
                  </a:lnTo>
                  <a:lnTo>
                    <a:pt x="1" y="120"/>
                  </a:lnTo>
                  <a:lnTo>
                    <a:pt x="0" y="132"/>
                  </a:lnTo>
                  <a:lnTo>
                    <a:pt x="1" y="144"/>
                  </a:lnTo>
                  <a:lnTo>
                    <a:pt x="3" y="154"/>
                  </a:lnTo>
                  <a:lnTo>
                    <a:pt x="8" y="166"/>
                  </a:lnTo>
                  <a:lnTo>
                    <a:pt x="13" y="177"/>
                  </a:lnTo>
                  <a:lnTo>
                    <a:pt x="20" y="187"/>
                  </a:lnTo>
                  <a:lnTo>
                    <a:pt x="30" y="198"/>
                  </a:lnTo>
                  <a:lnTo>
                    <a:pt x="40" y="208"/>
                  </a:lnTo>
                  <a:lnTo>
                    <a:pt x="52" y="217"/>
                  </a:lnTo>
                  <a:lnTo>
                    <a:pt x="65" y="225"/>
                  </a:lnTo>
                  <a:lnTo>
                    <a:pt x="80" y="233"/>
                  </a:lnTo>
                  <a:lnTo>
                    <a:pt x="95" y="240"/>
                  </a:lnTo>
                  <a:lnTo>
                    <a:pt x="111" y="246"/>
                  </a:lnTo>
                  <a:lnTo>
                    <a:pt x="129" y="251"/>
                  </a:lnTo>
                  <a:lnTo>
                    <a:pt x="148" y="257"/>
                  </a:lnTo>
                  <a:lnTo>
                    <a:pt x="166" y="259"/>
                  </a:lnTo>
                  <a:lnTo>
                    <a:pt x="185" y="262"/>
                  </a:lnTo>
                  <a:lnTo>
                    <a:pt x="205" y="263"/>
                  </a:lnTo>
                  <a:lnTo>
                    <a:pt x="225" y="265"/>
                  </a:lnTo>
                  <a:lnTo>
                    <a:pt x="244" y="263"/>
                  </a:lnTo>
                  <a:lnTo>
                    <a:pt x="263" y="262"/>
                  </a:lnTo>
                  <a:lnTo>
                    <a:pt x="283" y="259"/>
                  </a:lnTo>
                  <a:lnTo>
                    <a:pt x="302" y="257"/>
                  </a:lnTo>
                  <a:lnTo>
                    <a:pt x="319" y="251"/>
                  </a:lnTo>
                  <a:lnTo>
                    <a:pt x="337" y="246"/>
                  </a:lnTo>
                  <a:lnTo>
                    <a:pt x="353" y="240"/>
                  </a:lnTo>
                  <a:lnTo>
                    <a:pt x="369" y="233"/>
                  </a:lnTo>
                  <a:lnTo>
                    <a:pt x="383" y="225"/>
                  </a:lnTo>
                  <a:lnTo>
                    <a:pt x="397" y="217"/>
                  </a:lnTo>
                  <a:lnTo>
                    <a:pt x="409" y="208"/>
                  </a:lnTo>
                  <a:lnTo>
                    <a:pt x="419" y="198"/>
                  </a:lnTo>
                  <a:lnTo>
                    <a:pt x="429" y="187"/>
                  </a:lnTo>
                  <a:lnTo>
                    <a:pt x="436" y="177"/>
                  </a:lnTo>
                  <a:lnTo>
                    <a:pt x="442" y="166"/>
                  </a:lnTo>
                  <a:lnTo>
                    <a:pt x="446" y="154"/>
                  </a:lnTo>
                  <a:lnTo>
                    <a:pt x="449" y="144"/>
                  </a:lnTo>
                  <a:lnTo>
                    <a:pt x="449"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4383" name="Group 47"/>
            <p:cNvGrpSpPr>
              <a:grpSpLocks/>
            </p:cNvGrpSpPr>
            <p:nvPr/>
          </p:nvGrpSpPr>
          <p:grpSpPr bwMode="auto">
            <a:xfrm>
              <a:off x="5194" y="3271"/>
              <a:ext cx="423" cy="242"/>
              <a:chOff x="5194" y="3271"/>
              <a:chExt cx="423" cy="242"/>
            </a:xfrm>
          </p:grpSpPr>
          <p:sp>
            <p:nvSpPr>
              <p:cNvPr id="14381" name="Freeform 45"/>
              <p:cNvSpPr>
                <a:spLocks/>
              </p:cNvSpPr>
              <p:nvPr/>
            </p:nvSpPr>
            <p:spPr bwMode="auto">
              <a:xfrm>
                <a:off x="5194" y="3271"/>
                <a:ext cx="423" cy="234"/>
              </a:xfrm>
              <a:custGeom>
                <a:avLst/>
                <a:gdLst>
                  <a:gd name="T0" fmla="*/ 1 w 423"/>
                  <a:gd name="T1" fmla="*/ 126 h 234"/>
                  <a:gd name="T2" fmla="*/ 8 w 423"/>
                  <a:gd name="T3" fmla="*/ 146 h 234"/>
                  <a:gd name="T4" fmla="*/ 19 w 423"/>
                  <a:gd name="T5" fmla="*/ 166 h 234"/>
                  <a:gd name="T6" fmla="*/ 38 w 423"/>
                  <a:gd name="T7" fmla="*/ 183 h 234"/>
                  <a:gd name="T8" fmla="*/ 62 w 423"/>
                  <a:gd name="T9" fmla="*/ 199 h 234"/>
                  <a:gd name="T10" fmla="*/ 90 w 423"/>
                  <a:gd name="T11" fmla="*/ 212 h 234"/>
                  <a:gd name="T12" fmla="*/ 121 w 423"/>
                  <a:gd name="T13" fmla="*/ 221 h 234"/>
                  <a:gd name="T14" fmla="*/ 156 w 423"/>
                  <a:gd name="T15" fmla="*/ 228 h 234"/>
                  <a:gd name="T16" fmla="*/ 192 w 423"/>
                  <a:gd name="T17" fmla="*/ 233 h 234"/>
                  <a:gd name="T18" fmla="*/ 229 w 423"/>
                  <a:gd name="T19" fmla="*/ 233 h 234"/>
                  <a:gd name="T20" fmla="*/ 265 w 423"/>
                  <a:gd name="T21" fmla="*/ 228 h 234"/>
                  <a:gd name="T22" fmla="*/ 300 w 423"/>
                  <a:gd name="T23" fmla="*/ 221 h 234"/>
                  <a:gd name="T24" fmla="*/ 331 w 423"/>
                  <a:gd name="T25" fmla="*/ 211 h 234"/>
                  <a:gd name="T26" fmla="*/ 359 w 423"/>
                  <a:gd name="T27" fmla="*/ 198 h 234"/>
                  <a:gd name="T28" fmla="*/ 384 w 423"/>
                  <a:gd name="T29" fmla="*/ 183 h 234"/>
                  <a:gd name="T30" fmla="*/ 402 w 423"/>
                  <a:gd name="T31" fmla="*/ 166 h 234"/>
                  <a:gd name="T32" fmla="*/ 414 w 423"/>
                  <a:gd name="T33" fmla="*/ 146 h 234"/>
                  <a:gd name="T34" fmla="*/ 420 w 423"/>
                  <a:gd name="T35" fmla="*/ 126 h 234"/>
                  <a:gd name="T36" fmla="*/ 420 w 423"/>
                  <a:gd name="T37" fmla="*/ 106 h 234"/>
                  <a:gd name="T38" fmla="*/ 414 w 423"/>
                  <a:gd name="T39" fmla="*/ 86 h 234"/>
                  <a:gd name="T40" fmla="*/ 402 w 423"/>
                  <a:gd name="T41" fmla="*/ 66 h 234"/>
                  <a:gd name="T42" fmla="*/ 384 w 423"/>
                  <a:gd name="T43" fmla="*/ 49 h 234"/>
                  <a:gd name="T44" fmla="*/ 359 w 423"/>
                  <a:gd name="T45" fmla="*/ 34 h 234"/>
                  <a:gd name="T46" fmla="*/ 331 w 423"/>
                  <a:gd name="T47" fmla="*/ 20 h 234"/>
                  <a:gd name="T48" fmla="*/ 300 w 423"/>
                  <a:gd name="T49" fmla="*/ 11 h 234"/>
                  <a:gd name="T50" fmla="*/ 265 w 423"/>
                  <a:gd name="T51" fmla="*/ 4 h 234"/>
                  <a:gd name="T52" fmla="*/ 229 w 423"/>
                  <a:gd name="T53" fmla="*/ 1 h 234"/>
                  <a:gd name="T54" fmla="*/ 192 w 423"/>
                  <a:gd name="T55" fmla="*/ 1 h 234"/>
                  <a:gd name="T56" fmla="*/ 156 w 423"/>
                  <a:gd name="T57" fmla="*/ 4 h 234"/>
                  <a:gd name="T58" fmla="*/ 121 w 423"/>
                  <a:gd name="T59" fmla="*/ 11 h 234"/>
                  <a:gd name="T60" fmla="*/ 90 w 423"/>
                  <a:gd name="T61" fmla="*/ 20 h 234"/>
                  <a:gd name="T62" fmla="*/ 62 w 423"/>
                  <a:gd name="T63" fmla="*/ 34 h 234"/>
                  <a:gd name="T64" fmla="*/ 38 w 423"/>
                  <a:gd name="T65" fmla="*/ 49 h 234"/>
                  <a:gd name="T66" fmla="*/ 19 w 423"/>
                  <a:gd name="T67" fmla="*/ 68 h 234"/>
                  <a:gd name="T68" fmla="*/ 8 w 423"/>
                  <a:gd name="T69" fmla="*/ 86 h 234"/>
                  <a:gd name="T70" fmla="*/ 1 w 423"/>
                  <a:gd name="T71" fmla="*/ 106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23" h="234">
                    <a:moveTo>
                      <a:pt x="0" y="117"/>
                    </a:moveTo>
                    <a:lnTo>
                      <a:pt x="1" y="126"/>
                    </a:lnTo>
                    <a:lnTo>
                      <a:pt x="3" y="136"/>
                    </a:lnTo>
                    <a:lnTo>
                      <a:pt x="8" y="146"/>
                    </a:lnTo>
                    <a:lnTo>
                      <a:pt x="12" y="156"/>
                    </a:lnTo>
                    <a:lnTo>
                      <a:pt x="19" y="166"/>
                    </a:lnTo>
                    <a:lnTo>
                      <a:pt x="28" y="175"/>
                    </a:lnTo>
                    <a:lnTo>
                      <a:pt x="38" y="183"/>
                    </a:lnTo>
                    <a:lnTo>
                      <a:pt x="49" y="191"/>
                    </a:lnTo>
                    <a:lnTo>
                      <a:pt x="62" y="199"/>
                    </a:lnTo>
                    <a:lnTo>
                      <a:pt x="75" y="205"/>
                    </a:lnTo>
                    <a:lnTo>
                      <a:pt x="90" y="212"/>
                    </a:lnTo>
                    <a:lnTo>
                      <a:pt x="106" y="216"/>
                    </a:lnTo>
                    <a:lnTo>
                      <a:pt x="121" y="221"/>
                    </a:lnTo>
                    <a:lnTo>
                      <a:pt x="139" y="226"/>
                    </a:lnTo>
                    <a:lnTo>
                      <a:pt x="156" y="228"/>
                    </a:lnTo>
                    <a:lnTo>
                      <a:pt x="174" y="230"/>
                    </a:lnTo>
                    <a:lnTo>
                      <a:pt x="192" y="233"/>
                    </a:lnTo>
                    <a:lnTo>
                      <a:pt x="211" y="233"/>
                    </a:lnTo>
                    <a:lnTo>
                      <a:pt x="229" y="233"/>
                    </a:lnTo>
                    <a:lnTo>
                      <a:pt x="247" y="230"/>
                    </a:lnTo>
                    <a:lnTo>
                      <a:pt x="265" y="228"/>
                    </a:lnTo>
                    <a:lnTo>
                      <a:pt x="282" y="226"/>
                    </a:lnTo>
                    <a:lnTo>
                      <a:pt x="300" y="221"/>
                    </a:lnTo>
                    <a:lnTo>
                      <a:pt x="315" y="216"/>
                    </a:lnTo>
                    <a:lnTo>
                      <a:pt x="331" y="211"/>
                    </a:lnTo>
                    <a:lnTo>
                      <a:pt x="346" y="205"/>
                    </a:lnTo>
                    <a:lnTo>
                      <a:pt x="359" y="198"/>
                    </a:lnTo>
                    <a:lnTo>
                      <a:pt x="372" y="191"/>
                    </a:lnTo>
                    <a:lnTo>
                      <a:pt x="384" y="183"/>
                    </a:lnTo>
                    <a:lnTo>
                      <a:pt x="393" y="175"/>
                    </a:lnTo>
                    <a:lnTo>
                      <a:pt x="402" y="166"/>
                    </a:lnTo>
                    <a:lnTo>
                      <a:pt x="409" y="155"/>
                    </a:lnTo>
                    <a:lnTo>
                      <a:pt x="414" y="146"/>
                    </a:lnTo>
                    <a:lnTo>
                      <a:pt x="418" y="136"/>
                    </a:lnTo>
                    <a:lnTo>
                      <a:pt x="420" y="126"/>
                    </a:lnTo>
                    <a:lnTo>
                      <a:pt x="422" y="117"/>
                    </a:lnTo>
                    <a:lnTo>
                      <a:pt x="420" y="106"/>
                    </a:lnTo>
                    <a:lnTo>
                      <a:pt x="418" y="95"/>
                    </a:lnTo>
                    <a:lnTo>
                      <a:pt x="414" y="86"/>
                    </a:lnTo>
                    <a:lnTo>
                      <a:pt x="409" y="77"/>
                    </a:lnTo>
                    <a:lnTo>
                      <a:pt x="402" y="66"/>
                    </a:lnTo>
                    <a:lnTo>
                      <a:pt x="393" y="58"/>
                    </a:lnTo>
                    <a:lnTo>
                      <a:pt x="384" y="49"/>
                    </a:lnTo>
                    <a:lnTo>
                      <a:pt x="372" y="41"/>
                    </a:lnTo>
                    <a:lnTo>
                      <a:pt x="359" y="34"/>
                    </a:lnTo>
                    <a:lnTo>
                      <a:pt x="346" y="27"/>
                    </a:lnTo>
                    <a:lnTo>
                      <a:pt x="331" y="20"/>
                    </a:lnTo>
                    <a:lnTo>
                      <a:pt x="315" y="16"/>
                    </a:lnTo>
                    <a:lnTo>
                      <a:pt x="300" y="11"/>
                    </a:lnTo>
                    <a:lnTo>
                      <a:pt x="282" y="6"/>
                    </a:lnTo>
                    <a:lnTo>
                      <a:pt x="265" y="4"/>
                    </a:lnTo>
                    <a:lnTo>
                      <a:pt x="247" y="2"/>
                    </a:lnTo>
                    <a:lnTo>
                      <a:pt x="229" y="1"/>
                    </a:lnTo>
                    <a:lnTo>
                      <a:pt x="211" y="0"/>
                    </a:lnTo>
                    <a:lnTo>
                      <a:pt x="192" y="1"/>
                    </a:lnTo>
                    <a:lnTo>
                      <a:pt x="174" y="2"/>
                    </a:lnTo>
                    <a:lnTo>
                      <a:pt x="156" y="4"/>
                    </a:lnTo>
                    <a:lnTo>
                      <a:pt x="139" y="6"/>
                    </a:lnTo>
                    <a:lnTo>
                      <a:pt x="121" y="11"/>
                    </a:lnTo>
                    <a:lnTo>
                      <a:pt x="106" y="16"/>
                    </a:lnTo>
                    <a:lnTo>
                      <a:pt x="90" y="20"/>
                    </a:lnTo>
                    <a:lnTo>
                      <a:pt x="75" y="27"/>
                    </a:lnTo>
                    <a:lnTo>
                      <a:pt x="62" y="34"/>
                    </a:lnTo>
                    <a:lnTo>
                      <a:pt x="49" y="41"/>
                    </a:lnTo>
                    <a:lnTo>
                      <a:pt x="38" y="49"/>
                    </a:lnTo>
                    <a:lnTo>
                      <a:pt x="28" y="58"/>
                    </a:lnTo>
                    <a:lnTo>
                      <a:pt x="19" y="68"/>
                    </a:lnTo>
                    <a:lnTo>
                      <a:pt x="12" y="77"/>
                    </a:lnTo>
                    <a:lnTo>
                      <a:pt x="8" y="86"/>
                    </a:lnTo>
                    <a:lnTo>
                      <a:pt x="3" y="95"/>
                    </a:lnTo>
                    <a:lnTo>
                      <a:pt x="1" y="106"/>
                    </a:lnTo>
                    <a:lnTo>
                      <a:pt x="0" y="117"/>
                    </a:lnTo>
                  </a:path>
                </a:pathLst>
              </a:custGeom>
              <a:solidFill>
                <a:schemeClr val="accent2">
                  <a:lumMod val="40000"/>
                  <a:lumOff val="60000"/>
                </a:schemeClr>
              </a:solidFill>
              <a:ln w="12700" cap="rnd" cmpd="sng">
                <a:solidFill>
                  <a:schemeClr val="tx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82" name="Rectangle 46"/>
              <p:cNvSpPr>
                <a:spLocks noChangeArrowheads="1"/>
              </p:cNvSpPr>
              <p:nvPr/>
            </p:nvSpPr>
            <p:spPr bwMode="auto">
              <a:xfrm>
                <a:off x="5249" y="3301"/>
                <a:ext cx="272"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lot</a:t>
                </a:r>
              </a:p>
            </p:txBody>
          </p:sp>
        </p:grpSp>
        <p:sp>
          <p:nvSpPr>
            <p:cNvPr id="14384" name="Rectangle 48"/>
            <p:cNvSpPr>
              <a:spLocks noChangeArrowheads="1"/>
            </p:cNvSpPr>
            <p:nvPr/>
          </p:nvSpPr>
          <p:spPr bwMode="auto">
            <a:xfrm>
              <a:off x="4615" y="3057"/>
              <a:ext cx="529"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dname</a:t>
              </a:r>
            </a:p>
          </p:txBody>
        </p:sp>
        <p:grpSp>
          <p:nvGrpSpPr>
            <p:cNvPr id="14387" name="Group 51"/>
            <p:cNvGrpSpPr>
              <a:grpSpLocks/>
            </p:cNvGrpSpPr>
            <p:nvPr/>
          </p:nvGrpSpPr>
          <p:grpSpPr bwMode="auto">
            <a:xfrm>
              <a:off x="5048" y="2798"/>
              <a:ext cx="543" cy="266"/>
              <a:chOff x="5048" y="2798"/>
              <a:chExt cx="543" cy="266"/>
            </a:xfrm>
          </p:grpSpPr>
          <p:sp>
            <p:nvSpPr>
              <p:cNvPr id="14385" name="Freeform 49"/>
              <p:cNvSpPr>
                <a:spLocks/>
              </p:cNvSpPr>
              <p:nvPr/>
            </p:nvSpPr>
            <p:spPr bwMode="auto">
              <a:xfrm>
                <a:off x="5089" y="2798"/>
                <a:ext cx="481" cy="266"/>
              </a:xfrm>
              <a:custGeom>
                <a:avLst/>
                <a:gdLst>
                  <a:gd name="T0" fmla="*/ 0 w 481"/>
                  <a:gd name="T1" fmla="*/ 144 h 266"/>
                  <a:gd name="T2" fmla="*/ 7 w 481"/>
                  <a:gd name="T3" fmla="*/ 166 h 266"/>
                  <a:gd name="T4" fmla="*/ 22 w 481"/>
                  <a:gd name="T5" fmla="*/ 188 h 266"/>
                  <a:gd name="T6" fmla="*/ 42 w 481"/>
                  <a:gd name="T7" fmla="*/ 208 h 266"/>
                  <a:gd name="T8" fmla="*/ 69 w 481"/>
                  <a:gd name="T9" fmla="*/ 225 h 266"/>
                  <a:gd name="T10" fmla="*/ 102 w 481"/>
                  <a:gd name="T11" fmla="*/ 240 h 266"/>
                  <a:gd name="T12" fmla="*/ 138 w 481"/>
                  <a:gd name="T13" fmla="*/ 251 h 266"/>
                  <a:gd name="T14" fmla="*/ 178 w 481"/>
                  <a:gd name="T15" fmla="*/ 259 h 266"/>
                  <a:gd name="T16" fmla="*/ 219 w 481"/>
                  <a:gd name="T17" fmla="*/ 265 h 266"/>
                  <a:gd name="T18" fmla="*/ 260 w 481"/>
                  <a:gd name="T19" fmla="*/ 265 h 266"/>
                  <a:gd name="T20" fmla="*/ 301 w 481"/>
                  <a:gd name="T21" fmla="*/ 259 h 266"/>
                  <a:gd name="T22" fmla="*/ 341 w 481"/>
                  <a:gd name="T23" fmla="*/ 251 h 266"/>
                  <a:gd name="T24" fmla="*/ 377 w 481"/>
                  <a:gd name="T25" fmla="*/ 240 h 266"/>
                  <a:gd name="T26" fmla="*/ 410 w 481"/>
                  <a:gd name="T27" fmla="*/ 225 h 266"/>
                  <a:gd name="T28" fmla="*/ 436 w 481"/>
                  <a:gd name="T29" fmla="*/ 208 h 266"/>
                  <a:gd name="T30" fmla="*/ 457 w 481"/>
                  <a:gd name="T31" fmla="*/ 187 h 266"/>
                  <a:gd name="T32" fmla="*/ 472 w 481"/>
                  <a:gd name="T33" fmla="*/ 166 h 266"/>
                  <a:gd name="T34" fmla="*/ 478 w 481"/>
                  <a:gd name="T35" fmla="*/ 144 h 266"/>
                  <a:gd name="T36" fmla="*/ 478 w 481"/>
                  <a:gd name="T37" fmla="*/ 120 h 266"/>
                  <a:gd name="T38" fmla="*/ 472 w 481"/>
                  <a:gd name="T39" fmla="*/ 98 h 266"/>
                  <a:gd name="T40" fmla="*/ 457 w 481"/>
                  <a:gd name="T41" fmla="*/ 76 h 266"/>
                  <a:gd name="T42" fmla="*/ 436 w 481"/>
                  <a:gd name="T43" fmla="*/ 56 h 266"/>
                  <a:gd name="T44" fmla="*/ 410 w 481"/>
                  <a:gd name="T45" fmla="*/ 39 h 266"/>
                  <a:gd name="T46" fmla="*/ 377 w 481"/>
                  <a:gd name="T47" fmla="*/ 23 h 266"/>
                  <a:gd name="T48" fmla="*/ 341 w 481"/>
                  <a:gd name="T49" fmla="*/ 13 h 266"/>
                  <a:gd name="T50" fmla="*/ 301 w 481"/>
                  <a:gd name="T51" fmla="*/ 5 h 266"/>
                  <a:gd name="T52" fmla="*/ 260 w 481"/>
                  <a:gd name="T53" fmla="*/ 0 h 266"/>
                  <a:gd name="T54" fmla="*/ 219 w 481"/>
                  <a:gd name="T55" fmla="*/ 0 h 266"/>
                  <a:gd name="T56" fmla="*/ 177 w 481"/>
                  <a:gd name="T57" fmla="*/ 5 h 266"/>
                  <a:gd name="T58" fmla="*/ 138 w 481"/>
                  <a:gd name="T59" fmla="*/ 13 h 266"/>
                  <a:gd name="T60" fmla="*/ 102 w 481"/>
                  <a:gd name="T61" fmla="*/ 24 h 266"/>
                  <a:gd name="T62" fmla="*/ 69 w 481"/>
                  <a:gd name="T63" fmla="*/ 39 h 266"/>
                  <a:gd name="T64" fmla="*/ 42 w 481"/>
                  <a:gd name="T65" fmla="*/ 56 h 266"/>
                  <a:gd name="T66" fmla="*/ 22 w 481"/>
                  <a:gd name="T67" fmla="*/ 76 h 266"/>
                  <a:gd name="T68" fmla="*/ 7 w 481"/>
                  <a:gd name="T69" fmla="*/ 98 h 266"/>
                  <a:gd name="T70" fmla="*/ 0 w 481"/>
                  <a:gd name="T71" fmla="*/ 12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81" h="266">
                    <a:moveTo>
                      <a:pt x="0" y="132"/>
                    </a:moveTo>
                    <a:lnTo>
                      <a:pt x="0" y="144"/>
                    </a:lnTo>
                    <a:lnTo>
                      <a:pt x="3" y="156"/>
                    </a:lnTo>
                    <a:lnTo>
                      <a:pt x="7" y="166"/>
                    </a:lnTo>
                    <a:lnTo>
                      <a:pt x="13" y="177"/>
                    </a:lnTo>
                    <a:lnTo>
                      <a:pt x="22" y="188"/>
                    </a:lnTo>
                    <a:lnTo>
                      <a:pt x="31" y="199"/>
                    </a:lnTo>
                    <a:lnTo>
                      <a:pt x="42" y="208"/>
                    </a:lnTo>
                    <a:lnTo>
                      <a:pt x="56" y="217"/>
                    </a:lnTo>
                    <a:lnTo>
                      <a:pt x="69" y="225"/>
                    </a:lnTo>
                    <a:lnTo>
                      <a:pt x="86" y="233"/>
                    </a:lnTo>
                    <a:lnTo>
                      <a:pt x="102" y="240"/>
                    </a:lnTo>
                    <a:lnTo>
                      <a:pt x="119" y="246"/>
                    </a:lnTo>
                    <a:lnTo>
                      <a:pt x="138" y="251"/>
                    </a:lnTo>
                    <a:lnTo>
                      <a:pt x="157" y="257"/>
                    </a:lnTo>
                    <a:lnTo>
                      <a:pt x="178" y="259"/>
                    </a:lnTo>
                    <a:lnTo>
                      <a:pt x="198" y="262"/>
                    </a:lnTo>
                    <a:lnTo>
                      <a:pt x="219" y="265"/>
                    </a:lnTo>
                    <a:lnTo>
                      <a:pt x="239" y="265"/>
                    </a:lnTo>
                    <a:lnTo>
                      <a:pt x="260" y="265"/>
                    </a:lnTo>
                    <a:lnTo>
                      <a:pt x="281" y="262"/>
                    </a:lnTo>
                    <a:lnTo>
                      <a:pt x="301" y="259"/>
                    </a:lnTo>
                    <a:lnTo>
                      <a:pt x="321" y="257"/>
                    </a:lnTo>
                    <a:lnTo>
                      <a:pt x="341" y="251"/>
                    </a:lnTo>
                    <a:lnTo>
                      <a:pt x="360" y="246"/>
                    </a:lnTo>
                    <a:lnTo>
                      <a:pt x="377" y="240"/>
                    </a:lnTo>
                    <a:lnTo>
                      <a:pt x="393" y="233"/>
                    </a:lnTo>
                    <a:lnTo>
                      <a:pt x="410" y="225"/>
                    </a:lnTo>
                    <a:lnTo>
                      <a:pt x="423" y="217"/>
                    </a:lnTo>
                    <a:lnTo>
                      <a:pt x="436" y="208"/>
                    </a:lnTo>
                    <a:lnTo>
                      <a:pt x="447" y="198"/>
                    </a:lnTo>
                    <a:lnTo>
                      <a:pt x="457" y="187"/>
                    </a:lnTo>
                    <a:lnTo>
                      <a:pt x="465" y="177"/>
                    </a:lnTo>
                    <a:lnTo>
                      <a:pt x="472" y="166"/>
                    </a:lnTo>
                    <a:lnTo>
                      <a:pt x="476" y="156"/>
                    </a:lnTo>
                    <a:lnTo>
                      <a:pt x="478" y="144"/>
                    </a:lnTo>
                    <a:lnTo>
                      <a:pt x="480" y="132"/>
                    </a:lnTo>
                    <a:lnTo>
                      <a:pt x="478" y="120"/>
                    </a:lnTo>
                    <a:lnTo>
                      <a:pt x="476" y="108"/>
                    </a:lnTo>
                    <a:lnTo>
                      <a:pt x="472" y="98"/>
                    </a:lnTo>
                    <a:lnTo>
                      <a:pt x="465" y="86"/>
                    </a:lnTo>
                    <a:lnTo>
                      <a:pt x="457" y="76"/>
                    </a:lnTo>
                    <a:lnTo>
                      <a:pt x="447" y="65"/>
                    </a:lnTo>
                    <a:lnTo>
                      <a:pt x="436" y="56"/>
                    </a:lnTo>
                    <a:lnTo>
                      <a:pt x="423" y="47"/>
                    </a:lnTo>
                    <a:lnTo>
                      <a:pt x="410" y="39"/>
                    </a:lnTo>
                    <a:lnTo>
                      <a:pt x="393" y="31"/>
                    </a:lnTo>
                    <a:lnTo>
                      <a:pt x="377" y="23"/>
                    </a:lnTo>
                    <a:lnTo>
                      <a:pt x="360" y="17"/>
                    </a:lnTo>
                    <a:lnTo>
                      <a:pt x="341" y="13"/>
                    </a:lnTo>
                    <a:lnTo>
                      <a:pt x="321" y="7"/>
                    </a:lnTo>
                    <a:lnTo>
                      <a:pt x="301" y="5"/>
                    </a:lnTo>
                    <a:lnTo>
                      <a:pt x="281" y="2"/>
                    </a:lnTo>
                    <a:lnTo>
                      <a:pt x="260" y="0"/>
                    </a:lnTo>
                    <a:lnTo>
                      <a:pt x="239" y="0"/>
                    </a:lnTo>
                    <a:lnTo>
                      <a:pt x="219" y="0"/>
                    </a:lnTo>
                    <a:lnTo>
                      <a:pt x="198" y="2"/>
                    </a:lnTo>
                    <a:lnTo>
                      <a:pt x="177" y="5"/>
                    </a:lnTo>
                    <a:lnTo>
                      <a:pt x="157" y="7"/>
                    </a:lnTo>
                    <a:lnTo>
                      <a:pt x="138" y="13"/>
                    </a:lnTo>
                    <a:lnTo>
                      <a:pt x="119" y="18"/>
                    </a:lnTo>
                    <a:lnTo>
                      <a:pt x="102" y="24"/>
                    </a:lnTo>
                    <a:lnTo>
                      <a:pt x="84" y="31"/>
                    </a:lnTo>
                    <a:lnTo>
                      <a:pt x="69" y="39"/>
                    </a:lnTo>
                    <a:lnTo>
                      <a:pt x="56" y="47"/>
                    </a:lnTo>
                    <a:lnTo>
                      <a:pt x="42" y="56"/>
                    </a:lnTo>
                    <a:lnTo>
                      <a:pt x="31" y="66"/>
                    </a:lnTo>
                    <a:lnTo>
                      <a:pt x="22" y="76"/>
                    </a:lnTo>
                    <a:lnTo>
                      <a:pt x="13" y="87"/>
                    </a:lnTo>
                    <a:lnTo>
                      <a:pt x="7" y="98"/>
                    </a:lnTo>
                    <a:lnTo>
                      <a:pt x="3" y="108"/>
                    </a:lnTo>
                    <a:lnTo>
                      <a:pt x="0" y="120"/>
                    </a:lnTo>
                    <a:lnTo>
                      <a:pt x="0" y="132"/>
                    </a:lnTo>
                  </a:path>
                </a:pathLst>
              </a:custGeom>
              <a:noFill/>
              <a:ln w="12700" cap="rnd" cmpd="sng">
                <a:solidFill>
                  <a:srgbClr val="00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86" name="Rectangle 50"/>
              <p:cNvSpPr>
                <a:spLocks noChangeArrowheads="1"/>
              </p:cNvSpPr>
              <p:nvPr/>
            </p:nvSpPr>
            <p:spPr bwMode="auto">
              <a:xfrm>
                <a:off x="5048" y="2829"/>
                <a:ext cx="54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budget</a:t>
                </a:r>
              </a:p>
            </p:txBody>
          </p:sp>
        </p:grpSp>
        <p:sp>
          <p:nvSpPr>
            <p:cNvPr id="14388" name="Rectangle 52"/>
            <p:cNvSpPr>
              <a:spLocks noChangeArrowheads="1"/>
            </p:cNvSpPr>
            <p:nvPr/>
          </p:nvSpPr>
          <p:spPr bwMode="auto">
            <a:xfrm>
              <a:off x="4297" y="3261"/>
              <a:ext cx="308"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u="sng">
                  <a:solidFill>
                    <a:srgbClr val="000000"/>
                  </a:solidFill>
                  <a:latin typeface="Arial" panose="020B0604020202020204" pitchFamily="34" charset="0"/>
                </a:rPr>
                <a:t>did</a:t>
              </a:r>
            </a:p>
          </p:txBody>
        </p:sp>
        <p:sp>
          <p:nvSpPr>
            <p:cNvPr id="14389" name="Rectangle 53"/>
            <p:cNvSpPr>
              <a:spLocks noChangeArrowheads="1"/>
            </p:cNvSpPr>
            <p:nvPr/>
          </p:nvSpPr>
          <p:spPr bwMode="auto">
            <a:xfrm>
              <a:off x="3786" y="2917"/>
              <a:ext cx="443"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since</a:t>
              </a:r>
            </a:p>
          </p:txBody>
        </p:sp>
        <p:sp>
          <p:nvSpPr>
            <p:cNvPr id="14390" name="Rectangle 54"/>
            <p:cNvSpPr>
              <a:spLocks noChangeArrowheads="1"/>
            </p:cNvSpPr>
            <p:nvPr/>
          </p:nvSpPr>
          <p:spPr bwMode="auto">
            <a:xfrm>
              <a:off x="2883" y="3049"/>
              <a:ext cx="450"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name</a:t>
              </a:r>
            </a:p>
          </p:txBody>
        </p:sp>
        <p:sp>
          <p:nvSpPr>
            <p:cNvPr id="14391" name="Rectangle 55"/>
            <p:cNvSpPr>
              <a:spLocks noChangeArrowheads="1"/>
            </p:cNvSpPr>
            <p:nvPr/>
          </p:nvSpPr>
          <p:spPr bwMode="auto">
            <a:xfrm>
              <a:off x="3651" y="3672"/>
              <a:ext cx="692"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Works_In</a:t>
              </a:r>
            </a:p>
          </p:txBody>
        </p:sp>
        <p:sp>
          <p:nvSpPr>
            <p:cNvPr id="14392" name="Rectangle 56"/>
            <p:cNvSpPr>
              <a:spLocks noChangeArrowheads="1"/>
            </p:cNvSpPr>
            <p:nvPr/>
          </p:nvSpPr>
          <p:spPr bwMode="auto">
            <a:xfrm>
              <a:off x="4516" y="3688"/>
              <a:ext cx="898"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Departments</a:t>
              </a:r>
            </a:p>
          </p:txBody>
        </p:sp>
        <p:sp>
          <p:nvSpPr>
            <p:cNvPr id="14393" name="Rectangle 57"/>
            <p:cNvSpPr>
              <a:spLocks noChangeArrowheads="1"/>
            </p:cNvSpPr>
            <p:nvPr/>
          </p:nvSpPr>
          <p:spPr bwMode="auto">
            <a:xfrm>
              <a:off x="2627" y="3681"/>
              <a:ext cx="792"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a:solidFill>
                    <a:srgbClr val="000000"/>
                  </a:solidFill>
                  <a:latin typeface="Arial" panose="020B0604020202020204" pitchFamily="34" charset="0"/>
                </a:rPr>
                <a:t>Employees</a:t>
              </a:r>
            </a:p>
          </p:txBody>
        </p:sp>
        <p:sp>
          <p:nvSpPr>
            <p:cNvPr id="14394" name="Rectangle 58"/>
            <p:cNvSpPr>
              <a:spLocks noChangeArrowheads="1"/>
            </p:cNvSpPr>
            <p:nvPr/>
          </p:nvSpPr>
          <p:spPr bwMode="auto">
            <a:xfrm>
              <a:off x="2488" y="3254"/>
              <a:ext cx="337"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1600" b="1" u="sng">
                  <a:solidFill>
                    <a:srgbClr val="000000"/>
                  </a:solidFill>
                  <a:latin typeface="Arial" panose="020B0604020202020204" pitchFamily="34" charset="0"/>
                </a:rPr>
                <a:t>ssn</a:t>
              </a:r>
            </a:p>
          </p:txBody>
        </p:sp>
        <p:sp>
          <p:nvSpPr>
            <p:cNvPr id="14395" name="Line 59"/>
            <p:cNvSpPr>
              <a:spLocks noChangeShapeType="1"/>
            </p:cNvSpPr>
            <p:nvPr/>
          </p:nvSpPr>
          <p:spPr bwMode="auto">
            <a:xfrm>
              <a:off x="2689" y="3504"/>
              <a:ext cx="144" cy="14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96" name="Line 60"/>
            <p:cNvSpPr>
              <a:spLocks noChangeShapeType="1"/>
            </p:cNvSpPr>
            <p:nvPr/>
          </p:nvSpPr>
          <p:spPr bwMode="auto">
            <a:xfrm>
              <a:off x="3073" y="3312"/>
              <a:ext cx="0" cy="336"/>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97" name="Line 61"/>
            <p:cNvSpPr>
              <a:spLocks noChangeShapeType="1"/>
            </p:cNvSpPr>
            <p:nvPr/>
          </p:nvSpPr>
          <p:spPr bwMode="auto">
            <a:xfrm flipH="1">
              <a:off x="4945" y="3072"/>
              <a:ext cx="335" cy="576"/>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98" name="Line 62"/>
            <p:cNvSpPr>
              <a:spLocks noChangeShapeType="1"/>
            </p:cNvSpPr>
            <p:nvPr/>
          </p:nvSpPr>
          <p:spPr bwMode="auto">
            <a:xfrm>
              <a:off x="3985" y="3168"/>
              <a:ext cx="0" cy="38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99" name="Line 63"/>
            <p:cNvSpPr>
              <a:spLocks noChangeShapeType="1"/>
            </p:cNvSpPr>
            <p:nvPr/>
          </p:nvSpPr>
          <p:spPr bwMode="auto">
            <a:xfrm>
              <a:off x="4465" y="3504"/>
              <a:ext cx="240" cy="14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400" name="Line 64"/>
            <p:cNvSpPr>
              <a:spLocks noChangeShapeType="1"/>
            </p:cNvSpPr>
            <p:nvPr/>
          </p:nvSpPr>
          <p:spPr bwMode="auto">
            <a:xfrm>
              <a:off x="4897" y="3312"/>
              <a:ext cx="0" cy="336"/>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401" name="Line 65"/>
            <p:cNvSpPr>
              <a:spLocks noChangeShapeType="1"/>
            </p:cNvSpPr>
            <p:nvPr/>
          </p:nvSpPr>
          <p:spPr bwMode="auto">
            <a:xfrm flipH="1">
              <a:off x="5137" y="3504"/>
              <a:ext cx="144" cy="144"/>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402" name="Line 66"/>
            <p:cNvSpPr>
              <a:spLocks noChangeShapeType="1"/>
            </p:cNvSpPr>
            <p:nvPr/>
          </p:nvSpPr>
          <p:spPr bwMode="auto">
            <a:xfrm>
              <a:off x="4369" y="3792"/>
              <a:ext cx="192"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403" name="Line 67"/>
            <p:cNvSpPr>
              <a:spLocks noChangeShapeType="1"/>
            </p:cNvSpPr>
            <p:nvPr/>
          </p:nvSpPr>
          <p:spPr bwMode="auto">
            <a:xfrm>
              <a:off x="3409" y="3744"/>
              <a:ext cx="240" cy="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4405" name="Rectangle 69"/>
          <p:cNvSpPr>
            <a:spLocks noChangeArrowheads="1"/>
          </p:cNvSpPr>
          <p:nvPr/>
        </p:nvSpPr>
        <p:spPr bwMode="auto">
          <a:xfrm>
            <a:off x="4173538" y="728663"/>
            <a:ext cx="11271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2400" u="sng" dirty="0"/>
              <a:t>Before:</a:t>
            </a:r>
          </a:p>
        </p:txBody>
      </p:sp>
      <p:sp>
        <p:nvSpPr>
          <p:cNvPr id="14406" name="Rectangle 70"/>
          <p:cNvSpPr>
            <a:spLocks noChangeArrowheads="1"/>
          </p:cNvSpPr>
          <p:nvPr/>
        </p:nvSpPr>
        <p:spPr bwMode="auto">
          <a:xfrm>
            <a:off x="4251325" y="4098925"/>
            <a:ext cx="965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lang="en-US" altLang="en-US" sz="2400" u="sng" dirty="0"/>
              <a:t>After:</a:t>
            </a:r>
          </a:p>
        </p:txBody>
      </p:sp>
    </p:spTree>
    <p:extLst>
      <p:ext uri="{BB962C8B-B14F-4D97-AF65-F5344CB8AC3E}">
        <p14:creationId xmlns:p14="http://schemas.microsoft.com/office/powerpoint/2010/main" val="147397252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499"/>
                                          </p:stCondLst>
                                        </p:cTn>
                                        <p:tgtEl>
                                          <p:spTgt spid="1434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1434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499"/>
                                          </p:stCondLst>
                                        </p:cTn>
                                        <p:tgtEl>
                                          <p:spTgt spid="14341">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499"/>
                                          </p:stCondLst>
                                        </p:cTn>
                                        <p:tgtEl>
                                          <p:spTgt spid="14341">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14341">
                                            <p:txEl>
                                              <p:pRg st="7" end="7"/>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499"/>
                                          </p:stCondLst>
                                        </p:cTn>
                                        <p:tgtEl>
                                          <p:spTgt spid="1440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440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41" grpId="0" uiExpand="1" build="p" autoUpdateAnimBg="0"/>
      <p:bldP spid="14406"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8" descr="fig14_11.jpg"/>
          <p:cNvPicPr>
            <a:picLocks noChangeAspect="1"/>
          </p:cNvPicPr>
          <p:nvPr/>
        </p:nvPicPr>
        <p:blipFill rotWithShape="1">
          <a:blip r:embed="rId3" cstate="print">
            <a:extLst>
              <a:ext uri="{28A0092B-C50C-407E-A947-70E740481C1C}">
                <a14:useLocalDpi xmlns:a14="http://schemas.microsoft.com/office/drawing/2010/main" val="0"/>
              </a:ext>
            </a:extLst>
          </a:blip>
          <a:srcRect t="58578" b="1434"/>
          <a:stretch/>
        </p:blipFill>
        <p:spPr bwMode="auto">
          <a:xfrm>
            <a:off x="-8390" y="4324168"/>
            <a:ext cx="6784291"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4994" name="Rectangle 9"/>
          <p:cNvSpPr>
            <a:spLocks noGrp="1" noChangeArrowheads="1"/>
          </p:cNvSpPr>
          <p:nvPr>
            <p:ph type="title"/>
          </p:nvPr>
        </p:nvSpPr>
        <p:spPr>
          <a:xfrm>
            <a:off x="0" y="1"/>
            <a:ext cx="9144000" cy="609600"/>
          </a:xfrm>
        </p:spPr>
        <p:txBody>
          <a:bodyPr/>
          <a:lstStyle/>
          <a:p>
            <a:pPr eaLnBrk="1" hangingPunct="1"/>
            <a:r>
              <a:rPr lang="en-US" altLang="en-US" dirty="0" smtClean="0"/>
              <a:t>Normalizing into 2NF and 3NF</a:t>
            </a:r>
          </a:p>
        </p:txBody>
      </p:sp>
      <p:sp>
        <p:nvSpPr>
          <p:cNvPr id="84996"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pic>
        <p:nvPicPr>
          <p:cNvPr id="84997" name="Picture 8" descr="fig14_11.jpg"/>
          <p:cNvPicPr>
            <a:picLocks noChangeAspect="1"/>
          </p:cNvPicPr>
          <p:nvPr/>
        </p:nvPicPr>
        <p:blipFill rotWithShape="1">
          <a:blip r:embed="rId3" cstate="print">
            <a:extLst>
              <a:ext uri="{28A0092B-C50C-407E-A947-70E740481C1C}">
                <a14:useLocalDpi xmlns:a14="http://schemas.microsoft.com/office/drawing/2010/main" val="0"/>
              </a:ext>
            </a:extLst>
          </a:blip>
          <a:srcRect b="49107"/>
          <a:stretch/>
        </p:blipFill>
        <p:spPr bwMode="auto">
          <a:xfrm>
            <a:off x="0" y="609602"/>
            <a:ext cx="6784291" cy="3200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itle 1"/>
          <p:cNvSpPr txBox="1">
            <a:spLocks/>
          </p:cNvSpPr>
          <p:nvPr/>
        </p:nvSpPr>
        <p:spPr bwMode="auto">
          <a:xfrm>
            <a:off x="1390649" y="615337"/>
            <a:ext cx="3327743" cy="384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smtClean="0">
                <a:latin typeface="Verdana" charset="0"/>
              </a:rPr>
              <a:t>Partial Dependency. </a:t>
            </a:r>
            <a:endParaRPr lang="en-US" altLang="en-US" sz="2000" b="1" i="0" kern="0" dirty="0">
              <a:latin typeface="Verdana" charset="0"/>
            </a:endParaRPr>
          </a:p>
        </p:txBody>
      </p:sp>
      <p:sp>
        <p:nvSpPr>
          <p:cNvPr id="7" name="Title 1"/>
          <p:cNvSpPr txBox="1">
            <a:spLocks/>
          </p:cNvSpPr>
          <p:nvPr/>
        </p:nvSpPr>
        <p:spPr bwMode="auto">
          <a:xfrm>
            <a:off x="5480848" y="5497238"/>
            <a:ext cx="371728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smtClean="0">
                <a:latin typeface="Verdana" charset="0"/>
              </a:rPr>
              <a:t>Normalizing EMP_DEPT into 3NF relations.</a:t>
            </a:r>
            <a:endParaRPr lang="en-US" altLang="en-US" sz="2000" b="1" i="0" kern="0" dirty="0">
              <a:latin typeface="Verdana" charset="0"/>
            </a:endParaRPr>
          </a:p>
        </p:txBody>
      </p:sp>
      <p:sp>
        <p:nvSpPr>
          <p:cNvPr id="2" name="Oval 1"/>
          <p:cNvSpPr/>
          <p:nvPr/>
        </p:nvSpPr>
        <p:spPr bwMode="auto">
          <a:xfrm>
            <a:off x="9524" y="609602"/>
            <a:ext cx="1362076" cy="1523998"/>
          </a:xfrm>
          <a:prstGeom prst="ellipse">
            <a:avLst/>
          </a:prstGeom>
          <a:noFill/>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1" name="Oval 10"/>
          <p:cNvSpPr/>
          <p:nvPr/>
        </p:nvSpPr>
        <p:spPr bwMode="auto">
          <a:xfrm>
            <a:off x="895350" y="4495800"/>
            <a:ext cx="457200" cy="685800"/>
          </a:xfrm>
          <a:prstGeom prst="ellipse">
            <a:avLst/>
          </a:prstGeom>
          <a:noFill/>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2" name="Oval 11"/>
          <p:cNvSpPr/>
          <p:nvPr/>
        </p:nvSpPr>
        <p:spPr bwMode="auto">
          <a:xfrm>
            <a:off x="2895599" y="4495800"/>
            <a:ext cx="762001" cy="685800"/>
          </a:xfrm>
          <a:prstGeom prst="ellipse">
            <a:avLst/>
          </a:prstGeom>
          <a:noFill/>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3" name="Title 1"/>
          <p:cNvSpPr txBox="1">
            <a:spLocks/>
          </p:cNvSpPr>
          <p:nvPr/>
        </p:nvSpPr>
        <p:spPr bwMode="auto">
          <a:xfrm>
            <a:off x="4572000" y="2121074"/>
            <a:ext cx="3810000" cy="885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smtClean="0">
                <a:latin typeface="Verdana" charset="0"/>
              </a:rPr>
              <a:t>Normalizing EMP_PROJ into 2NF relations. </a:t>
            </a:r>
            <a:endParaRPr lang="en-US" altLang="en-US" sz="2000" b="1" i="0" kern="0" dirty="0">
              <a:latin typeface="Verdana" charset="0"/>
            </a:endParaRPr>
          </a:p>
        </p:txBody>
      </p:sp>
      <p:sp>
        <p:nvSpPr>
          <p:cNvPr id="14" name="Title 1"/>
          <p:cNvSpPr txBox="1">
            <a:spLocks/>
          </p:cNvSpPr>
          <p:nvPr/>
        </p:nvSpPr>
        <p:spPr bwMode="auto">
          <a:xfrm>
            <a:off x="895350" y="4004025"/>
            <a:ext cx="3564879" cy="384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smtClean="0">
                <a:latin typeface="Verdana" charset="0"/>
              </a:rPr>
              <a:t>Transitive  Dependency </a:t>
            </a:r>
            <a:endParaRPr lang="en-US" altLang="en-US" sz="2000" b="1" i="0" kern="0" dirty="0">
              <a:latin typeface="Verdana" charset="0"/>
            </a:endParaRPr>
          </a:p>
        </p:txBody>
      </p:sp>
      <p:sp>
        <p:nvSpPr>
          <p:cNvPr id="15" name="Title 1"/>
          <p:cNvSpPr txBox="1">
            <a:spLocks/>
          </p:cNvSpPr>
          <p:nvPr/>
        </p:nvSpPr>
        <p:spPr bwMode="auto">
          <a:xfrm>
            <a:off x="5561810" y="4004024"/>
            <a:ext cx="3564879" cy="384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smtClean="0">
                <a:latin typeface="Verdana" charset="0"/>
              </a:rPr>
              <a:t>SSN</a:t>
            </a:r>
            <a:r>
              <a:rPr lang="en-US" altLang="en-US" sz="2000" b="1" i="0" kern="0" dirty="0" smtClean="0">
                <a:latin typeface="Verdana" charset="0"/>
                <a:sym typeface="Wingdings" panose="05000000000000000000" pitchFamily="2" charset="2"/>
              </a:rPr>
              <a:t> </a:t>
            </a:r>
            <a:r>
              <a:rPr lang="en-US" altLang="en-US" sz="2000" b="1" i="0" kern="0" dirty="0" err="1" smtClean="0">
                <a:latin typeface="Verdana" charset="0"/>
                <a:sym typeface="Wingdings" panose="05000000000000000000" pitchFamily="2" charset="2"/>
              </a:rPr>
              <a:t>Dnumber</a:t>
            </a:r>
            <a:endParaRPr lang="en-US" altLang="en-US" sz="2000" b="1" i="0" kern="0" dirty="0">
              <a:latin typeface="Verdana" charset="0"/>
            </a:endParaRPr>
          </a:p>
        </p:txBody>
      </p:sp>
      <p:sp>
        <p:nvSpPr>
          <p:cNvPr id="16" name="Title 1"/>
          <p:cNvSpPr txBox="1">
            <a:spLocks/>
          </p:cNvSpPr>
          <p:nvPr/>
        </p:nvSpPr>
        <p:spPr bwMode="auto">
          <a:xfrm>
            <a:off x="5561810" y="4403150"/>
            <a:ext cx="3564879" cy="70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err="1" smtClean="0">
                <a:latin typeface="Verdana" charset="0"/>
                <a:sym typeface="Wingdings" panose="05000000000000000000" pitchFamily="2" charset="2"/>
              </a:rPr>
              <a:t>DnumberDname</a:t>
            </a:r>
            <a:r>
              <a:rPr lang="en-US" altLang="en-US" sz="2000" b="1" kern="0" dirty="0">
                <a:latin typeface="Verdana" charset="0"/>
                <a:sym typeface="Wingdings" panose="05000000000000000000" pitchFamily="2" charset="2"/>
              </a:rPr>
              <a:t> </a:t>
            </a:r>
            <a:r>
              <a:rPr lang="en-US" altLang="en-US" sz="2000" b="1" kern="0" dirty="0" err="1">
                <a:latin typeface="Verdana" charset="0"/>
                <a:sym typeface="Wingdings" panose="05000000000000000000" pitchFamily="2" charset="2"/>
              </a:rPr>
              <a:t>DnumberDmgr_SSN</a:t>
            </a:r>
            <a:endParaRPr lang="en-US" altLang="en-US" sz="2000" b="1" i="0" kern="0" dirty="0">
              <a:latin typeface="Verdana" charset="0"/>
            </a:endParaRPr>
          </a:p>
        </p:txBody>
      </p:sp>
      <p:sp>
        <p:nvSpPr>
          <p:cNvPr id="17" name="Title 1"/>
          <p:cNvSpPr txBox="1">
            <a:spLocks/>
          </p:cNvSpPr>
          <p:nvPr/>
        </p:nvSpPr>
        <p:spPr bwMode="auto">
          <a:xfrm>
            <a:off x="4636402" y="630504"/>
            <a:ext cx="4278998" cy="384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smtClean="0">
                <a:latin typeface="Verdana" charset="0"/>
              </a:rPr>
              <a:t>{SSN, </a:t>
            </a:r>
            <a:r>
              <a:rPr lang="en-US" altLang="en-US" sz="2000" b="1" i="0" kern="0" dirty="0" err="1" smtClean="0">
                <a:latin typeface="Verdana" charset="0"/>
              </a:rPr>
              <a:t>Pnumber</a:t>
            </a:r>
            <a:r>
              <a:rPr lang="en-US" altLang="en-US" sz="2000" b="1" i="0" kern="0" dirty="0" smtClean="0">
                <a:latin typeface="Verdana" charset="0"/>
              </a:rPr>
              <a:t>}=key</a:t>
            </a:r>
            <a:endParaRPr lang="en-US" altLang="en-US" sz="2000" b="1" i="0" kern="0" dirty="0">
              <a:latin typeface="Verdana" charset="0"/>
            </a:endParaRPr>
          </a:p>
        </p:txBody>
      </p:sp>
      <p:sp>
        <p:nvSpPr>
          <p:cNvPr id="18" name="Title 1"/>
          <p:cNvSpPr txBox="1">
            <a:spLocks/>
          </p:cNvSpPr>
          <p:nvPr/>
        </p:nvSpPr>
        <p:spPr bwMode="auto">
          <a:xfrm>
            <a:off x="4644792" y="1113899"/>
            <a:ext cx="4278998" cy="384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smtClean="0">
                <a:latin typeface="Verdana" charset="0"/>
              </a:rPr>
              <a:t>SSN</a:t>
            </a:r>
            <a:r>
              <a:rPr lang="en-US" altLang="en-US" sz="2000" b="1" i="0" kern="0" dirty="0" smtClean="0">
                <a:latin typeface="Verdana" charset="0"/>
                <a:sym typeface="Wingdings" panose="05000000000000000000" pitchFamily="2" charset="2"/>
              </a:rPr>
              <a:t> EName</a:t>
            </a:r>
            <a:endParaRPr lang="en-US" altLang="en-US" sz="2000" b="1" i="0" kern="0" dirty="0">
              <a:latin typeface="Verdana" charset="0"/>
            </a:endParaRPr>
          </a:p>
        </p:txBody>
      </p:sp>
      <p:sp>
        <p:nvSpPr>
          <p:cNvPr id="19" name="Title 1"/>
          <p:cNvSpPr txBox="1">
            <a:spLocks/>
          </p:cNvSpPr>
          <p:nvPr/>
        </p:nvSpPr>
        <p:spPr bwMode="auto">
          <a:xfrm>
            <a:off x="4654317" y="1428667"/>
            <a:ext cx="4278998" cy="384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i="0" kern="0" dirty="0" err="1" smtClean="0">
                <a:latin typeface="Verdana" charset="0"/>
              </a:rPr>
              <a:t>Pnumber</a:t>
            </a:r>
            <a:r>
              <a:rPr lang="en-US" altLang="en-US" sz="2000" b="1" kern="0" dirty="0" smtClean="0">
                <a:latin typeface="Verdana" charset="0"/>
                <a:sym typeface="Wingdings" panose="05000000000000000000" pitchFamily="2" charset="2"/>
              </a:rPr>
              <a:t> </a:t>
            </a:r>
            <a:r>
              <a:rPr lang="en-US" altLang="en-US" sz="2000" b="1" kern="0" dirty="0" err="1" smtClean="0">
                <a:latin typeface="Verdana" charset="0"/>
                <a:sym typeface="Wingdings" panose="05000000000000000000" pitchFamily="2" charset="2"/>
              </a:rPr>
              <a:t>Pname</a:t>
            </a:r>
            <a:endParaRPr lang="en-US" altLang="en-US" sz="2000" b="1" i="0" kern="0" dirty="0">
              <a:latin typeface="Verdana" charset="0"/>
            </a:endParaRPr>
          </a:p>
        </p:txBody>
      </p:sp>
    </p:spTree>
    <p:extLst>
      <p:ext uri="{BB962C8B-B14F-4D97-AF65-F5344CB8AC3E}">
        <p14:creationId xmlns:p14="http://schemas.microsoft.com/office/powerpoint/2010/main" val="398692416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4"/>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6"/>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p:bldP spid="2" grpId="0" animBg="1"/>
      <p:bldP spid="11" grpId="0" animBg="1"/>
      <p:bldP spid="12" grpId="0" animBg="1"/>
      <p:bldP spid="13" grpId="0"/>
      <p:bldP spid="14" grpId="0"/>
      <p:bldP spid="15" grpId="0"/>
      <p:bldP spid="16" grpId="0"/>
      <p:bldP spid="17" grpId="0"/>
      <p:bldP spid="18" grpId="0"/>
      <p:bldP spid="19"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p:cNvSpPr>
            <a:spLocks noGrp="1" noChangeArrowheads="1"/>
          </p:cNvSpPr>
          <p:nvPr>
            <p:ph type="title"/>
          </p:nvPr>
        </p:nvSpPr>
        <p:spPr>
          <a:xfrm>
            <a:off x="0" y="0"/>
            <a:ext cx="9144000" cy="720725"/>
          </a:xfrm>
        </p:spPr>
        <p:txBody>
          <a:bodyPr/>
          <a:lstStyle/>
          <a:p>
            <a:pPr eaLnBrk="1" hangingPunct="1"/>
            <a:r>
              <a:rPr lang="en-US" altLang="en-US" b="1" dirty="0" smtClean="0">
                <a:effectLst>
                  <a:outerShdw blurRad="38100" dist="38100" dir="2700000" algn="tl">
                    <a:srgbClr val="000000">
                      <a:alpha val="43137"/>
                    </a:srgbClr>
                  </a:outerShdw>
                </a:effectLst>
              </a:rPr>
              <a:t>Normal Forms Defined Informally	</a:t>
            </a:r>
          </a:p>
        </p:txBody>
      </p:sp>
      <p:sp>
        <p:nvSpPr>
          <p:cNvPr id="93187" name="Rectangle 3"/>
          <p:cNvSpPr>
            <a:spLocks noGrp="1" noChangeArrowheads="1"/>
          </p:cNvSpPr>
          <p:nvPr>
            <p:ph idx="1"/>
          </p:nvPr>
        </p:nvSpPr>
        <p:spPr>
          <a:xfrm>
            <a:off x="40640" y="838200"/>
            <a:ext cx="9042400" cy="5486400"/>
          </a:xfrm>
        </p:spPr>
        <p:txBody>
          <a:bodyPr/>
          <a:lstStyle/>
          <a:p>
            <a:pPr eaLnBrk="1" hangingPunct="1">
              <a:lnSpc>
                <a:spcPct val="150000"/>
              </a:lnSpc>
            </a:pPr>
            <a:r>
              <a:rPr lang="en-US" altLang="en-US" sz="3400" dirty="0" smtClean="0">
                <a:latin typeface="Candara" panose="020E0502030303020204" pitchFamily="34" charset="0"/>
              </a:rPr>
              <a:t>1</a:t>
            </a:r>
            <a:r>
              <a:rPr lang="en-US" altLang="en-US" sz="3400" baseline="30000" dirty="0" smtClean="0">
                <a:latin typeface="Candara" panose="020E0502030303020204" pitchFamily="34" charset="0"/>
              </a:rPr>
              <a:t>st</a:t>
            </a:r>
            <a:r>
              <a:rPr lang="en-US" altLang="en-US" sz="3400" dirty="0" smtClean="0">
                <a:latin typeface="Candara" panose="020E0502030303020204" pitchFamily="34" charset="0"/>
              </a:rPr>
              <a:t> Normal form</a:t>
            </a:r>
          </a:p>
          <a:p>
            <a:pPr lvl="1" eaLnBrk="1" hangingPunct="1">
              <a:lnSpc>
                <a:spcPct val="150000"/>
              </a:lnSpc>
            </a:pPr>
            <a:r>
              <a:rPr lang="en-US" altLang="en-US" sz="3400" dirty="0" smtClean="0">
                <a:latin typeface="Candara" panose="020E0502030303020204" pitchFamily="34" charset="0"/>
              </a:rPr>
              <a:t>All attributes depend on </a:t>
            </a:r>
            <a:r>
              <a:rPr lang="en-US" altLang="en-US" sz="3400" b="1" dirty="0" smtClean="0">
                <a:latin typeface="Candara" panose="020E0502030303020204" pitchFamily="34" charset="0"/>
              </a:rPr>
              <a:t>the key</a:t>
            </a:r>
          </a:p>
          <a:p>
            <a:pPr eaLnBrk="1" hangingPunct="1">
              <a:lnSpc>
                <a:spcPct val="150000"/>
              </a:lnSpc>
            </a:pPr>
            <a:r>
              <a:rPr lang="en-US" altLang="en-US" sz="3400" dirty="0" smtClean="0">
                <a:latin typeface="Candara" panose="020E0502030303020204" pitchFamily="34" charset="0"/>
              </a:rPr>
              <a:t>2</a:t>
            </a:r>
            <a:r>
              <a:rPr lang="en-US" altLang="en-US" sz="3400" baseline="30000" dirty="0" smtClean="0">
                <a:latin typeface="Candara" panose="020E0502030303020204" pitchFamily="34" charset="0"/>
              </a:rPr>
              <a:t>nd</a:t>
            </a:r>
            <a:r>
              <a:rPr lang="en-US" altLang="en-US" sz="3400" dirty="0" smtClean="0">
                <a:latin typeface="Candara" panose="020E0502030303020204" pitchFamily="34" charset="0"/>
              </a:rPr>
              <a:t> Normal form</a:t>
            </a:r>
          </a:p>
          <a:p>
            <a:pPr lvl="1" eaLnBrk="1" hangingPunct="1">
              <a:lnSpc>
                <a:spcPct val="150000"/>
              </a:lnSpc>
            </a:pPr>
            <a:r>
              <a:rPr lang="en-US" altLang="en-US" sz="3400" dirty="0" smtClean="0">
                <a:latin typeface="Candara" panose="020E0502030303020204" pitchFamily="34" charset="0"/>
              </a:rPr>
              <a:t>All attributes depend on </a:t>
            </a:r>
            <a:r>
              <a:rPr lang="en-US" altLang="en-US" sz="3400" b="1" dirty="0" smtClean="0">
                <a:latin typeface="Candara" panose="020E0502030303020204" pitchFamily="34" charset="0"/>
              </a:rPr>
              <a:t>the whole key</a:t>
            </a:r>
          </a:p>
          <a:p>
            <a:pPr eaLnBrk="1" hangingPunct="1">
              <a:lnSpc>
                <a:spcPct val="150000"/>
              </a:lnSpc>
            </a:pPr>
            <a:r>
              <a:rPr lang="en-US" altLang="en-US" sz="3400" dirty="0" smtClean="0">
                <a:latin typeface="Candara" panose="020E0502030303020204" pitchFamily="34" charset="0"/>
              </a:rPr>
              <a:t>3</a:t>
            </a:r>
            <a:r>
              <a:rPr lang="en-US" altLang="en-US" sz="3400" baseline="30000" dirty="0" smtClean="0">
                <a:latin typeface="Candara" panose="020E0502030303020204" pitchFamily="34" charset="0"/>
              </a:rPr>
              <a:t>rd</a:t>
            </a:r>
            <a:r>
              <a:rPr lang="en-US" altLang="en-US" sz="3400" dirty="0" smtClean="0">
                <a:latin typeface="Candara" panose="020E0502030303020204" pitchFamily="34" charset="0"/>
              </a:rPr>
              <a:t> Normal form</a:t>
            </a:r>
          </a:p>
          <a:p>
            <a:pPr lvl="1" eaLnBrk="1" hangingPunct="1">
              <a:lnSpc>
                <a:spcPct val="150000"/>
              </a:lnSpc>
            </a:pPr>
            <a:r>
              <a:rPr lang="en-US" altLang="en-US" sz="3400" dirty="0" smtClean="0">
                <a:latin typeface="Candara" panose="020E0502030303020204" pitchFamily="34" charset="0"/>
              </a:rPr>
              <a:t>All attributes depend on </a:t>
            </a:r>
            <a:r>
              <a:rPr lang="en-US" altLang="en-US" sz="3400" b="1" dirty="0" smtClean="0">
                <a:latin typeface="Candara" panose="020E0502030303020204" pitchFamily="34" charset="0"/>
              </a:rPr>
              <a:t>nothing but the key</a:t>
            </a:r>
            <a:endParaRPr lang="en-US" altLang="en-US" sz="3400" dirty="0" smtClean="0">
              <a:latin typeface="Candara" panose="020E0502030303020204" pitchFamily="34" charset="0"/>
            </a:endParaRPr>
          </a:p>
        </p:txBody>
      </p:sp>
    </p:spTree>
    <p:extLst>
      <p:ext uri="{BB962C8B-B14F-4D97-AF65-F5344CB8AC3E}">
        <p14:creationId xmlns:p14="http://schemas.microsoft.com/office/powerpoint/2010/main" val="260387384"/>
      </p:ext>
    </p:extLst>
  </p:cSld>
  <p:clrMapOvr>
    <a:masterClrMapping/>
  </p:clrMapOvr>
  <p:transition spd="med"/>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6"/>
          <p:cNvSpPr>
            <a:spLocks noGrp="1" noChangeArrowheads="1"/>
          </p:cNvSpPr>
          <p:nvPr>
            <p:ph type="title"/>
          </p:nvPr>
        </p:nvSpPr>
        <p:spPr>
          <a:xfrm>
            <a:off x="0" y="0"/>
            <a:ext cx="9144000" cy="644525"/>
          </a:xfrm>
        </p:spPr>
        <p:txBody>
          <a:bodyPr/>
          <a:lstStyle/>
          <a:p>
            <a:pPr eaLnBrk="1" hangingPunct="1"/>
            <a:r>
              <a:rPr lang="en-US" altLang="en-US" sz="2800" dirty="0" smtClean="0"/>
              <a:t>General Normal Form Definitions (For Multiple Keys)</a:t>
            </a:r>
          </a:p>
        </p:txBody>
      </p:sp>
      <p:sp>
        <p:nvSpPr>
          <p:cNvPr id="95235" name="Rectangle 7"/>
          <p:cNvSpPr>
            <a:spLocks noGrp="1" noChangeArrowheads="1"/>
          </p:cNvSpPr>
          <p:nvPr>
            <p:ph idx="1"/>
          </p:nvPr>
        </p:nvSpPr>
        <p:spPr>
          <a:xfrm>
            <a:off x="101600" y="1143000"/>
            <a:ext cx="8966200" cy="5638800"/>
          </a:xfrm>
        </p:spPr>
        <p:txBody>
          <a:bodyPr/>
          <a:lstStyle/>
          <a:p>
            <a:pPr eaLnBrk="1" hangingPunct="1">
              <a:lnSpc>
                <a:spcPct val="150000"/>
              </a:lnSpc>
            </a:pPr>
            <a:r>
              <a:rPr lang="en-US" altLang="en-US" dirty="0" smtClean="0"/>
              <a:t>The above definitions consider the primary key only</a:t>
            </a:r>
          </a:p>
          <a:p>
            <a:pPr eaLnBrk="1" hangingPunct="1">
              <a:lnSpc>
                <a:spcPct val="150000"/>
              </a:lnSpc>
            </a:pPr>
            <a:r>
              <a:rPr lang="en-US" altLang="en-US" dirty="0" smtClean="0"/>
              <a:t>The following more general definitions take into account relations with multiple candidate keys</a:t>
            </a:r>
          </a:p>
          <a:p>
            <a:pPr eaLnBrk="1" hangingPunct="1">
              <a:lnSpc>
                <a:spcPct val="150000"/>
              </a:lnSpc>
            </a:pPr>
            <a:r>
              <a:rPr lang="en-US" altLang="en-US" dirty="0" smtClean="0"/>
              <a:t>Any attribute involved in a candidate key is a </a:t>
            </a:r>
            <a:r>
              <a:rPr lang="en-US" altLang="en-US" i="1" u="sng" dirty="0" smtClean="0"/>
              <a:t>prime attribute </a:t>
            </a:r>
          </a:p>
          <a:p>
            <a:pPr eaLnBrk="1" hangingPunct="1">
              <a:lnSpc>
                <a:spcPct val="150000"/>
              </a:lnSpc>
            </a:pPr>
            <a:r>
              <a:rPr lang="en-US" altLang="en-US" dirty="0" smtClean="0"/>
              <a:t>All other attributes are called </a:t>
            </a:r>
            <a:r>
              <a:rPr lang="en-US" altLang="en-US" i="1" u="sng" dirty="0" smtClean="0"/>
              <a:t>non-prime attributes.</a:t>
            </a:r>
          </a:p>
        </p:txBody>
      </p:sp>
    </p:spTree>
    <p:extLst>
      <p:ext uri="{BB962C8B-B14F-4D97-AF65-F5344CB8AC3E}">
        <p14:creationId xmlns:p14="http://schemas.microsoft.com/office/powerpoint/2010/main" val="165337023"/>
      </p:ext>
    </p:extLst>
  </p:cSld>
  <p:clrMapOvr>
    <a:masterClrMapping/>
  </p:clrMapOvr>
  <p:transition spd="med"/>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9"/>
          <p:cNvSpPr>
            <a:spLocks noGrp="1" noChangeArrowheads="1"/>
          </p:cNvSpPr>
          <p:nvPr>
            <p:ph type="title"/>
          </p:nvPr>
        </p:nvSpPr>
        <p:spPr>
          <a:xfrm>
            <a:off x="0" y="0"/>
            <a:ext cx="3124200" cy="914400"/>
          </a:xfrm>
        </p:spPr>
        <p:txBody>
          <a:bodyPr/>
          <a:lstStyle/>
          <a:p>
            <a:pPr eaLnBrk="1" hangingPunct="1"/>
            <a:r>
              <a:rPr lang="en-US" altLang="en-US" sz="2800" b="1" dirty="0" smtClean="0"/>
              <a:t>Normalization into 2NF and 3NF</a:t>
            </a:r>
          </a:p>
        </p:txBody>
      </p:sp>
      <p:sp>
        <p:nvSpPr>
          <p:cNvPr id="87044" name="Rectangle 4"/>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sp>
        <p:nvSpPr>
          <p:cNvPr id="87045" name="Title 2"/>
          <p:cNvSpPr txBox="1">
            <a:spLocks/>
          </p:cNvSpPr>
          <p:nvPr/>
        </p:nvSpPr>
        <p:spPr bwMode="auto">
          <a:xfrm>
            <a:off x="15240" y="990600"/>
            <a:ext cx="3124200" cy="586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2400" i="0" dirty="0" smtClean="0">
                <a:solidFill>
                  <a:srgbClr val="000000"/>
                </a:solidFill>
                <a:latin typeface="Bahnschrift" panose="020B0502040204020203" pitchFamily="34" charset="0"/>
                <a:cs typeface="Times New Roman" panose="02020603050405020304" pitchFamily="18" charset="0"/>
              </a:rPr>
              <a:t>(a) The </a:t>
            </a:r>
            <a:r>
              <a:rPr lang="en-US" altLang="en-US" sz="2400" i="0" dirty="0">
                <a:solidFill>
                  <a:srgbClr val="000000"/>
                </a:solidFill>
                <a:latin typeface="Bahnschrift" panose="020B0502040204020203" pitchFamily="34" charset="0"/>
                <a:cs typeface="Times New Roman" panose="02020603050405020304" pitchFamily="18" charset="0"/>
              </a:rPr>
              <a:t>LOTS relation with its functional dependencies FD1 through FD4. </a:t>
            </a:r>
            <a:endParaRPr lang="en-US" altLang="en-US" sz="2400" i="0" dirty="0" smtClean="0">
              <a:solidFill>
                <a:srgbClr val="000000"/>
              </a:solidFill>
              <a:latin typeface="Bahnschrift" panose="020B0502040204020203" pitchFamily="34" charset="0"/>
              <a:cs typeface="Times New Roman" panose="02020603050405020304" pitchFamily="18" charset="0"/>
            </a:endParaRPr>
          </a:p>
          <a:p>
            <a:pPr>
              <a:spcBef>
                <a:spcPct val="0"/>
              </a:spcBef>
              <a:buClrTx/>
              <a:buSzTx/>
              <a:buFontTx/>
              <a:buNone/>
            </a:pPr>
            <a:endParaRPr lang="en-US" altLang="en-US" sz="700" i="0" dirty="0">
              <a:solidFill>
                <a:srgbClr val="000000"/>
              </a:solidFill>
              <a:latin typeface="Bahnschrift" panose="020B0502040204020203" pitchFamily="34" charset="0"/>
              <a:cs typeface="Times New Roman" panose="02020603050405020304" pitchFamily="18" charset="0"/>
            </a:endParaRPr>
          </a:p>
          <a:p>
            <a:pPr>
              <a:spcBef>
                <a:spcPct val="0"/>
              </a:spcBef>
              <a:buClrTx/>
              <a:buSzTx/>
              <a:buFontTx/>
              <a:buNone/>
            </a:pPr>
            <a:r>
              <a:rPr lang="en-US" altLang="en-US" sz="2400" i="0" dirty="0">
                <a:solidFill>
                  <a:srgbClr val="000000"/>
                </a:solidFill>
                <a:latin typeface="Bahnschrift" panose="020B0502040204020203" pitchFamily="34" charset="0"/>
                <a:cs typeface="Times New Roman" panose="02020603050405020304" pitchFamily="18" charset="0"/>
              </a:rPr>
              <a:t>(b) Decomposing into the 2NF relations LOTS1 and LOTS2. </a:t>
            </a:r>
            <a:r>
              <a:rPr lang="en-US" altLang="en-US" sz="2400" i="0" dirty="0" smtClean="0">
                <a:solidFill>
                  <a:srgbClr val="000000"/>
                </a:solidFill>
                <a:latin typeface="Bahnschrift" panose="020B0502040204020203" pitchFamily="34" charset="0"/>
                <a:cs typeface="Times New Roman" panose="02020603050405020304" pitchFamily="18" charset="0"/>
              </a:rPr>
              <a:t/>
            </a:r>
            <a:br>
              <a:rPr lang="en-US" altLang="en-US" sz="2400" i="0" dirty="0" smtClean="0">
                <a:solidFill>
                  <a:srgbClr val="000000"/>
                </a:solidFill>
                <a:latin typeface="Bahnschrift" panose="020B0502040204020203" pitchFamily="34" charset="0"/>
                <a:cs typeface="Times New Roman" panose="02020603050405020304" pitchFamily="18" charset="0"/>
              </a:rPr>
            </a:br>
            <a:r>
              <a:rPr lang="en-US" altLang="en-US" sz="700" i="0" dirty="0" smtClean="0">
                <a:solidFill>
                  <a:srgbClr val="000000"/>
                </a:solidFill>
                <a:latin typeface="Bahnschrift" panose="020B0502040204020203" pitchFamily="34" charset="0"/>
                <a:cs typeface="Times New Roman" panose="02020603050405020304" pitchFamily="18" charset="0"/>
              </a:rPr>
              <a:t/>
            </a:r>
            <a:br>
              <a:rPr lang="en-US" altLang="en-US" sz="700" i="0" dirty="0" smtClean="0">
                <a:solidFill>
                  <a:srgbClr val="000000"/>
                </a:solidFill>
                <a:latin typeface="Bahnschrift" panose="020B0502040204020203" pitchFamily="34" charset="0"/>
                <a:cs typeface="Times New Roman" panose="02020603050405020304" pitchFamily="18" charset="0"/>
              </a:rPr>
            </a:br>
            <a:endParaRPr lang="en-US" altLang="en-US" sz="700" i="0" dirty="0" smtClean="0">
              <a:solidFill>
                <a:srgbClr val="000000"/>
              </a:solidFill>
              <a:latin typeface="Bahnschrift" panose="020B0502040204020203" pitchFamily="34" charset="0"/>
              <a:cs typeface="Times New Roman" panose="02020603050405020304" pitchFamily="18" charset="0"/>
            </a:endParaRPr>
          </a:p>
          <a:p>
            <a:pPr>
              <a:spcBef>
                <a:spcPct val="0"/>
              </a:spcBef>
              <a:buClrTx/>
              <a:buSzTx/>
              <a:buFontTx/>
              <a:buNone/>
            </a:pPr>
            <a:r>
              <a:rPr lang="de-DE" altLang="en-US" sz="2400" i="0" dirty="0" smtClean="0">
                <a:solidFill>
                  <a:srgbClr val="000000"/>
                </a:solidFill>
                <a:latin typeface="Bahnschrift" panose="020B0502040204020203" pitchFamily="34" charset="0"/>
                <a:cs typeface="Times New Roman" panose="02020603050405020304" pitchFamily="18" charset="0"/>
              </a:rPr>
              <a:t>(</a:t>
            </a:r>
            <a:r>
              <a:rPr lang="de-DE" altLang="en-US" sz="2400" i="0" dirty="0">
                <a:solidFill>
                  <a:srgbClr val="000000"/>
                </a:solidFill>
                <a:latin typeface="Bahnschrift" panose="020B0502040204020203" pitchFamily="34" charset="0"/>
                <a:cs typeface="Times New Roman" panose="02020603050405020304" pitchFamily="18" charset="0"/>
              </a:rPr>
              <a:t>c) </a:t>
            </a:r>
            <a:r>
              <a:rPr lang="en-US" altLang="en-US" sz="2400" i="0" dirty="0">
                <a:solidFill>
                  <a:srgbClr val="000000"/>
                </a:solidFill>
                <a:latin typeface="Bahnschrift" panose="020B0502040204020203" pitchFamily="34" charset="0"/>
                <a:cs typeface="Times New Roman" panose="02020603050405020304" pitchFamily="18" charset="0"/>
              </a:rPr>
              <a:t>Decomposing LOTS1 into the 3NF relations LOTS1A and LOTS1B. </a:t>
            </a:r>
            <a:r>
              <a:rPr lang="en-US" altLang="en-US" sz="2400" i="0" dirty="0" smtClean="0">
                <a:solidFill>
                  <a:srgbClr val="000000"/>
                </a:solidFill>
                <a:latin typeface="Bahnschrift" panose="020B0502040204020203" pitchFamily="34" charset="0"/>
                <a:cs typeface="Times New Roman" panose="02020603050405020304" pitchFamily="18" charset="0"/>
              </a:rPr>
              <a:t/>
            </a:r>
            <a:br>
              <a:rPr lang="en-US" altLang="en-US" sz="2400" i="0" dirty="0" smtClean="0">
                <a:solidFill>
                  <a:srgbClr val="000000"/>
                </a:solidFill>
                <a:latin typeface="Bahnschrift" panose="020B0502040204020203" pitchFamily="34" charset="0"/>
                <a:cs typeface="Times New Roman" panose="02020603050405020304" pitchFamily="18" charset="0"/>
              </a:rPr>
            </a:br>
            <a:endParaRPr lang="en-US" altLang="en-US" sz="1100" i="0" dirty="0" smtClean="0">
              <a:solidFill>
                <a:srgbClr val="000000"/>
              </a:solidFill>
              <a:latin typeface="Bahnschrift" panose="020B0502040204020203" pitchFamily="34" charset="0"/>
              <a:cs typeface="Times New Roman" panose="02020603050405020304" pitchFamily="18" charset="0"/>
            </a:endParaRPr>
          </a:p>
          <a:p>
            <a:pPr>
              <a:spcBef>
                <a:spcPct val="0"/>
              </a:spcBef>
              <a:buClrTx/>
              <a:buSzTx/>
              <a:buFontTx/>
              <a:buNone/>
            </a:pPr>
            <a:r>
              <a:rPr lang="en-US" altLang="en-US" sz="2400" i="0" dirty="0" smtClean="0">
                <a:solidFill>
                  <a:srgbClr val="000000"/>
                </a:solidFill>
                <a:latin typeface="Bahnschrift" panose="020B0502040204020203" pitchFamily="34" charset="0"/>
                <a:cs typeface="Times New Roman" panose="02020603050405020304" pitchFamily="18" charset="0"/>
              </a:rPr>
              <a:t>(</a:t>
            </a:r>
            <a:r>
              <a:rPr lang="en-US" altLang="en-US" sz="2400" i="0" dirty="0">
                <a:solidFill>
                  <a:srgbClr val="000000"/>
                </a:solidFill>
                <a:latin typeface="Bahnschrift" panose="020B0502040204020203" pitchFamily="34" charset="0"/>
                <a:cs typeface="Times New Roman" panose="02020603050405020304" pitchFamily="18" charset="0"/>
              </a:rPr>
              <a:t>d) Progressive normalization of LOTS into a 3NF design</a:t>
            </a:r>
            <a:r>
              <a:rPr lang="en-US" altLang="en-US" sz="2400" i="0" dirty="0" smtClean="0">
                <a:solidFill>
                  <a:srgbClr val="000000"/>
                </a:solidFill>
                <a:latin typeface="Bahnschrift" panose="020B0502040204020203" pitchFamily="34" charset="0"/>
                <a:cs typeface="Times New Roman" panose="02020603050405020304" pitchFamily="18" charset="0"/>
              </a:rPr>
              <a:t>.</a:t>
            </a:r>
            <a:endParaRPr lang="en-US" altLang="en-US" sz="2400" i="0" dirty="0">
              <a:solidFill>
                <a:srgbClr val="000000"/>
              </a:solidFill>
              <a:latin typeface="Bahnschrift" panose="020B0502040204020203" pitchFamily="34" charset="0"/>
              <a:cs typeface="Times New Roman" panose="02020603050405020304" pitchFamily="18" charset="0"/>
            </a:endParaRPr>
          </a:p>
        </p:txBody>
      </p:sp>
      <p:pic>
        <p:nvPicPr>
          <p:cNvPr id="87047" name="Picture 12" descr="fig14_12b.jpg"/>
          <p:cNvPicPr>
            <a:picLocks noChangeAspect="1"/>
          </p:cNvPicPr>
          <p:nvPr/>
        </p:nvPicPr>
        <p:blipFill rotWithShape="1">
          <a:blip r:embed="rId3">
            <a:extLst>
              <a:ext uri="{28A0092B-C50C-407E-A947-70E740481C1C}">
                <a14:useLocalDpi xmlns:a14="http://schemas.microsoft.com/office/drawing/2010/main" val="0"/>
              </a:ext>
            </a:extLst>
          </a:blip>
          <a:srcRect l="2532" t="5182" r="2551" b="4114"/>
          <a:stretch/>
        </p:blipFill>
        <p:spPr bwMode="auto">
          <a:xfrm>
            <a:off x="3347719" y="2181458"/>
            <a:ext cx="5792676" cy="1409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7048" name="Picture 16" descr="fig14_12c.jpg"/>
          <p:cNvPicPr>
            <a:picLocks noChangeAspect="1"/>
          </p:cNvPicPr>
          <p:nvPr/>
        </p:nvPicPr>
        <p:blipFill rotWithShape="1">
          <a:blip r:embed="rId4">
            <a:extLst>
              <a:ext uri="{28A0092B-C50C-407E-A947-70E740481C1C}">
                <a14:useLocalDpi xmlns:a14="http://schemas.microsoft.com/office/drawing/2010/main" val="0"/>
              </a:ext>
            </a:extLst>
          </a:blip>
          <a:srcRect l="2136" t="7543" b="5305"/>
          <a:stretch/>
        </p:blipFill>
        <p:spPr bwMode="auto">
          <a:xfrm>
            <a:off x="3398518" y="3637280"/>
            <a:ext cx="5730854"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7046" name="Picture 3" descr="fig14_12a.jpg"/>
          <p:cNvPicPr>
            <a:picLocks noChangeAspect="1"/>
          </p:cNvPicPr>
          <p:nvPr/>
        </p:nvPicPr>
        <p:blipFill rotWithShape="1">
          <a:blip r:embed="rId5">
            <a:extLst>
              <a:ext uri="{28A0092B-C50C-407E-A947-70E740481C1C}">
                <a14:useLocalDpi xmlns:a14="http://schemas.microsoft.com/office/drawing/2010/main" val="0"/>
              </a:ext>
            </a:extLst>
          </a:blip>
          <a:srcRect l="1546" t="1248" r="1470" b="2096"/>
          <a:stretch/>
        </p:blipFill>
        <p:spPr bwMode="auto">
          <a:xfrm>
            <a:off x="3398518" y="1"/>
            <a:ext cx="5704842" cy="220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7049" name="Picture 20" descr="fig14_12d.jpg"/>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398517" y="4836160"/>
            <a:ext cx="5593083" cy="2021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bwMode="auto">
          <a:xfrm>
            <a:off x="3097322" y="-28576"/>
            <a:ext cx="47198" cy="6886576"/>
          </a:xfrm>
          <a:prstGeom prst="rect">
            <a:avLst/>
          </a:prstGeom>
          <a:solidFill>
            <a:schemeClr val="accent3">
              <a:lumMod val="8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169763808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8704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704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7045">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704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7045">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704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87045">
                                            <p:txEl>
                                              <p:pRg st="4" end="4"/>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870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6"/>
          <p:cNvSpPr>
            <a:spLocks noGrp="1" noChangeArrowheads="1"/>
          </p:cNvSpPr>
          <p:nvPr>
            <p:ph type="title"/>
          </p:nvPr>
        </p:nvSpPr>
        <p:spPr>
          <a:xfrm>
            <a:off x="0" y="0"/>
            <a:ext cx="9144000" cy="644525"/>
          </a:xfrm>
        </p:spPr>
        <p:txBody>
          <a:bodyPr/>
          <a:lstStyle/>
          <a:p>
            <a:pPr eaLnBrk="1" hangingPunct="1"/>
            <a:r>
              <a:rPr lang="en-US" altLang="en-US" sz="2800" dirty="0" smtClean="0">
                <a:effectLst>
                  <a:outerShdw blurRad="38100" dist="38100" dir="2700000" algn="tl">
                    <a:srgbClr val="000000">
                      <a:alpha val="43137"/>
                    </a:srgbClr>
                  </a:outerShdw>
                </a:effectLst>
              </a:rPr>
              <a:t>General Definition of 2NF (For Multiple Candidate Keys) </a:t>
            </a:r>
          </a:p>
        </p:txBody>
      </p:sp>
      <p:sp>
        <p:nvSpPr>
          <p:cNvPr id="106499" name="Rectangle 7"/>
          <p:cNvSpPr>
            <a:spLocks noGrp="1" noChangeArrowheads="1"/>
          </p:cNvSpPr>
          <p:nvPr>
            <p:ph idx="1"/>
          </p:nvPr>
        </p:nvSpPr>
        <p:spPr>
          <a:xfrm>
            <a:off x="51905" y="692427"/>
            <a:ext cx="9052338" cy="6125816"/>
          </a:xfrm>
        </p:spPr>
        <p:txBody>
          <a:bodyPr/>
          <a:lstStyle/>
          <a:p>
            <a:pPr eaLnBrk="1" hangingPunct="1">
              <a:lnSpc>
                <a:spcPct val="150000"/>
              </a:lnSpc>
              <a:defRPr/>
            </a:pPr>
            <a:r>
              <a:rPr lang="en-US" altLang="en-US" sz="3200" dirty="0" smtClean="0">
                <a:latin typeface="Candara" panose="020E0502030303020204" pitchFamily="34" charset="0"/>
              </a:rPr>
              <a:t>In previous slide the FD </a:t>
            </a:r>
          </a:p>
          <a:p>
            <a:pPr marL="0" indent="0" eaLnBrk="1" hangingPunct="1">
              <a:lnSpc>
                <a:spcPct val="150000"/>
              </a:lnSpc>
              <a:buFont typeface="Wingdings" panose="05000000000000000000" pitchFamily="2" charset="2"/>
              <a:buNone/>
              <a:defRPr/>
            </a:pPr>
            <a:r>
              <a:rPr lang="en-US" altLang="en-US" sz="3200" dirty="0">
                <a:latin typeface="Candara" panose="020E0502030303020204" pitchFamily="34" charset="0"/>
              </a:rPr>
              <a:t> </a:t>
            </a:r>
            <a:r>
              <a:rPr lang="en-US" altLang="en-US" sz="3200" dirty="0" smtClean="0">
                <a:latin typeface="Candara" panose="020E0502030303020204" pitchFamily="34" charset="0"/>
              </a:rPr>
              <a:t>   </a:t>
            </a:r>
            <a:r>
              <a:rPr lang="en-US" altLang="en-US" sz="3200" b="1" dirty="0" err="1" smtClean="0">
                <a:latin typeface="Candara" panose="020E0502030303020204" pitchFamily="34" charset="0"/>
              </a:rPr>
              <a:t>County_name</a:t>
            </a:r>
            <a:r>
              <a:rPr lang="en-US" altLang="en-US" sz="3200" b="1" dirty="0" smtClean="0">
                <a:latin typeface="Candara" panose="020E0502030303020204" pitchFamily="34" charset="0"/>
              </a:rPr>
              <a:t> → </a:t>
            </a:r>
            <a:r>
              <a:rPr lang="en-US" altLang="en-US" sz="3200" b="1" dirty="0" err="1" smtClean="0">
                <a:latin typeface="Candara" panose="020E0502030303020204" pitchFamily="34" charset="0"/>
              </a:rPr>
              <a:t>Tax_rate</a:t>
            </a:r>
            <a:r>
              <a:rPr lang="en-US" altLang="en-US" sz="3200" b="1" dirty="0">
                <a:latin typeface="Candara" panose="020E0502030303020204" pitchFamily="34" charset="0"/>
              </a:rPr>
              <a:t> </a:t>
            </a:r>
            <a:r>
              <a:rPr lang="en-US" altLang="en-US" sz="3200" b="1" dirty="0" smtClean="0">
                <a:latin typeface="Candara" panose="020E0502030303020204" pitchFamily="34" charset="0"/>
              </a:rPr>
              <a:t>  violates 2NF</a:t>
            </a:r>
            <a:r>
              <a:rPr lang="en-US" altLang="en-US" sz="3200" dirty="0" smtClean="0">
                <a:latin typeface="Candara" panose="020E0502030303020204" pitchFamily="34" charset="0"/>
              </a:rPr>
              <a:t>.</a:t>
            </a:r>
          </a:p>
          <a:p>
            <a:pPr marL="0" indent="0" eaLnBrk="1" hangingPunct="1">
              <a:lnSpc>
                <a:spcPct val="150000"/>
              </a:lnSpc>
              <a:buFont typeface="Wingdings" panose="05000000000000000000" pitchFamily="2" charset="2"/>
              <a:buNone/>
              <a:defRPr/>
            </a:pPr>
            <a:r>
              <a:rPr lang="en-US" altLang="en-US" sz="3200" dirty="0" smtClean="0">
                <a:latin typeface="Candara" panose="020E0502030303020204" pitchFamily="34" charset="0"/>
              </a:rPr>
              <a:t>So second normalization converts LOTS into </a:t>
            </a:r>
          </a:p>
          <a:p>
            <a:pPr marL="0" indent="0" eaLnBrk="1" hangingPunct="1">
              <a:lnSpc>
                <a:spcPct val="150000"/>
              </a:lnSpc>
              <a:buFont typeface="Wingdings" panose="05000000000000000000" pitchFamily="2" charset="2"/>
              <a:buNone/>
              <a:defRPr/>
            </a:pPr>
            <a:r>
              <a:rPr lang="en-US" altLang="en-US" dirty="0" smtClean="0">
                <a:latin typeface="Candara" panose="020E0502030303020204" pitchFamily="34" charset="0"/>
              </a:rPr>
              <a:t>LOTS1 (</a:t>
            </a:r>
            <a:r>
              <a:rPr lang="en-US" altLang="en-US" dirty="0" err="1" smtClean="0">
                <a:latin typeface="Candara" panose="020E0502030303020204" pitchFamily="34" charset="0"/>
              </a:rPr>
              <a:t>Property_id</a:t>
            </a:r>
            <a:r>
              <a:rPr lang="en-US" altLang="en-US" dirty="0" smtClean="0">
                <a:latin typeface="Candara" panose="020E0502030303020204" pitchFamily="34" charset="0"/>
              </a:rPr>
              <a:t>#, </a:t>
            </a:r>
            <a:r>
              <a:rPr lang="en-US" altLang="en-US" dirty="0" err="1" smtClean="0">
                <a:latin typeface="Candara" panose="020E0502030303020204" pitchFamily="34" charset="0"/>
              </a:rPr>
              <a:t>County_name</a:t>
            </a:r>
            <a:r>
              <a:rPr lang="en-US" altLang="en-US" dirty="0" smtClean="0">
                <a:latin typeface="Candara" panose="020E0502030303020204" pitchFamily="34" charset="0"/>
              </a:rPr>
              <a:t>, Lot#, Area, Price)</a:t>
            </a:r>
          </a:p>
          <a:p>
            <a:pPr marL="0" indent="0" eaLnBrk="1" hangingPunct="1">
              <a:lnSpc>
                <a:spcPct val="150000"/>
              </a:lnSpc>
              <a:buFont typeface="Wingdings" panose="05000000000000000000" pitchFamily="2" charset="2"/>
              <a:buNone/>
              <a:defRPr/>
            </a:pPr>
            <a:r>
              <a:rPr lang="en-US" altLang="en-US" dirty="0" smtClean="0">
                <a:latin typeface="Candara" panose="020E0502030303020204" pitchFamily="34" charset="0"/>
              </a:rPr>
              <a:t>LOTS2 ( </a:t>
            </a:r>
            <a:r>
              <a:rPr lang="en-US" altLang="en-US" dirty="0" err="1" smtClean="0">
                <a:latin typeface="Candara" panose="020E0502030303020204" pitchFamily="34" charset="0"/>
              </a:rPr>
              <a:t>County_name</a:t>
            </a:r>
            <a:r>
              <a:rPr lang="en-US" altLang="en-US" dirty="0" smtClean="0">
                <a:latin typeface="Candara" panose="020E0502030303020204" pitchFamily="34" charset="0"/>
              </a:rPr>
              <a:t>, </a:t>
            </a:r>
            <a:r>
              <a:rPr lang="en-US" altLang="en-US" dirty="0" err="1" smtClean="0">
                <a:latin typeface="Candara" panose="020E0502030303020204" pitchFamily="34" charset="0"/>
              </a:rPr>
              <a:t>Tax_rate</a:t>
            </a:r>
            <a:r>
              <a:rPr lang="en-US" altLang="en-US" dirty="0" smtClean="0">
                <a:latin typeface="Candara" panose="020E0502030303020204" pitchFamily="34" charset="0"/>
              </a:rPr>
              <a:t>)</a:t>
            </a:r>
          </a:p>
        </p:txBody>
      </p:sp>
    </p:spTree>
    <p:extLst>
      <p:ext uri="{BB962C8B-B14F-4D97-AF65-F5344CB8AC3E}">
        <p14:creationId xmlns:p14="http://schemas.microsoft.com/office/powerpoint/2010/main" val="1679510409"/>
      </p:ext>
    </p:extLst>
  </p:cSld>
  <p:clrMapOvr>
    <a:masterClrMapping/>
  </p:clrMapOvr>
  <p:transition spd="med"/>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6"/>
          <p:cNvSpPr>
            <a:spLocks noGrp="1" noChangeArrowheads="1"/>
          </p:cNvSpPr>
          <p:nvPr>
            <p:ph type="title"/>
          </p:nvPr>
        </p:nvSpPr>
        <p:spPr>
          <a:xfrm>
            <a:off x="0" y="0"/>
            <a:ext cx="9144000" cy="644525"/>
          </a:xfrm>
        </p:spPr>
        <p:txBody>
          <a:bodyPr/>
          <a:lstStyle/>
          <a:p>
            <a:pPr eaLnBrk="1" hangingPunct="1"/>
            <a:r>
              <a:rPr lang="en-US" altLang="en-US" sz="2800" dirty="0" smtClean="0">
                <a:effectLst>
                  <a:outerShdw blurRad="38100" dist="38100" dir="2700000" algn="tl">
                    <a:srgbClr val="000000">
                      <a:alpha val="43137"/>
                    </a:srgbClr>
                  </a:outerShdw>
                </a:effectLst>
              </a:rPr>
              <a:t>General Definition of 2NF (For Multiple Candidate Keys) </a:t>
            </a:r>
          </a:p>
        </p:txBody>
      </p:sp>
      <p:sp>
        <p:nvSpPr>
          <p:cNvPr id="106499" name="Rectangle 7"/>
          <p:cNvSpPr>
            <a:spLocks noGrp="1" noChangeArrowheads="1"/>
          </p:cNvSpPr>
          <p:nvPr>
            <p:ph idx="1"/>
          </p:nvPr>
        </p:nvSpPr>
        <p:spPr>
          <a:xfrm>
            <a:off x="51905" y="692427"/>
            <a:ext cx="9052338" cy="6125816"/>
          </a:xfrm>
        </p:spPr>
        <p:txBody>
          <a:bodyPr/>
          <a:lstStyle/>
          <a:p>
            <a:pPr eaLnBrk="1" hangingPunct="1">
              <a:lnSpc>
                <a:spcPct val="150000"/>
              </a:lnSpc>
              <a:defRPr/>
            </a:pPr>
            <a:r>
              <a:rPr lang="en-US" altLang="en-US" sz="4000" dirty="0" smtClean="0">
                <a:latin typeface="Candara" panose="020E0502030303020204" pitchFamily="34" charset="0"/>
              </a:rPr>
              <a:t>A relation schema R is in </a:t>
            </a:r>
            <a:r>
              <a:rPr lang="en-US" altLang="en-US" sz="4000" b="1" dirty="0" smtClean="0">
                <a:latin typeface="Candara" panose="020E0502030303020204" pitchFamily="34" charset="0"/>
              </a:rPr>
              <a:t>second normal form (2NF)</a:t>
            </a:r>
            <a:r>
              <a:rPr lang="en-US" altLang="en-US" sz="4000" dirty="0" smtClean="0">
                <a:latin typeface="Candara" panose="020E0502030303020204" pitchFamily="34" charset="0"/>
              </a:rPr>
              <a:t> if </a:t>
            </a:r>
          </a:p>
          <a:p>
            <a:pPr lvl="1" eaLnBrk="1" hangingPunct="1">
              <a:lnSpc>
                <a:spcPct val="150000"/>
              </a:lnSpc>
              <a:defRPr/>
            </a:pPr>
            <a:r>
              <a:rPr lang="en-US" altLang="en-US" sz="3800" dirty="0" smtClean="0">
                <a:latin typeface="Candara" panose="020E0502030303020204" pitchFamily="34" charset="0"/>
              </a:rPr>
              <a:t>every </a:t>
            </a:r>
            <a:r>
              <a:rPr lang="en-US" altLang="en-US" sz="3800" b="1" dirty="0" smtClean="0">
                <a:latin typeface="Candara" panose="020E0502030303020204" pitchFamily="34" charset="0"/>
              </a:rPr>
              <a:t>non-prime attribute A</a:t>
            </a:r>
            <a:r>
              <a:rPr lang="en-US" altLang="en-US" sz="3800" dirty="0" smtClean="0">
                <a:latin typeface="Candara" panose="020E0502030303020204" pitchFamily="34" charset="0"/>
              </a:rPr>
              <a:t> in R is </a:t>
            </a:r>
            <a:r>
              <a:rPr lang="en-US" altLang="en-US" sz="3800" b="1" dirty="0" smtClean="0">
                <a:latin typeface="Candara" panose="020E0502030303020204" pitchFamily="34" charset="0"/>
              </a:rPr>
              <a:t>fully</a:t>
            </a:r>
            <a:r>
              <a:rPr lang="en-US" altLang="en-US" sz="3800" dirty="0" smtClean="0">
                <a:latin typeface="Candara" panose="020E0502030303020204" pitchFamily="34" charset="0"/>
              </a:rPr>
              <a:t> functionally dependent on </a:t>
            </a:r>
            <a:r>
              <a:rPr lang="en-US" altLang="en-US" sz="3800" b="1" i="1" dirty="0" smtClean="0">
                <a:latin typeface="Candara" panose="020E0502030303020204" pitchFamily="34" charset="0"/>
              </a:rPr>
              <a:t>every</a:t>
            </a:r>
            <a:r>
              <a:rPr lang="en-US" altLang="en-US" sz="3800" b="1" dirty="0" smtClean="0">
                <a:latin typeface="Candara" panose="020E0502030303020204" pitchFamily="34" charset="0"/>
              </a:rPr>
              <a:t> key  of R</a:t>
            </a:r>
            <a:r>
              <a:rPr lang="en-US" altLang="en-US" sz="3800" dirty="0" smtClean="0">
                <a:latin typeface="Candara" panose="020E0502030303020204" pitchFamily="34" charset="0"/>
              </a:rPr>
              <a:t>.</a:t>
            </a:r>
          </a:p>
        </p:txBody>
      </p:sp>
    </p:spTree>
    <p:extLst>
      <p:ext uri="{BB962C8B-B14F-4D97-AF65-F5344CB8AC3E}">
        <p14:creationId xmlns:p14="http://schemas.microsoft.com/office/powerpoint/2010/main" val="554804660"/>
      </p:ext>
    </p:extLst>
  </p:cSld>
  <p:clrMapOvr>
    <a:masterClrMapping/>
  </p:clrMapOvr>
  <p:transition spd="med"/>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6"/>
          <p:cNvSpPr>
            <a:spLocks noGrp="1" noChangeArrowheads="1"/>
          </p:cNvSpPr>
          <p:nvPr>
            <p:ph type="title"/>
          </p:nvPr>
        </p:nvSpPr>
        <p:spPr>
          <a:xfrm>
            <a:off x="0" y="1"/>
            <a:ext cx="9144000" cy="914399"/>
          </a:xfrm>
        </p:spPr>
        <p:txBody>
          <a:bodyPr/>
          <a:lstStyle/>
          <a:p>
            <a:pPr eaLnBrk="1" hangingPunct="1"/>
            <a:r>
              <a:rPr lang="en-US" sz="2800" b="1" dirty="0"/>
              <a:t>Summary of Normal Forms Based on Primary Keys and Corresponding Normalization</a:t>
            </a:r>
            <a:endParaRPr lang="en-US" altLang="en-US" sz="2000" b="1" dirty="0" smtClean="0"/>
          </a:p>
        </p:txBody>
      </p:sp>
      <p:graphicFrame>
        <p:nvGraphicFramePr>
          <p:cNvPr id="5" name="Table 4"/>
          <p:cNvGraphicFramePr>
            <a:graphicFrameLocks noGrp="1"/>
          </p:cNvGraphicFramePr>
          <p:nvPr>
            <p:extLst>
              <p:ext uri="{D42A27DB-BD31-4B8C-83A1-F6EECF244321}">
                <p14:modId xmlns:p14="http://schemas.microsoft.com/office/powerpoint/2010/main" val="1084287172"/>
              </p:ext>
            </p:extLst>
          </p:nvPr>
        </p:nvGraphicFramePr>
        <p:xfrm>
          <a:off x="20321" y="944880"/>
          <a:ext cx="9098280" cy="5867400"/>
        </p:xfrm>
        <a:graphic>
          <a:graphicData uri="http://schemas.openxmlformats.org/drawingml/2006/table">
            <a:tbl>
              <a:tblPr firstRow="1" bandRow="1">
                <a:tableStyleId>{6E25E649-3F16-4E02-A733-19D2CDBF48F0}</a:tableStyleId>
              </a:tblPr>
              <a:tblGrid>
                <a:gridCol w="1039804">
                  <a:extLst>
                    <a:ext uri="{9D8B030D-6E8A-4147-A177-3AD203B41FA5}">
                      <a16:colId xmlns:a16="http://schemas.microsoft.com/office/drawing/2014/main" val="3428550034"/>
                    </a:ext>
                  </a:extLst>
                </a:gridCol>
                <a:gridCol w="4205087">
                  <a:extLst>
                    <a:ext uri="{9D8B030D-6E8A-4147-A177-3AD203B41FA5}">
                      <a16:colId xmlns:a16="http://schemas.microsoft.com/office/drawing/2014/main" val="2350470502"/>
                    </a:ext>
                  </a:extLst>
                </a:gridCol>
                <a:gridCol w="3853389">
                  <a:extLst>
                    <a:ext uri="{9D8B030D-6E8A-4147-A177-3AD203B41FA5}">
                      <a16:colId xmlns:a16="http://schemas.microsoft.com/office/drawing/2014/main" val="1019716604"/>
                    </a:ext>
                  </a:extLst>
                </a:gridCol>
              </a:tblGrid>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Normal Form</a:t>
                      </a:r>
                      <a:endParaRPr lang="en-US" sz="1900" dirty="0" smtClean="0">
                        <a:solidFill>
                          <a:srgbClr val="201D1E"/>
                        </a:solidFill>
                        <a:effectLst/>
                        <a:latin typeface="Calibri" panose="020F0502020204030204" pitchFamily="34" charset="0"/>
                        <a:ea typeface="Calibri" panose="020F0502020204030204" pitchFamily="34" charset="0"/>
                        <a:cs typeface="Times New Roman" panose="02020603050405020304" pitchFamily="18" charset="0"/>
                      </a:endParaRPr>
                    </a:p>
                  </a:txBody>
                  <a:tcPr anchor="ctr"/>
                </a:tc>
                <a:tc>
                  <a:txBody>
                    <a:bodyPr/>
                    <a:lstStyle/>
                    <a:p>
                      <a:r>
                        <a:rPr lang="en-US" sz="1900" dirty="0" smtClean="0">
                          <a:effectLst/>
                        </a:rPr>
                        <a:t>Test</a:t>
                      </a:r>
                      <a:endParaRPr lang="en-US" sz="1900" dirty="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Remedy (Normalization)</a:t>
                      </a:r>
                      <a:endParaRPr lang="en-US" sz="1900" dirty="0" smtClean="0">
                        <a:solidFill>
                          <a:srgbClr val="201D1E"/>
                        </a:solidFill>
                        <a:effectLst/>
                        <a:latin typeface="Calibri" panose="020F0502020204030204" pitchFamily="34" charset="0"/>
                        <a:ea typeface="Calibri" panose="020F0502020204030204" pitchFamily="34" charset="0"/>
                        <a:cs typeface="Times New Roman" panose="02020603050405020304" pitchFamily="18" charset="0"/>
                      </a:endParaRPr>
                    </a:p>
                  </a:txBody>
                  <a:tcPr anchor="ctr"/>
                </a:tc>
                <a:extLst>
                  <a:ext uri="{0D108BD9-81ED-4DB2-BD59-A6C34878D82A}">
                    <a16:rowId xmlns:a16="http://schemas.microsoft.com/office/drawing/2014/main" val="338313092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First (1NF)</a:t>
                      </a:r>
                    </a:p>
                    <a:p>
                      <a:endParaRPr lang="en-US" sz="1900" dirty="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Relation should have </a:t>
                      </a:r>
                      <a:r>
                        <a:rPr lang="en-US" sz="1900" b="1" dirty="0" smtClean="0">
                          <a:effectLst/>
                        </a:rPr>
                        <a:t>no multivalued</a:t>
                      </a:r>
                      <a:r>
                        <a:rPr lang="en-US" sz="1900" dirty="0" smtClean="0">
                          <a:effectLst/>
                        </a:rPr>
                        <a:t>  attributes or </a:t>
                      </a:r>
                      <a:r>
                        <a:rPr lang="en-US" sz="1900" b="1" dirty="0" smtClean="0">
                          <a:effectLst/>
                        </a:rPr>
                        <a:t>nested relations.</a:t>
                      </a:r>
                      <a:endParaRPr lang="en-US" sz="1900" b="1" dirty="0" smtClean="0">
                        <a:solidFill>
                          <a:srgbClr val="201D1E"/>
                        </a:solidFill>
                        <a:effectLst/>
                        <a:latin typeface="Calibri" panose="020F0502020204030204" pitchFamily="34" charset="0"/>
                        <a:ea typeface="Calibri" panose="020F0502020204030204" pitchFamily="34" charset="0"/>
                        <a:cs typeface="Times New Roman" panose="02020603050405020304" pitchFamily="18" charset="0"/>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Form new relations for each multivalued attribute or nested relation.</a:t>
                      </a:r>
                      <a:endParaRPr lang="en-US" sz="1900" dirty="0" smtClean="0">
                        <a:solidFill>
                          <a:srgbClr val="201D1E"/>
                        </a:solidFill>
                        <a:effectLst/>
                        <a:latin typeface="Calibri" panose="020F0502020204030204" pitchFamily="34" charset="0"/>
                        <a:ea typeface="Calibri" panose="020F0502020204030204" pitchFamily="34" charset="0"/>
                        <a:cs typeface="Times New Roman" panose="02020603050405020304" pitchFamily="18" charset="0"/>
                      </a:endParaRPr>
                    </a:p>
                  </a:txBody>
                  <a:tcPr anchor="ctr"/>
                </a:tc>
                <a:extLst>
                  <a:ext uri="{0D108BD9-81ED-4DB2-BD59-A6C34878D82A}">
                    <a16:rowId xmlns:a16="http://schemas.microsoft.com/office/drawing/2014/main" val="3518727644"/>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Second (2NF)</a:t>
                      </a:r>
                    </a:p>
                    <a:p>
                      <a:endParaRPr lang="en-US" sz="1900" dirty="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For relations where primary key  contains multiple attributes, </a:t>
                      </a:r>
                      <a:r>
                        <a:rPr lang="en-US" sz="1900" b="1" dirty="0" smtClean="0">
                          <a:effectLst/>
                        </a:rPr>
                        <a:t>no </a:t>
                      </a:r>
                      <a:r>
                        <a:rPr lang="en-US" sz="1900" b="1" dirty="0" err="1" smtClean="0">
                          <a:effectLst/>
                        </a:rPr>
                        <a:t>nonkey</a:t>
                      </a:r>
                      <a:r>
                        <a:rPr lang="en-US" sz="1900" b="1" dirty="0" smtClean="0">
                          <a:effectLst/>
                        </a:rPr>
                        <a:t> attribute should be functionally  dependent on a part of the primary key.</a:t>
                      </a:r>
                      <a:br>
                        <a:rPr lang="en-US" sz="1900" b="1" dirty="0" smtClean="0">
                          <a:effectLst/>
                        </a:rPr>
                      </a:br>
                      <a:r>
                        <a:rPr lang="en-US" sz="1900" b="1" dirty="0" smtClean="0">
                          <a:effectLst/>
                        </a:rPr>
                        <a:t>No partial dependency.</a:t>
                      </a:r>
                      <a:endParaRPr lang="en-US" sz="1900" b="1" dirty="0" smtClean="0">
                        <a:solidFill>
                          <a:srgbClr val="201D1E"/>
                        </a:solidFill>
                        <a:effectLst/>
                        <a:latin typeface="Calibri" panose="020F0502020204030204" pitchFamily="34" charset="0"/>
                        <a:ea typeface="Calibri" panose="020F0502020204030204" pitchFamily="34" charset="0"/>
                        <a:cs typeface="Times New Roman" panose="02020603050405020304" pitchFamily="18" charset="0"/>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Decompose and set up a new relation for each partial key with its dependent attribute(s). Make sure to keep a relation with the original primary key and any attributes that are fully functionally dependent on it.</a:t>
                      </a:r>
                      <a:endParaRPr lang="en-US" sz="1900" dirty="0" smtClean="0">
                        <a:solidFill>
                          <a:srgbClr val="201D1E"/>
                        </a:solidFill>
                        <a:effectLst/>
                        <a:latin typeface="Calibri" panose="020F0502020204030204" pitchFamily="34" charset="0"/>
                        <a:ea typeface="Calibri" panose="020F0502020204030204" pitchFamily="34" charset="0"/>
                        <a:cs typeface="Times New Roman" panose="02020603050405020304" pitchFamily="18" charset="0"/>
                      </a:endParaRPr>
                    </a:p>
                  </a:txBody>
                  <a:tcPr anchor="ctr"/>
                </a:tc>
                <a:extLst>
                  <a:ext uri="{0D108BD9-81ED-4DB2-BD59-A6C34878D82A}">
                    <a16:rowId xmlns:a16="http://schemas.microsoft.com/office/drawing/2014/main" val="64929688"/>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Third (3NF)</a:t>
                      </a:r>
                    </a:p>
                    <a:p>
                      <a:endParaRPr lang="en-US" sz="1900" dirty="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Relation should </a:t>
                      </a:r>
                      <a:r>
                        <a:rPr lang="en-US" sz="1900" b="1" dirty="0" smtClean="0">
                          <a:effectLst/>
                        </a:rPr>
                        <a:t>not</a:t>
                      </a:r>
                      <a:r>
                        <a:rPr lang="en-US" sz="1900" dirty="0" smtClean="0">
                          <a:effectLst/>
                        </a:rPr>
                        <a:t> have a </a:t>
                      </a:r>
                      <a:r>
                        <a:rPr lang="en-US" sz="1900" b="1" dirty="0" smtClean="0">
                          <a:effectLst/>
                        </a:rPr>
                        <a:t>non-key  attribute functionally determined by another non-key attribute</a:t>
                      </a:r>
                      <a:r>
                        <a:rPr lang="en-US" sz="1900" dirty="0" smtClean="0">
                          <a:effectLst/>
                        </a:rPr>
                        <a:t> (or by a set of non-key attributes). That is, there should be </a:t>
                      </a:r>
                      <a:r>
                        <a:rPr lang="en-US" sz="1900" b="1" dirty="0" smtClean="0">
                          <a:effectLst/>
                        </a:rPr>
                        <a:t>no transitive dependency</a:t>
                      </a:r>
                      <a:r>
                        <a:rPr lang="en-US" sz="1900" dirty="0" smtClean="0">
                          <a:effectLst/>
                        </a:rPr>
                        <a:t> of a non-key attribute on the primary key.</a:t>
                      </a:r>
                      <a:endParaRPr lang="en-US" sz="1900" dirty="0" smtClean="0">
                        <a:solidFill>
                          <a:srgbClr val="201D1E"/>
                        </a:solidFill>
                        <a:effectLst/>
                        <a:latin typeface="Calibri" panose="020F0502020204030204" pitchFamily="34" charset="0"/>
                        <a:ea typeface="Calibri" panose="020F0502020204030204" pitchFamily="34" charset="0"/>
                        <a:cs typeface="Times New Roman" panose="02020603050405020304" pitchFamily="18" charset="0"/>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effectLst/>
                        </a:rPr>
                        <a:t>Decompose and set up a relation that includes the non-key attribute(s) that functionally determine(s) other non-key attribute(s).</a:t>
                      </a:r>
                    </a:p>
                    <a:p>
                      <a:endParaRPr lang="en-US" sz="1900" dirty="0"/>
                    </a:p>
                  </a:txBody>
                  <a:tcPr anchor="ctr"/>
                </a:tc>
                <a:extLst>
                  <a:ext uri="{0D108BD9-81ED-4DB2-BD59-A6C34878D82A}">
                    <a16:rowId xmlns:a16="http://schemas.microsoft.com/office/drawing/2014/main" val="3232959402"/>
                  </a:ext>
                </a:extLst>
              </a:tr>
            </a:tbl>
          </a:graphicData>
        </a:graphic>
      </p:graphicFrame>
    </p:spTree>
    <p:extLst>
      <p:ext uri="{BB962C8B-B14F-4D97-AF65-F5344CB8AC3E}">
        <p14:creationId xmlns:p14="http://schemas.microsoft.com/office/powerpoint/2010/main" val="1437029735"/>
      </p:ext>
    </p:extLst>
  </p:cSld>
  <p:clrMapOvr>
    <a:masterClrMapping/>
  </p:clrMapOvr>
  <p:transition spd="med"/>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9"/>
          <p:cNvSpPr>
            <a:spLocks noGrp="1" noChangeArrowheads="1"/>
          </p:cNvSpPr>
          <p:nvPr>
            <p:ph type="title"/>
          </p:nvPr>
        </p:nvSpPr>
        <p:spPr>
          <a:xfrm>
            <a:off x="0" y="1"/>
            <a:ext cx="9144000" cy="533399"/>
          </a:xfrm>
        </p:spPr>
        <p:txBody>
          <a:bodyPr/>
          <a:lstStyle/>
          <a:p>
            <a:pPr eaLnBrk="1" hangingPunct="1"/>
            <a:r>
              <a:rPr lang="en-US" altLang="en-US" b="1" dirty="0" smtClean="0">
                <a:effectLst>
                  <a:outerShdw blurRad="38100" dist="38100" dir="2700000" algn="tl">
                    <a:srgbClr val="000000">
                      <a:alpha val="43137"/>
                    </a:srgbClr>
                  </a:outerShdw>
                </a:effectLst>
              </a:rPr>
              <a:t>Normalization</a:t>
            </a:r>
          </a:p>
        </p:txBody>
      </p:sp>
      <p:sp>
        <p:nvSpPr>
          <p:cNvPr id="8" name="Title 1"/>
          <p:cNvSpPr txBox="1">
            <a:spLocks/>
          </p:cNvSpPr>
          <p:nvPr/>
        </p:nvSpPr>
        <p:spPr bwMode="auto">
          <a:xfrm>
            <a:off x="1101482" y="6147064"/>
            <a:ext cx="3241918"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400" b="1" kern="0" dirty="0" smtClean="0">
                <a:solidFill>
                  <a:schemeClr val="accent2">
                    <a:lumMod val="75000"/>
                  </a:schemeClr>
                </a:solidFill>
                <a:latin typeface="Verdana" charset="0"/>
              </a:rPr>
              <a:t>SSN </a:t>
            </a:r>
            <a:r>
              <a:rPr lang="en-US" altLang="en-US" sz="2400" b="1" kern="0" dirty="0" smtClean="0">
                <a:solidFill>
                  <a:schemeClr val="accent2">
                    <a:lumMod val="75000"/>
                  </a:schemeClr>
                </a:solidFill>
                <a:latin typeface="Verdana" charset="0"/>
                <a:sym typeface="Wingdings" panose="05000000000000000000" pitchFamily="2" charset="2"/>
              </a:rPr>
              <a:t> EName</a:t>
            </a:r>
            <a:endParaRPr lang="en-US" altLang="en-US" sz="2400" b="1" kern="0" dirty="0">
              <a:solidFill>
                <a:schemeClr val="accent2">
                  <a:lumMod val="75000"/>
                </a:schemeClr>
              </a:solidFill>
              <a:latin typeface="Verdana" charset="0"/>
            </a:endParaRPr>
          </a:p>
        </p:txBody>
      </p:sp>
      <p:graphicFrame>
        <p:nvGraphicFramePr>
          <p:cNvPr id="2" name="Table 1"/>
          <p:cNvGraphicFramePr>
            <a:graphicFrameLocks noGrp="1"/>
          </p:cNvGraphicFramePr>
          <p:nvPr>
            <p:extLst>
              <p:ext uri="{D42A27DB-BD31-4B8C-83A1-F6EECF244321}">
                <p14:modId xmlns:p14="http://schemas.microsoft.com/office/powerpoint/2010/main" val="3736991929"/>
              </p:ext>
            </p:extLst>
          </p:nvPr>
        </p:nvGraphicFramePr>
        <p:xfrm>
          <a:off x="76199" y="2496819"/>
          <a:ext cx="8691357" cy="551181"/>
        </p:xfrm>
        <a:graphic>
          <a:graphicData uri="http://schemas.openxmlformats.org/drawingml/2006/table">
            <a:tbl>
              <a:tblPr firstRow="1" bandRow="1">
                <a:tableStyleId>{5C22544A-7EE6-4342-B048-85BDC9FD1C3A}</a:tableStyleId>
              </a:tblPr>
              <a:tblGrid>
                <a:gridCol w="830791">
                  <a:extLst>
                    <a:ext uri="{9D8B030D-6E8A-4147-A177-3AD203B41FA5}">
                      <a16:colId xmlns:a16="http://schemas.microsoft.com/office/drawing/2014/main" val="2901461435"/>
                    </a:ext>
                  </a:extLst>
                </a:gridCol>
                <a:gridCol w="2195663">
                  <a:extLst>
                    <a:ext uri="{9D8B030D-6E8A-4147-A177-3AD203B41FA5}">
                      <a16:colId xmlns:a16="http://schemas.microsoft.com/office/drawing/2014/main" val="3256022951"/>
                    </a:ext>
                  </a:extLst>
                </a:gridCol>
                <a:gridCol w="1319224">
                  <a:extLst>
                    <a:ext uri="{9D8B030D-6E8A-4147-A177-3AD203B41FA5}">
                      <a16:colId xmlns:a16="http://schemas.microsoft.com/office/drawing/2014/main" val="3817120999"/>
                    </a:ext>
                  </a:extLst>
                </a:gridCol>
                <a:gridCol w="1319224">
                  <a:extLst>
                    <a:ext uri="{9D8B030D-6E8A-4147-A177-3AD203B41FA5}">
                      <a16:colId xmlns:a16="http://schemas.microsoft.com/office/drawing/2014/main" val="999246976"/>
                    </a:ext>
                  </a:extLst>
                </a:gridCol>
                <a:gridCol w="1319224">
                  <a:extLst>
                    <a:ext uri="{9D8B030D-6E8A-4147-A177-3AD203B41FA5}">
                      <a16:colId xmlns:a16="http://schemas.microsoft.com/office/drawing/2014/main" val="878433526"/>
                    </a:ext>
                  </a:extLst>
                </a:gridCol>
                <a:gridCol w="1707231">
                  <a:extLst>
                    <a:ext uri="{9D8B030D-6E8A-4147-A177-3AD203B41FA5}">
                      <a16:colId xmlns:a16="http://schemas.microsoft.com/office/drawing/2014/main" val="43581822"/>
                    </a:ext>
                  </a:extLst>
                </a:gridCol>
              </a:tblGrid>
              <a:tr h="551181">
                <a:tc>
                  <a:txBody>
                    <a:bodyPr/>
                    <a:lstStyle/>
                    <a:p>
                      <a:pPr algn="ctr"/>
                      <a:r>
                        <a:rPr lang="en-US" sz="2400" b="0" u="sng" dirty="0" smtClean="0">
                          <a:solidFill>
                            <a:schemeClr val="tx1"/>
                          </a:solidFill>
                        </a:rPr>
                        <a:t>SSN</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sng" dirty="0" smtClean="0">
                          <a:solidFill>
                            <a:schemeClr val="tx1"/>
                          </a:solidFill>
                        </a:rPr>
                        <a:t>PNumber</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Hours</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EName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PName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PLocation</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grpSp>
        <p:nvGrpSpPr>
          <p:cNvPr id="18" name="Group 17"/>
          <p:cNvGrpSpPr/>
          <p:nvPr/>
        </p:nvGrpSpPr>
        <p:grpSpPr>
          <a:xfrm>
            <a:off x="415684" y="3102453"/>
            <a:ext cx="3551272" cy="961678"/>
            <a:chOff x="762000" y="2103120"/>
            <a:chExt cx="3276600" cy="304800"/>
          </a:xfrm>
        </p:grpSpPr>
        <p:cxnSp>
          <p:nvCxnSpPr>
            <p:cNvPr id="10" name="Straight Connector 9"/>
            <p:cNvCxnSpPr/>
            <p:nvPr/>
          </p:nvCxnSpPr>
          <p:spPr bwMode="auto">
            <a:xfrm>
              <a:off x="7620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bwMode="auto">
            <a:xfrm>
              <a:off x="21336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12" name="Elbow Connector 11"/>
            <p:cNvCxnSpPr/>
            <p:nvPr/>
          </p:nvCxnSpPr>
          <p:spPr bwMode="auto">
            <a:xfrm flipV="1">
              <a:off x="762000" y="2103120"/>
              <a:ext cx="3276600" cy="304800"/>
            </a:xfrm>
            <a:prstGeom prst="bentConnector3">
              <a:avLst>
                <a:gd name="adj1" fmla="val 100000"/>
              </a:avLst>
            </a:prstGeom>
            <a:ln w="57150">
              <a:headEnd type="none" w="med" len="med"/>
              <a:tailEnd type="triangle"/>
            </a:ln>
          </p:spPr>
          <p:style>
            <a:lnRef idx="3">
              <a:schemeClr val="accent1"/>
            </a:lnRef>
            <a:fillRef idx="0">
              <a:schemeClr val="accent1"/>
            </a:fillRef>
            <a:effectRef idx="2">
              <a:schemeClr val="accent1"/>
            </a:effectRef>
            <a:fontRef idx="minor">
              <a:schemeClr val="tx1"/>
            </a:fontRef>
          </p:style>
        </p:cxnSp>
      </p:grpSp>
      <p:grpSp>
        <p:nvGrpSpPr>
          <p:cNvPr id="19" name="Group 18"/>
          <p:cNvGrpSpPr/>
          <p:nvPr/>
        </p:nvGrpSpPr>
        <p:grpSpPr>
          <a:xfrm>
            <a:off x="415684" y="3136097"/>
            <a:ext cx="4613516" cy="2883703"/>
            <a:chOff x="3505200" y="2256435"/>
            <a:chExt cx="3304605" cy="794105"/>
          </a:xfrm>
        </p:grpSpPr>
        <p:cxnSp>
          <p:nvCxnSpPr>
            <p:cNvPr id="23" name="Straight Connector 22"/>
            <p:cNvCxnSpPr/>
            <p:nvPr/>
          </p:nvCxnSpPr>
          <p:spPr bwMode="auto">
            <a:xfrm>
              <a:off x="3505200" y="2547040"/>
              <a:ext cx="0" cy="503499"/>
            </a:xfrm>
            <a:prstGeom prst="line">
              <a:avLst/>
            </a:prstGeom>
            <a:ln w="57150">
              <a:headEnd type="none" w="med" len="med"/>
              <a:tailEnd type="none" w="med" len="med"/>
            </a:ln>
          </p:spPr>
          <p:style>
            <a:lnRef idx="3">
              <a:schemeClr val="accent2"/>
            </a:lnRef>
            <a:fillRef idx="0">
              <a:schemeClr val="accent2"/>
            </a:fillRef>
            <a:effectRef idx="2">
              <a:schemeClr val="accent2"/>
            </a:effectRef>
            <a:fontRef idx="minor">
              <a:schemeClr val="tx1"/>
            </a:fontRef>
          </p:style>
        </p:cxnSp>
        <p:cxnSp>
          <p:nvCxnSpPr>
            <p:cNvPr id="25" name="Elbow Connector 24"/>
            <p:cNvCxnSpPr/>
            <p:nvPr/>
          </p:nvCxnSpPr>
          <p:spPr bwMode="auto">
            <a:xfrm flipV="1">
              <a:off x="3505200" y="2256435"/>
              <a:ext cx="3304605" cy="794105"/>
            </a:xfrm>
            <a:prstGeom prst="bentConnector3">
              <a:avLst>
                <a:gd name="adj1" fmla="val 100169"/>
              </a:avLst>
            </a:prstGeom>
            <a:ln w="57150">
              <a:headEnd type="none" w="med" len="med"/>
              <a:tailEnd type="triangle"/>
            </a:ln>
          </p:spPr>
          <p:style>
            <a:lnRef idx="3">
              <a:schemeClr val="accent2"/>
            </a:lnRef>
            <a:fillRef idx="0">
              <a:schemeClr val="accent2"/>
            </a:fillRef>
            <a:effectRef idx="2">
              <a:schemeClr val="accent2"/>
            </a:effectRef>
            <a:fontRef idx="minor">
              <a:schemeClr val="tx1"/>
            </a:fontRef>
          </p:style>
        </p:cxnSp>
      </p:grpSp>
      <p:grpSp>
        <p:nvGrpSpPr>
          <p:cNvPr id="34" name="Group 33"/>
          <p:cNvGrpSpPr/>
          <p:nvPr/>
        </p:nvGrpSpPr>
        <p:grpSpPr>
          <a:xfrm flipV="1">
            <a:off x="2061956" y="1312002"/>
            <a:ext cx="5867400" cy="1121572"/>
            <a:chOff x="2133600" y="2052006"/>
            <a:chExt cx="5867400" cy="846134"/>
          </a:xfrm>
        </p:grpSpPr>
        <p:cxnSp>
          <p:nvCxnSpPr>
            <p:cNvPr id="32" name="Elbow Connector 31"/>
            <p:cNvCxnSpPr/>
            <p:nvPr/>
          </p:nvCxnSpPr>
          <p:spPr bwMode="auto">
            <a:xfrm flipV="1">
              <a:off x="2133600" y="2065028"/>
              <a:ext cx="5867400" cy="833112"/>
            </a:xfrm>
            <a:prstGeom prst="bentConnector3">
              <a:avLst>
                <a:gd name="adj1" fmla="val 100000"/>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28" name="Straight Connector 27"/>
            <p:cNvCxnSpPr/>
            <p:nvPr/>
          </p:nvCxnSpPr>
          <p:spPr bwMode="auto">
            <a:xfrm>
              <a:off x="2159727" y="2052006"/>
              <a:ext cx="0" cy="845809"/>
            </a:xfrm>
            <a:prstGeom prst="line">
              <a:avLst/>
            </a:prstGeom>
            <a:ln w="5715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29" name="Elbow Connector 28"/>
            <p:cNvCxnSpPr/>
            <p:nvPr/>
          </p:nvCxnSpPr>
          <p:spPr bwMode="auto">
            <a:xfrm flipV="1">
              <a:off x="2133600" y="2065028"/>
              <a:ext cx="4457700" cy="833112"/>
            </a:xfrm>
            <a:prstGeom prst="bentConnector3">
              <a:avLst>
                <a:gd name="adj1" fmla="val 100256"/>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grpSp>
      <p:sp>
        <p:nvSpPr>
          <p:cNvPr id="44" name="Rectangle 43"/>
          <p:cNvSpPr/>
          <p:nvPr/>
        </p:nvSpPr>
        <p:spPr>
          <a:xfrm>
            <a:off x="1459285" y="845935"/>
            <a:ext cx="950814" cy="461665"/>
          </a:xfrm>
          <a:prstGeom prst="rect">
            <a:avLst/>
          </a:prstGeom>
          <a:noFill/>
        </p:spPr>
        <p:txBody>
          <a:bodyPr wrap="square" lIns="91440" tIns="45720" rIns="91440" bIns="45720">
            <a:spAutoFit/>
          </a:bodyPr>
          <a:lstStyle/>
          <a:p>
            <a:pPr algn="ctr"/>
            <a:r>
              <a:rPr lang="en-US" b="1" dirty="0" smtClean="0">
                <a:ln w="12700">
                  <a:solidFill>
                    <a:srgbClr val="7030A0"/>
                  </a:solidFill>
                  <a:prstDash val="solid"/>
                </a:ln>
                <a:solidFill>
                  <a:srgbClr val="7030A0"/>
                </a:solidFill>
                <a:effectLst>
                  <a:innerShdw blurRad="177800">
                    <a:schemeClr val="accent3">
                      <a:lumMod val="50000"/>
                    </a:schemeClr>
                  </a:innerShdw>
                </a:effectLst>
              </a:rPr>
              <a:t>FD3:</a:t>
            </a:r>
            <a:endParaRPr lang="en-US" b="1" dirty="0">
              <a:ln w="12700">
                <a:solidFill>
                  <a:srgbClr val="7030A0"/>
                </a:solidFill>
                <a:prstDash val="solid"/>
              </a:ln>
              <a:solidFill>
                <a:srgbClr val="7030A0"/>
              </a:solidFill>
              <a:effectLst>
                <a:innerShdw blurRad="177800">
                  <a:schemeClr val="accent3">
                    <a:lumMod val="50000"/>
                  </a:schemeClr>
                </a:innerShdw>
              </a:effectLst>
            </a:endParaRPr>
          </a:p>
        </p:txBody>
      </p:sp>
      <p:sp>
        <p:nvSpPr>
          <p:cNvPr id="48" name="Rectangle 47"/>
          <p:cNvSpPr/>
          <p:nvPr/>
        </p:nvSpPr>
        <p:spPr>
          <a:xfrm>
            <a:off x="522106" y="4123483"/>
            <a:ext cx="868480" cy="461665"/>
          </a:xfrm>
          <a:prstGeom prst="rect">
            <a:avLst/>
          </a:prstGeom>
          <a:noFill/>
        </p:spPr>
        <p:txBody>
          <a:bodyPr wrap="square" lIns="91440" tIns="45720" rIns="91440" bIns="45720">
            <a:spAutoFit/>
          </a:bodyPr>
          <a:lstStyle/>
          <a:p>
            <a:pPr algn="ctr"/>
            <a:r>
              <a:rPr lang="en-US" b="1" dirty="0" smtClean="0">
                <a:ln w="12700">
                  <a:solidFill>
                    <a:schemeClr val="accent5"/>
                  </a:solidFill>
                  <a:prstDash val="solid"/>
                </a:ln>
                <a:solidFill>
                  <a:schemeClr val="accent1">
                    <a:lumMod val="75000"/>
                  </a:schemeClr>
                </a:solidFill>
              </a:rPr>
              <a:t>FD1:</a:t>
            </a:r>
            <a:endParaRPr lang="en-US" b="1" dirty="0">
              <a:ln w="12700">
                <a:solidFill>
                  <a:schemeClr val="accent5"/>
                </a:solidFill>
                <a:prstDash val="solid"/>
              </a:ln>
              <a:solidFill>
                <a:schemeClr val="accent1">
                  <a:lumMod val="75000"/>
                </a:schemeClr>
              </a:solidFill>
            </a:endParaRPr>
          </a:p>
        </p:txBody>
      </p:sp>
      <p:sp>
        <p:nvSpPr>
          <p:cNvPr id="49" name="Rectangle 48"/>
          <p:cNvSpPr/>
          <p:nvPr/>
        </p:nvSpPr>
        <p:spPr>
          <a:xfrm>
            <a:off x="266016" y="6053444"/>
            <a:ext cx="899944" cy="461665"/>
          </a:xfrm>
          <a:prstGeom prst="rect">
            <a:avLst/>
          </a:prstGeom>
          <a:noFill/>
        </p:spPr>
        <p:txBody>
          <a:bodyPr wrap="square" lIns="91440" tIns="45720" rIns="91440" bIns="45720">
            <a:spAutoFit/>
          </a:bodyPr>
          <a:lstStyle/>
          <a:p>
            <a:pPr algn="ctr"/>
            <a:r>
              <a:rPr lang="en-US" b="1" dirty="0" smtClean="0">
                <a:ln w="12700">
                  <a:noFill/>
                  <a:prstDash val="solid"/>
                </a:ln>
                <a:solidFill>
                  <a:srgbClr val="FFC000"/>
                </a:solidFill>
              </a:rPr>
              <a:t>FD2:</a:t>
            </a:r>
            <a:endParaRPr lang="en-US" b="1" dirty="0">
              <a:ln w="12700">
                <a:noFill/>
                <a:prstDash val="solid"/>
              </a:ln>
              <a:solidFill>
                <a:srgbClr val="FFC000"/>
              </a:solidFill>
            </a:endParaRPr>
          </a:p>
        </p:txBody>
      </p:sp>
      <p:sp>
        <p:nvSpPr>
          <p:cNvPr id="51" name="Title 1"/>
          <p:cNvSpPr txBox="1">
            <a:spLocks/>
          </p:cNvSpPr>
          <p:nvPr/>
        </p:nvSpPr>
        <p:spPr bwMode="auto">
          <a:xfrm>
            <a:off x="2410099" y="883615"/>
            <a:ext cx="5719556" cy="353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400" b="1" kern="0" dirty="0" smtClean="0">
                <a:solidFill>
                  <a:srgbClr val="7030A0"/>
                </a:solidFill>
                <a:latin typeface="Verdana" charset="0"/>
              </a:rPr>
              <a:t>PNumber </a:t>
            </a:r>
            <a:r>
              <a:rPr lang="en-US" altLang="en-US" sz="2400" b="1" kern="0" dirty="0" smtClean="0">
                <a:solidFill>
                  <a:srgbClr val="7030A0"/>
                </a:solidFill>
                <a:latin typeface="Verdana" charset="0"/>
                <a:sym typeface="Wingdings" panose="05000000000000000000" pitchFamily="2" charset="2"/>
              </a:rPr>
              <a:t> PName PLocation</a:t>
            </a:r>
          </a:p>
        </p:txBody>
      </p:sp>
      <p:sp>
        <p:nvSpPr>
          <p:cNvPr id="52" name="Title 1"/>
          <p:cNvSpPr txBox="1">
            <a:spLocks/>
          </p:cNvSpPr>
          <p:nvPr/>
        </p:nvSpPr>
        <p:spPr bwMode="auto">
          <a:xfrm>
            <a:off x="1214838" y="4191395"/>
            <a:ext cx="3886199" cy="3606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b="1" kern="0" dirty="0" smtClean="0">
                <a:solidFill>
                  <a:schemeClr val="accent1">
                    <a:lumMod val="75000"/>
                  </a:schemeClr>
                </a:solidFill>
                <a:latin typeface="Verdana" charset="0"/>
              </a:rPr>
              <a:t>{SSN, PNumber}</a:t>
            </a:r>
            <a:r>
              <a:rPr lang="en-US" altLang="en-US" sz="2000" b="1" kern="0" dirty="0" smtClean="0">
                <a:solidFill>
                  <a:schemeClr val="accent1">
                    <a:lumMod val="75000"/>
                  </a:schemeClr>
                </a:solidFill>
                <a:latin typeface="Verdana" charset="0"/>
                <a:sym typeface="Wingdings" panose="05000000000000000000" pitchFamily="2" charset="2"/>
              </a:rPr>
              <a:t> Hours</a:t>
            </a:r>
            <a:endParaRPr lang="en-US" altLang="en-US" sz="2000" b="1" kern="0" dirty="0">
              <a:solidFill>
                <a:schemeClr val="accent1">
                  <a:lumMod val="75000"/>
                </a:schemeClr>
              </a:solidFill>
              <a:latin typeface="Verdana" charset="0"/>
            </a:endParaRPr>
          </a:p>
        </p:txBody>
      </p:sp>
      <p:sp>
        <p:nvSpPr>
          <p:cNvPr id="55" name="Rectangle 9"/>
          <p:cNvSpPr txBox="1">
            <a:spLocks noChangeArrowheads="1"/>
          </p:cNvSpPr>
          <p:nvPr/>
        </p:nvSpPr>
        <p:spPr bwMode="auto">
          <a:xfrm>
            <a:off x="152400" y="2078503"/>
            <a:ext cx="673624"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EP</a:t>
            </a:r>
          </a:p>
        </p:txBody>
      </p:sp>
      <p:graphicFrame>
        <p:nvGraphicFramePr>
          <p:cNvPr id="4" name="Table 3"/>
          <p:cNvGraphicFramePr>
            <a:graphicFrameLocks noGrp="1"/>
          </p:cNvGraphicFramePr>
          <p:nvPr>
            <p:extLst>
              <p:ext uri="{D42A27DB-BD31-4B8C-83A1-F6EECF244321}">
                <p14:modId xmlns:p14="http://schemas.microsoft.com/office/powerpoint/2010/main" val="1158673960"/>
              </p:ext>
            </p:extLst>
          </p:nvPr>
        </p:nvGraphicFramePr>
        <p:xfrm>
          <a:off x="5178867" y="3869595"/>
          <a:ext cx="3736533" cy="2286000"/>
        </p:xfrm>
        <a:graphic>
          <a:graphicData uri="http://schemas.openxmlformats.org/drawingml/2006/table">
            <a:tbl>
              <a:tblPr firstRow="1" bandRow="1">
                <a:tableStyleId>{5C22544A-7EE6-4342-B048-85BDC9FD1C3A}</a:tableStyleId>
              </a:tblPr>
              <a:tblGrid>
                <a:gridCol w="1069533">
                  <a:extLst>
                    <a:ext uri="{9D8B030D-6E8A-4147-A177-3AD203B41FA5}">
                      <a16:colId xmlns:a16="http://schemas.microsoft.com/office/drawing/2014/main" val="2103836065"/>
                    </a:ext>
                  </a:extLst>
                </a:gridCol>
                <a:gridCol w="2667000">
                  <a:extLst>
                    <a:ext uri="{9D8B030D-6E8A-4147-A177-3AD203B41FA5}">
                      <a16:colId xmlns:a16="http://schemas.microsoft.com/office/drawing/2014/main" val="116476508"/>
                    </a:ext>
                  </a:extLst>
                </a:gridCol>
              </a:tblGrid>
              <a:tr h="370840">
                <a:tc rowSpan="2">
                  <a:txBody>
                    <a:bodyPr/>
                    <a:lstStyle/>
                    <a:p>
                      <a:r>
                        <a:rPr lang="en-US" sz="2400" b="1" dirty="0" smtClean="0">
                          <a:solidFill>
                            <a:schemeClr val="bg1"/>
                          </a:solidFill>
                        </a:rPr>
                        <a:t>FD</a:t>
                      </a:r>
                      <a:endParaRPr lang="en-US" sz="2400" b="1" dirty="0">
                        <a:solidFill>
                          <a:schemeClr val="bg1"/>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070C0"/>
                    </a:solidFill>
                  </a:tcPr>
                </a:tc>
                <a:tc>
                  <a:txBody>
                    <a:bodyPr/>
                    <a:lstStyle/>
                    <a:p>
                      <a:pPr algn="ctr"/>
                      <a:r>
                        <a:rPr lang="en-US" sz="2400" b="1" dirty="0" smtClean="0">
                          <a:solidFill>
                            <a:schemeClr val="bg1"/>
                          </a:solidFill>
                        </a:rPr>
                        <a:t>Dependency is</a:t>
                      </a:r>
                      <a:endParaRPr lang="en-US" sz="2400" b="1"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070C0"/>
                    </a:solidFill>
                  </a:tcPr>
                </a:tc>
                <a:extLst>
                  <a:ext uri="{0D108BD9-81ED-4DB2-BD59-A6C34878D82A}">
                    <a16:rowId xmlns:a16="http://schemas.microsoft.com/office/drawing/2014/main" val="181596741"/>
                  </a:ext>
                </a:extLst>
              </a:tr>
              <a:tr h="370840">
                <a:tc vMerge="1">
                  <a:txBody>
                    <a:bodyPr/>
                    <a:lstStyle/>
                    <a:p>
                      <a:endParaRPr lang="en-US" dirty="0"/>
                    </a:p>
                  </a:txBody>
                  <a:tcPr/>
                </a:tc>
                <a:tc>
                  <a:txBody>
                    <a:bodyPr/>
                    <a:lstStyle/>
                    <a:p>
                      <a:pPr algn="ctr"/>
                      <a:r>
                        <a:rPr lang="en-US" sz="2400" b="1" dirty="0" smtClean="0">
                          <a:solidFill>
                            <a:schemeClr val="bg1"/>
                          </a:solidFill>
                        </a:rPr>
                        <a:t>Partial</a:t>
                      </a:r>
                      <a:endParaRPr lang="en-US" sz="2400" b="1"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070C0"/>
                    </a:solidFill>
                  </a:tcPr>
                </a:tc>
                <a:extLst>
                  <a:ext uri="{0D108BD9-81ED-4DB2-BD59-A6C34878D82A}">
                    <a16:rowId xmlns:a16="http://schemas.microsoft.com/office/drawing/2014/main" val="674907252"/>
                  </a:ext>
                </a:extLst>
              </a:tr>
              <a:tr h="370840">
                <a:tc>
                  <a:txBody>
                    <a:bodyPr/>
                    <a:lstStyle/>
                    <a:p>
                      <a:r>
                        <a:rPr lang="en-US" sz="2400" b="1" dirty="0" smtClean="0"/>
                        <a:t>FD1</a:t>
                      </a:r>
                      <a:endParaRPr lang="en-US" sz="2400" b="1"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lvl="1" algn="l"/>
                      <a:r>
                        <a:rPr lang="en-US" sz="2400" b="1" dirty="0" smtClean="0"/>
                        <a:t>NO</a:t>
                      </a:r>
                      <a:endParaRPr lang="en-US" sz="2400" b="1"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335812653"/>
                  </a:ext>
                </a:extLst>
              </a:tr>
              <a:tr h="370840">
                <a:tc>
                  <a:txBody>
                    <a:bodyPr/>
                    <a:lstStyle/>
                    <a:p>
                      <a:r>
                        <a:rPr lang="en-US" sz="2400" b="1" dirty="0" smtClean="0"/>
                        <a:t>FD2</a:t>
                      </a:r>
                      <a:endParaRPr lang="en-US" sz="2400" b="1"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C000"/>
                    </a:solidFill>
                  </a:tcPr>
                </a:tc>
                <a:tc>
                  <a:txBody>
                    <a:bodyPr/>
                    <a:lstStyle/>
                    <a:p>
                      <a:pPr lvl="1" algn="l"/>
                      <a:r>
                        <a:rPr lang="en-US" sz="2400" b="1" dirty="0" smtClean="0"/>
                        <a:t>YES</a:t>
                      </a:r>
                      <a:endParaRPr lang="en-US" sz="2400" b="1"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C000"/>
                    </a:solidFill>
                  </a:tcPr>
                </a:tc>
                <a:extLst>
                  <a:ext uri="{0D108BD9-81ED-4DB2-BD59-A6C34878D82A}">
                    <a16:rowId xmlns:a16="http://schemas.microsoft.com/office/drawing/2014/main" val="2384154043"/>
                  </a:ext>
                </a:extLst>
              </a:tr>
              <a:tr h="370840">
                <a:tc>
                  <a:txBody>
                    <a:bodyPr/>
                    <a:lstStyle/>
                    <a:p>
                      <a:r>
                        <a:rPr lang="en-US" sz="2400" b="1" dirty="0" smtClean="0"/>
                        <a:t>FD3</a:t>
                      </a:r>
                      <a:endParaRPr lang="en-US" sz="2400" b="1"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7030A0"/>
                    </a:solidFill>
                  </a:tcPr>
                </a:tc>
                <a:tc>
                  <a:txBody>
                    <a:bodyPr/>
                    <a:lstStyle/>
                    <a:p>
                      <a:pPr lvl="1" algn="l"/>
                      <a:r>
                        <a:rPr lang="en-US" sz="2400" b="1" dirty="0" smtClean="0"/>
                        <a:t>YES</a:t>
                      </a:r>
                      <a:endParaRPr lang="en-US" sz="2400" b="1"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7030A0"/>
                    </a:solidFill>
                  </a:tcPr>
                </a:tc>
                <a:extLst>
                  <a:ext uri="{0D108BD9-81ED-4DB2-BD59-A6C34878D82A}">
                    <a16:rowId xmlns:a16="http://schemas.microsoft.com/office/drawing/2014/main" val="901724822"/>
                  </a:ext>
                </a:extLst>
              </a:tr>
            </a:tbl>
          </a:graphicData>
        </a:graphic>
      </p:graphicFrame>
      <p:sp>
        <p:nvSpPr>
          <p:cNvPr id="9" name="Rectangle 8"/>
          <p:cNvSpPr/>
          <p:nvPr/>
        </p:nvSpPr>
        <p:spPr bwMode="auto">
          <a:xfrm>
            <a:off x="6629400" y="4833861"/>
            <a:ext cx="1143000" cy="316825"/>
          </a:xfrm>
          <a:prstGeom prst="rect">
            <a:avLst/>
          </a:prstGeom>
          <a:solidFill>
            <a:schemeClr val="accent1">
              <a:lumMod val="60000"/>
              <a:lumOff val="4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54" name="Rectangle 53"/>
          <p:cNvSpPr/>
          <p:nvPr/>
        </p:nvSpPr>
        <p:spPr bwMode="auto">
          <a:xfrm>
            <a:off x="6629400" y="5300398"/>
            <a:ext cx="1143000" cy="363582"/>
          </a:xfrm>
          <a:prstGeom prst="rect">
            <a:avLst/>
          </a:prstGeom>
          <a:solidFill>
            <a:srgbClr val="FFC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70" name="Rectangle 69"/>
          <p:cNvSpPr/>
          <p:nvPr/>
        </p:nvSpPr>
        <p:spPr bwMode="auto">
          <a:xfrm>
            <a:off x="6629400" y="5783273"/>
            <a:ext cx="1143000" cy="319110"/>
          </a:xfrm>
          <a:prstGeom prst="rect">
            <a:avLst/>
          </a:prstGeom>
          <a:solidFill>
            <a:srgbClr val="7030A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66948670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54"/>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7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54" grpId="0" animBg="1"/>
      <p:bldP spid="70"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9"/>
          <p:cNvSpPr>
            <a:spLocks noGrp="1" noChangeArrowheads="1"/>
          </p:cNvSpPr>
          <p:nvPr>
            <p:ph type="title"/>
          </p:nvPr>
        </p:nvSpPr>
        <p:spPr>
          <a:xfrm>
            <a:off x="0" y="1"/>
            <a:ext cx="9144000" cy="533399"/>
          </a:xfrm>
        </p:spPr>
        <p:txBody>
          <a:bodyPr/>
          <a:lstStyle/>
          <a:p>
            <a:pPr eaLnBrk="1" hangingPunct="1"/>
            <a:r>
              <a:rPr lang="en-US" altLang="en-US" b="1" dirty="0" smtClean="0">
                <a:effectLst>
                  <a:outerShdw blurRad="38100" dist="38100" dir="2700000" algn="tl">
                    <a:srgbClr val="000000">
                      <a:alpha val="43137"/>
                    </a:srgbClr>
                  </a:outerShdw>
                </a:effectLst>
              </a:rPr>
              <a:t>Normalizing into 2NF</a:t>
            </a:r>
          </a:p>
        </p:txBody>
      </p:sp>
      <p:sp>
        <p:nvSpPr>
          <p:cNvPr id="8" name="Title 1"/>
          <p:cNvSpPr txBox="1">
            <a:spLocks/>
          </p:cNvSpPr>
          <p:nvPr/>
        </p:nvSpPr>
        <p:spPr bwMode="auto">
          <a:xfrm>
            <a:off x="1066801" y="2809435"/>
            <a:ext cx="21336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chemeClr val="accent2">
                    <a:lumMod val="75000"/>
                  </a:schemeClr>
                </a:solidFill>
                <a:latin typeface="Verdana" charset="0"/>
              </a:rPr>
              <a:t>SSN </a:t>
            </a:r>
            <a:r>
              <a:rPr lang="en-US" altLang="en-US" sz="2000" kern="0" dirty="0" smtClean="0">
                <a:solidFill>
                  <a:schemeClr val="accent2">
                    <a:lumMod val="75000"/>
                  </a:schemeClr>
                </a:solidFill>
                <a:latin typeface="Verdana" charset="0"/>
                <a:sym typeface="Wingdings" panose="05000000000000000000" pitchFamily="2" charset="2"/>
              </a:rPr>
              <a:t> EName</a:t>
            </a:r>
            <a:endParaRPr lang="en-US" altLang="en-US" sz="2000" kern="0" dirty="0">
              <a:solidFill>
                <a:schemeClr val="accent2">
                  <a:lumMod val="75000"/>
                </a:schemeClr>
              </a:solidFill>
              <a:latin typeface="Verdana" charset="0"/>
            </a:endParaRPr>
          </a:p>
        </p:txBody>
      </p:sp>
      <p:graphicFrame>
        <p:nvGraphicFramePr>
          <p:cNvPr id="2" name="Table 1"/>
          <p:cNvGraphicFramePr>
            <a:graphicFrameLocks noGrp="1"/>
          </p:cNvGraphicFramePr>
          <p:nvPr>
            <p:extLst>
              <p:ext uri="{D42A27DB-BD31-4B8C-83A1-F6EECF244321}">
                <p14:modId xmlns:p14="http://schemas.microsoft.com/office/powerpoint/2010/main" val="3373281923"/>
              </p:ext>
            </p:extLst>
          </p:nvPr>
        </p:nvGraphicFramePr>
        <p:xfrm>
          <a:off x="233156" y="1235748"/>
          <a:ext cx="8534400" cy="551181"/>
        </p:xfrm>
        <a:graphic>
          <a:graphicData uri="http://schemas.openxmlformats.org/drawingml/2006/table">
            <a:tbl>
              <a:tblPr firstRow="1" bandRow="1">
                <a:tableStyleId>{5C22544A-7EE6-4342-B048-85BDC9FD1C3A}</a:tableStyleId>
              </a:tblPr>
              <a:tblGrid>
                <a:gridCol w="815788">
                  <a:extLst>
                    <a:ext uri="{9D8B030D-6E8A-4147-A177-3AD203B41FA5}">
                      <a16:colId xmlns:a16="http://schemas.microsoft.com/office/drawing/2014/main" val="2901461435"/>
                    </a:ext>
                  </a:extLst>
                </a:gridCol>
                <a:gridCol w="2156012">
                  <a:extLst>
                    <a:ext uri="{9D8B030D-6E8A-4147-A177-3AD203B41FA5}">
                      <a16:colId xmlns:a16="http://schemas.microsoft.com/office/drawing/2014/main" val="3256022951"/>
                    </a:ext>
                  </a:extLst>
                </a:gridCol>
                <a:gridCol w="1295400">
                  <a:extLst>
                    <a:ext uri="{9D8B030D-6E8A-4147-A177-3AD203B41FA5}">
                      <a16:colId xmlns:a16="http://schemas.microsoft.com/office/drawing/2014/main" val="3817120999"/>
                    </a:ext>
                  </a:extLst>
                </a:gridCol>
                <a:gridCol w="1295400">
                  <a:extLst>
                    <a:ext uri="{9D8B030D-6E8A-4147-A177-3AD203B41FA5}">
                      <a16:colId xmlns:a16="http://schemas.microsoft.com/office/drawing/2014/main" val="999246976"/>
                    </a:ext>
                  </a:extLst>
                </a:gridCol>
                <a:gridCol w="1295400">
                  <a:extLst>
                    <a:ext uri="{9D8B030D-6E8A-4147-A177-3AD203B41FA5}">
                      <a16:colId xmlns:a16="http://schemas.microsoft.com/office/drawing/2014/main" val="878433526"/>
                    </a:ext>
                  </a:extLst>
                </a:gridCol>
                <a:gridCol w="1676400">
                  <a:extLst>
                    <a:ext uri="{9D8B030D-6E8A-4147-A177-3AD203B41FA5}">
                      <a16:colId xmlns:a16="http://schemas.microsoft.com/office/drawing/2014/main" val="43581822"/>
                    </a:ext>
                  </a:extLst>
                </a:gridCol>
              </a:tblGrid>
              <a:tr h="551181">
                <a:tc>
                  <a:txBody>
                    <a:bodyPr/>
                    <a:lstStyle/>
                    <a:p>
                      <a:pPr algn="ctr"/>
                      <a:r>
                        <a:rPr lang="en-US" sz="2400" b="0" u="sng" dirty="0" smtClean="0">
                          <a:solidFill>
                            <a:schemeClr val="tx1"/>
                          </a:solidFill>
                        </a:rPr>
                        <a:t>SSN</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sng" dirty="0" smtClean="0">
                          <a:solidFill>
                            <a:schemeClr val="tx1"/>
                          </a:solidFill>
                        </a:rPr>
                        <a:t>PNumber</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Hours</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EName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PName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PLocation</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grpSp>
        <p:nvGrpSpPr>
          <p:cNvPr id="18" name="Group 17"/>
          <p:cNvGrpSpPr/>
          <p:nvPr/>
        </p:nvGrpSpPr>
        <p:grpSpPr>
          <a:xfrm>
            <a:off x="690356" y="1797088"/>
            <a:ext cx="3276600" cy="304800"/>
            <a:chOff x="762000" y="2103120"/>
            <a:chExt cx="3276600" cy="304800"/>
          </a:xfrm>
        </p:grpSpPr>
        <p:cxnSp>
          <p:nvCxnSpPr>
            <p:cNvPr id="10" name="Straight Connector 9"/>
            <p:cNvCxnSpPr/>
            <p:nvPr/>
          </p:nvCxnSpPr>
          <p:spPr bwMode="auto">
            <a:xfrm>
              <a:off x="7620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bwMode="auto">
            <a:xfrm>
              <a:off x="21336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12" name="Elbow Connector 11"/>
            <p:cNvCxnSpPr/>
            <p:nvPr/>
          </p:nvCxnSpPr>
          <p:spPr bwMode="auto">
            <a:xfrm flipV="1">
              <a:off x="762000" y="2103120"/>
              <a:ext cx="3276600" cy="304800"/>
            </a:xfrm>
            <a:prstGeom prst="bentConnector3">
              <a:avLst>
                <a:gd name="adj1" fmla="val 100000"/>
              </a:avLst>
            </a:prstGeom>
            <a:ln w="57150">
              <a:headEnd type="none" w="med" len="med"/>
              <a:tailEnd type="triangle"/>
            </a:ln>
          </p:spPr>
          <p:style>
            <a:lnRef idx="3">
              <a:schemeClr val="accent1"/>
            </a:lnRef>
            <a:fillRef idx="0">
              <a:schemeClr val="accent1"/>
            </a:fillRef>
            <a:effectRef idx="2">
              <a:schemeClr val="accent1"/>
            </a:effectRef>
            <a:fontRef idx="minor">
              <a:schemeClr val="tx1"/>
            </a:fontRef>
          </p:style>
        </p:cxnSp>
      </p:grpSp>
      <p:grpSp>
        <p:nvGrpSpPr>
          <p:cNvPr id="19" name="Group 18"/>
          <p:cNvGrpSpPr/>
          <p:nvPr/>
        </p:nvGrpSpPr>
        <p:grpSpPr>
          <a:xfrm>
            <a:off x="690356" y="1830733"/>
            <a:ext cx="4338844" cy="912468"/>
            <a:chOff x="3505200" y="2256435"/>
            <a:chExt cx="3304605" cy="794105"/>
          </a:xfrm>
        </p:grpSpPr>
        <p:cxnSp>
          <p:nvCxnSpPr>
            <p:cNvPr id="23" name="Straight Connector 22"/>
            <p:cNvCxnSpPr/>
            <p:nvPr/>
          </p:nvCxnSpPr>
          <p:spPr bwMode="auto">
            <a:xfrm>
              <a:off x="3505200" y="2562307"/>
              <a:ext cx="0" cy="488232"/>
            </a:xfrm>
            <a:prstGeom prst="line">
              <a:avLst/>
            </a:prstGeom>
            <a:ln w="57150">
              <a:headEnd type="none" w="med" len="med"/>
              <a:tailEnd type="none" w="med" len="med"/>
            </a:ln>
          </p:spPr>
          <p:style>
            <a:lnRef idx="3">
              <a:schemeClr val="accent2"/>
            </a:lnRef>
            <a:fillRef idx="0">
              <a:schemeClr val="accent2"/>
            </a:fillRef>
            <a:effectRef idx="2">
              <a:schemeClr val="accent2"/>
            </a:effectRef>
            <a:fontRef idx="minor">
              <a:schemeClr val="tx1"/>
            </a:fontRef>
          </p:style>
        </p:cxnSp>
        <p:cxnSp>
          <p:nvCxnSpPr>
            <p:cNvPr id="25" name="Elbow Connector 24"/>
            <p:cNvCxnSpPr/>
            <p:nvPr/>
          </p:nvCxnSpPr>
          <p:spPr bwMode="auto">
            <a:xfrm flipV="1">
              <a:off x="3505200" y="2256435"/>
              <a:ext cx="3304605" cy="794105"/>
            </a:xfrm>
            <a:prstGeom prst="bentConnector3">
              <a:avLst>
                <a:gd name="adj1" fmla="val 100169"/>
              </a:avLst>
            </a:prstGeom>
            <a:ln w="57150">
              <a:headEnd type="none" w="med" len="med"/>
              <a:tailEnd type="triangle"/>
            </a:ln>
          </p:spPr>
          <p:style>
            <a:lnRef idx="3">
              <a:schemeClr val="accent2"/>
            </a:lnRef>
            <a:fillRef idx="0">
              <a:schemeClr val="accent2"/>
            </a:fillRef>
            <a:effectRef idx="2">
              <a:schemeClr val="accent2"/>
            </a:effectRef>
            <a:fontRef idx="minor">
              <a:schemeClr val="tx1"/>
            </a:fontRef>
          </p:style>
        </p:cxnSp>
      </p:grpSp>
      <p:grpSp>
        <p:nvGrpSpPr>
          <p:cNvPr id="34" name="Group 33"/>
          <p:cNvGrpSpPr/>
          <p:nvPr/>
        </p:nvGrpSpPr>
        <p:grpSpPr>
          <a:xfrm flipV="1">
            <a:off x="2061956" y="614955"/>
            <a:ext cx="5867400" cy="604463"/>
            <a:chOff x="2133600" y="2077581"/>
            <a:chExt cx="5867400" cy="871277"/>
          </a:xfrm>
        </p:grpSpPr>
        <p:cxnSp>
          <p:nvCxnSpPr>
            <p:cNvPr id="32" name="Elbow Connector 31"/>
            <p:cNvCxnSpPr/>
            <p:nvPr/>
          </p:nvCxnSpPr>
          <p:spPr bwMode="auto">
            <a:xfrm flipV="1">
              <a:off x="2133600" y="2077581"/>
              <a:ext cx="5867400" cy="833113"/>
            </a:xfrm>
            <a:prstGeom prst="bentConnector3">
              <a:avLst>
                <a:gd name="adj1" fmla="val 100000"/>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28" name="Straight Connector 27"/>
            <p:cNvCxnSpPr/>
            <p:nvPr/>
          </p:nvCxnSpPr>
          <p:spPr bwMode="auto">
            <a:xfrm>
              <a:off x="2133600" y="2103049"/>
              <a:ext cx="0" cy="845809"/>
            </a:xfrm>
            <a:prstGeom prst="line">
              <a:avLst/>
            </a:prstGeom>
            <a:ln w="5715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29" name="Elbow Connector 28"/>
            <p:cNvCxnSpPr/>
            <p:nvPr/>
          </p:nvCxnSpPr>
          <p:spPr bwMode="auto">
            <a:xfrm flipV="1">
              <a:off x="2133600" y="2077581"/>
              <a:ext cx="4457700" cy="833113"/>
            </a:xfrm>
            <a:prstGeom prst="bentConnector3">
              <a:avLst>
                <a:gd name="adj1" fmla="val 100256"/>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grpSp>
      <p:sp>
        <p:nvSpPr>
          <p:cNvPr id="44" name="Rectangle 43"/>
          <p:cNvSpPr/>
          <p:nvPr/>
        </p:nvSpPr>
        <p:spPr>
          <a:xfrm>
            <a:off x="1284716" y="756245"/>
            <a:ext cx="777240" cy="461665"/>
          </a:xfrm>
          <a:prstGeom prst="rect">
            <a:avLst/>
          </a:prstGeom>
          <a:noFill/>
        </p:spPr>
        <p:txBody>
          <a:bodyPr wrap="square" lIns="91440" tIns="45720" rIns="91440" bIns="45720">
            <a:spAutoFit/>
          </a:bodyPr>
          <a:lstStyle/>
          <a:p>
            <a:pPr algn="ctr"/>
            <a:r>
              <a:rPr lang="en-US" b="1" dirty="0" smtClean="0">
                <a:ln w="6600">
                  <a:noFill/>
                  <a:prstDash val="solid"/>
                </a:ln>
                <a:solidFill>
                  <a:srgbClr val="7030A0"/>
                </a:solidFill>
                <a:effectLst>
                  <a:outerShdw dist="38100" dir="2700000" algn="tl" rotWithShape="0">
                    <a:schemeClr val="accent2"/>
                  </a:outerShdw>
                </a:effectLst>
              </a:rPr>
              <a:t>FD3</a:t>
            </a:r>
            <a:endParaRPr lang="en-US" b="1" cap="none" spc="0" dirty="0">
              <a:ln w="6600">
                <a:noFill/>
                <a:prstDash val="solid"/>
              </a:ln>
              <a:solidFill>
                <a:srgbClr val="7030A0"/>
              </a:solidFill>
              <a:effectLst>
                <a:outerShdw dist="38100" dir="2640000" algn="bl" rotWithShape="0">
                  <a:schemeClr val="tx2">
                    <a:lumMod val="75000"/>
                  </a:schemeClr>
                </a:outerShdw>
              </a:effectLst>
            </a:endParaRPr>
          </a:p>
        </p:txBody>
      </p:sp>
      <p:sp>
        <p:nvSpPr>
          <p:cNvPr id="48" name="Rectangle 47"/>
          <p:cNvSpPr/>
          <p:nvPr/>
        </p:nvSpPr>
        <p:spPr>
          <a:xfrm>
            <a:off x="-73922" y="1794550"/>
            <a:ext cx="764277" cy="461665"/>
          </a:xfrm>
          <a:prstGeom prst="rect">
            <a:avLst/>
          </a:prstGeom>
          <a:noFill/>
        </p:spPr>
        <p:txBody>
          <a:bodyPr wrap="square" lIns="91440" tIns="45720" rIns="91440" bIns="45720">
            <a:spAutoFit/>
          </a:bodyPr>
          <a:lstStyle/>
          <a:p>
            <a:pPr algn="ctr"/>
            <a:r>
              <a:rPr lang="en-US" b="1" dirty="0" smtClean="0">
                <a:ln w="12700">
                  <a:solidFill>
                    <a:schemeClr val="accent5"/>
                  </a:solidFill>
                  <a:prstDash val="solid"/>
                </a:ln>
                <a:solidFill>
                  <a:schemeClr val="accent1">
                    <a:lumMod val="75000"/>
                  </a:schemeClr>
                </a:solidFill>
              </a:rPr>
              <a:t>FD1</a:t>
            </a:r>
            <a:endParaRPr lang="en-US" b="1" dirty="0">
              <a:ln w="12700">
                <a:solidFill>
                  <a:schemeClr val="accent5"/>
                </a:solidFill>
                <a:prstDash val="solid"/>
              </a:ln>
              <a:solidFill>
                <a:schemeClr val="accent1">
                  <a:lumMod val="75000"/>
                </a:schemeClr>
              </a:solidFill>
            </a:endParaRPr>
          </a:p>
        </p:txBody>
      </p:sp>
      <p:sp>
        <p:nvSpPr>
          <p:cNvPr id="49" name="Rectangle 48"/>
          <p:cNvSpPr/>
          <p:nvPr/>
        </p:nvSpPr>
        <p:spPr>
          <a:xfrm>
            <a:off x="-73921" y="2403912"/>
            <a:ext cx="764276" cy="461665"/>
          </a:xfrm>
          <a:prstGeom prst="rect">
            <a:avLst/>
          </a:prstGeom>
          <a:noFill/>
        </p:spPr>
        <p:txBody>
          <a:bodyPr wrap="square" lIns="91440" tIns="45720" rIns="91440" bIns="45720">
            <a:spAutoFit/>
          </a:bodyPr>
          <a:lstStyle/>
          <a:p>
            <a:pPr algn="ctr"/>
            <a:r>
              <a:rPr lang="en-US" b="1" dirty="0">
                <a:ln w="12700">
                  <a:noFill/>
                  <a:prstDash val="solid"/>
                </a:ln>
                <a:solidFill>
                  <a:srgbClr val="FFC000"/>
                </a:solidFill>
              </a:rPr>
              <a:t>FD2</a:t>
            </a:r>
          </a:p>
        </p:txBody>
      </p:sp>
      <p:sp>
        <p:nvSpPr>
          <p:cNvPr id="51" name="Title 1"/>
          <p:cNvSpPr txBox="1">
            <a:spLocks/>
          </p:cNvSpPr>
          <p:nvPr/>
        </p:nvSpPr>
        <p:spPr bwMode="auto">
          <a:xfrm>
            <a:off x="2171287" y="740018"/>
            <a:ext cx="4415044" cy="2681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rgbClr val="7030A0"/>
                </a:solidFill>
                <a:latin typeface="Verdana" charset="0"/>
              </a:rPr>
              <a:t>PNumber </a:t>
            </a:r>
            <a:r>
              <a:rPr lang="en-US" altLang="en-US" sz="2000" kern="0" dirty="0" smtClean="0">
                <a:solidFill>
                  <a:srgbClr val="7030A0"/>
                </a:solidFill>
                <a:latin typeface="Verdana" charset="0"/>
                <a:sym typeface="Wingdings" panose="05000000000000000000" pitchFamily="2" charset="2"/>
              </a:rPr>
              <a:t> PName PLocation</a:t>
            </a:r>
          </a:p>
        </p:txBody>
      </p:sp>
      <p:sp>
        <p:nvSpPr>
          <p:cNvPr id="52" name="Title 1"/>
          <p:cNvSpPr txBox="1">
            <a:spLocks/>
          </p:cNvSpPr>
          <p:nvPr/>
        </p:nvSpPr>
        <p:spPr bwMode="auto">
          <a:xfrm>
            <a:off x="640435" y="2182196"/>
            <a:ext cx="3521147" cy="3606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chemeClr val="accent1">
                    <a:lumMod val="75000"/>
                  </a:schemeClr>
                </a:solidFill>
                <a:latin typeface="Verdana" charset="0"/>
              </a:rPr>
              <a:t>{SSN, PNumber}</a:t>
            </a:r>
            <a:r>
              <a:rPr lang="en-US" altLang="en-US" sz="2000" kern="0" dirty="0" smtClean="0">
                <a:solidFill>
                  <a:schemeClr val="accent1">
                    <a:lumMod val="75000"/>
                  </a:schemeClr>
                </a:solidFill>
                <a:latin typeface="Verdana" charset="0"/>
                <a:sym typeface="Wingdings" panose="05000000000000000000" pitchFamily="2" charset="2"/>
              </a:rPr>
              <a:t> Hours</a:t>
            </a:r>
            <a:endParaRPr lang="en-US" altLang="en-US" sz="2000" kern="0" dirty="0">
              <a:solidFill>
                <a:schemeClr val="accent1">
                  <a:lumMod val="75000"/>
                </a:schemeClr>
              </a:solidFill>
              <a:latin typeface="Verdana" charset="0"/>
            </a:endParaRPr>
          </a:p>
        </p:txBody>
      </p:sp>
      <p:grpSp>
        <p:nvGrpSpPr>
          <p:cNvPr id="46" name="Group 45"/>
          <p:cNvGrpSpPr/>
          <p:nvPr/>
        </p:nvGrpSpPr>
        <p:grpSpPr>
          <a:xfrm>
            <a:off x="0" y="3292256"/>
            <a:ext cx="9144000" cy="275551"/>
            <a:chOff x="0" y="3062912"/>
            <a:chExt cx="9144000" cy="275551"/>
          </a:xfrm>
        </p:grpSpPr>
        <p:sp>
          <p:nvSpPr>
            <p:cNvPr id="45" name="Rectangle 44"/>
            <p:cNvSpPr/>
            <p:nvPr/>
          </p:nvSpPr>
          <p:spPr bwMode="auto">
            <a:xfrm>
              <a:off x="0" y="3191662"/>
              <a:ext cx="9144000" cy="45719"/>
            </a:xfrm>
            <a:prstGeom prst="rect">
              <a:avLst/>
            </a:prstGeom>
            <a:solidFill>
              <a:srgbClr val="0070C0"/>
            </a:solidFill>
            <a:ln w="9525" cap="flat" cmpd="sng" algn="ctr">
              <a:solidFill>
                <a:srgbClr val="0070C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50" name="Title 1"/>
            <p:cNvSpPr txBox="1">
              <a:spLocks/>
            </p:cNvSpPr>
            <p:nvPr/>
          </p:nvSpPr>
          <p:spPr bwMode="auto">
            <a:xfrm>
              <a:off x="1371600" y="3062912"/>
              <a:ext cx="6172200" cy="275551"/>
            </a:xfrm>
            <a:prstGeom prst="rect">
              <a:avLst/>
            </a:prstGeom>
            <a:solidFill>
              <a:schemeClr val="bg1"/>
            </a:solidFill>
            <a:ln>
              <a:noFill/>
            </a:ln>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lgn="ctr">
                <a:defRPr/>
              </a:pPr>
              <a:r>
                <a:rPr lang="en-US" altLang="en-US" sz="2000" b="1" i="0" kern="0" dirty="0" smtClean="0">
                  <a:latin typeface="Verdana" charset="0"/>
                </a:rPr>
                <a:t>Normalizing EP into 2NF relations </a:t>
              </a:r>
              <a:endParaRPr lang="en-US" altLang="en-US" sz="2000" b="1" i="0" kern="0" dirty="0">
                <a:latin typeface="Verdana" charset="0"/>
              </a:endParaRPr>
            </a:p>
          </p:txBody>
        </p:sp>
      </p:grpSp>
      <p:sp>
        <p:nvSpPr>
          <p:cNvPr id="55" name="Rectangle 9"/>
          <p:cNvSpPr txBox="1">
            <a:spLocks noChangeArrowheads="1"/>
          </p:cNvSpPr>
          <p:nvPr/>
        </p:nvSpPr>
        <p:spPr bwMode="auto">
          <a:xfrm>
            <a:off x="152400" y="818110"/>
            <a:ext cx="673624"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EP</a:t>
            </a:r>
          </a:p>
        </p:txBody>
      </p:sp>
      <p:sp>
        <p:nvSpPr>
          <p:cNvPr id="56" name="Rectangle 9"/>
          <p:cNvSpPr txBox="1">
            <a:spLocks noChangeArrowheads="1"/>
          </p:cNvSpPr>
          <p:nvPr/>
        </p:nvSpPr>
        <p:spPr bwMode="auto">
          <a:xfrm>
            <a:off x="0" y="3851716"/>
            <a:ext cx="883960"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rgbClr val="0070C0"/>
                </a:solidFill>
                <a:effectLst>
                  <a:outerShdw blurRad="38100" dist="38100" dir="2700000" algn="tl">
                    <a:srgbClr val="000000">
                      <a:alpha val="43137"/>
                    </a:srgbClr>
                  </a:outerShdw>
                </a:effectLst>
              </a:rPr>
              <a:t>EP1</a:t>
            </a:r>
          </a:p>
        </p:txBody>
      </p:sp>
      <p:sp>
        <p:nvSpPr>
          <p:cNvPr id="57" name="Rectangle 9"/>
          <p:cNvSpPr txBox="1">
            <a:spLocks noChangeArrowheads="1"/>
          </p:cNvSpPr>
          <p:nvPr/>
        </p:nvSpPr>
        <p:spPr bwMode="auto">
          <a:xfrm>
            <a:off x="5825987" y="3840841"/>
            <a:ext cx="990600"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rgbClr val="0070C0"/>
                </a:solidFill>
                <a:effectLst>
                  <a:outerShdw blurRad="38100" dist="38100" dir="2700000" algn="tl">
                    <a:srgbClr val="000000">
                      <a:alpha val="43137"/>
                    </a:srgbClr>
                  </a:outerShdw>
                </a:effectLst>
              </a:rPr>
              <a:t>EP2</a:t>
            </a:r>
          </a:p>
        </p:txBody>
      </p:sp>
      <p:sp>
        <p:nvSpPr>
          <p:cNvPr id="58" name="Rectangle 9"/>
          <p:cNvSpPr txBox="1">
            <a:spLocks noChangeArrowheads="1"/>
          </p:cNvSpPr>
          <p:nvPr/>
        </p:nvSpPr>
        <p:spPr bwMode="auto">
          <a:xfrm>
            <a:off x="3560899" y="5286185"/>
            <a:ext cx="939457"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rgbClr val="0070C0"/>
                </a:solidFill>
                <a:effectLst>
                  <a:outerShdw blurRad="38100" dist="38100" dir="2700000" algn="tl">
                    <a:srgbClr val="000000">
                      <a:alpha val="43137"/>
                    </a:srgbClr>
                  </a:outerShdw>
                </a:effectLst>
              </a:rPr>
              <a:t>EP3</a:t>
            </a:r>
          </a:p>
        </p:txBody>
      </p:sp>
      <p:graphicFrame>
        <p:nvGraphicFramePr>
          <p:cNvPr id="59" name="Table 58"/>
          <p:cNvGraphicFramePr>
            <a:graphicFrameLocks noGrp="1"/>
          </p:cNvGraphicFramePr>
          <p:nvPr>
            <p:extLst>
              <p:ext uri="{D42A27DB-BD31-4B8C-83A1-F6EECF244321}">
                <p14:modId xmlns:p14="http://schemas.microsoft.com/office/powerpoint/2010/main" val="1567856369"/>
              </p:ext>
            </p:extLst>
          </p:nvPr>
        </p:nvGraphicFramePr>
        <p:xfrm>
          <a:off x="37314" y="4271204"/>
          <a:ext cx="3620285" cy="551181"/>
        </p:xfrm>
        <a:graphic>
          <a:graphicData uri="http://schemas.openxmlformats.org/drawingml/2006/table">
            <a:tbl>
              <a:tblPr firstRow="1" bandRow="1">
                <a:tableStyleId>{5C22544A-7EE6-4342-B048-85BDC9FD1C3A}</a:tableStyleId>
              </a:tblPr>
              <a:tblGrid>
                <a:gridCol w="877086">
                  <a:extLst>
                    <a:ext uri="{9D8B030D-6E8A-4147-A177-3AD203B41FA5}">
                      <a16:colId xmlns:a16="http://schemas.microsoft.com/office/drawing/2014/main" val="2901461435"/>
                    </a:ext>
                  </a:extLst>
                </a:gridCol>
                <a:gridCol w="1676400">
                  <a:extLst>
                    <a:ext uri="{9D8B030D-6E8A-4147-A177-3AD203B41FA5}">
                      <a16:colId xmlns:a16="http://schemas.microsoft.com/office/drawing/2014/main" val="3256022951"/>
                    </a:ext>
                  </a:extLst>
                </a:gridCol>
                <a:gridCol w="1066799">
                  <a:extLst>
                    <a:ext uri="{9D8B030D-6E8A-4147-A177-3AD203B41FA5}">
                      <a16:colId xmlns:a16="http://schemas.microsoft.com/office/drawing/2014/main" val="3817120999"/>
                    </a:ext>
                  </a:extLst>
                </a:gridCol>
              </a:tblGrid>
              <a:tr h="551181">
                <a:tc>
                  <a:txBody>
                    <a:bodyPr/>
                    <a:lstStyle/>
                    <a:p>
                      <a:pPr algn="ctr"/>
                      <a:r>
                        <a:rPr lang="en-US" sz="2400" b="0" u="sng" dirty="0" smtClean="0">
                          <a:solidFill>
                            <a:schemeClr val="bg1"/>
                          </a:solidFill>
                        </a:rPr>
                        <a:t>SSN</a:t>
                      </a:r>
                      <a:endParaRPr lang="en-US" sz="2400" b="0" u="sng"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u="sng" dirty="0" smtClean="0">
                          <a:solidFill>
                            <a:schemeClr val="bg1"/>
                          </a:solidFill>
                        </a:rPr>
                        <a:t>PNumber</a:t>
                      </a:r>
                      <a:endParaRPr lang="en-US" sz="2400" b="0" u="sng"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dirty="0" smtClean="0">
                          <a:solidFill>
                            <a:schemeClr val="bg1"/>
                          </a:solidFill>
                        </a:rPr>
                        <a:t>Hours</a:t>
                      </a:r>
                      <a:endParaRPr lang="en-US" sz="2400" b="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2088661245"/>
                  </a:ext>
                </a:extLst>
              </a:tr>
            </a:tbl>
          </a:graphicData>
        </a:graphic>
      </p:graphicFrame>
      <p:graphicFrame>
        <p:nvGraphicFramePr>
          <p:cNvPr id="60" name="Table 59"/>
          <p:cNvGraphicFramePr>
            <a:graphicFrameLocks noGrp="1"/>
          </p:cNvGraphicFramePr>
          <p:nvPr>
            <p:extLst>
              <p:ext uri="{D42A27DB-BD31-4B8C-83A1-F6EECF244321}">
                <p14:modId xmlns:p14="http://schemas.microsoft.com/office/powerpoint/2010/main" val="716678542"/>
              </p:ext>
            </p:extLst>
          </p:nvPr>
        </p:nvGraphicFramePr>
        <p:xfrm>
          <a:off x="5943600" y="4288540"/>
          <a:ext cx="2111188" cy="551181"/>
        </p:xfrm>
        <a:graphic>
          <a:graphicData uri="http://schemas.openxmlformats.org/drawingml/2006/table">
            <a:tbl>
              <a:tblPr firstRow="1" bandRow="1">
                <a:tableStyleId>{5C22544A-7EE6-4342-B048-85BDC9FD1C3A}</a:tableStyleId>
              </a:tblPr>
              <a:tblGrid>
                <a:gridCol w="815788">
                  <a:extLst>
                    <a:ext uri="{9D8B030D-6E8A-4147-A177-3AD203B41FA5}">
                      <a16:colId xmlns:a16="http://schemas.microsoft.com/office/drawing/2014/main" val="2901461435"/>
                    </a:ext>
                  </a:extLst>
                </a:gridCol>
                <a:gridCol w="1295400">
                  <a:extLst>
                    <a:ext uri="{9D8B030D-6E8A-4147-A177-3AD203B41FA5}">
                      <a16:colId xmlns:a16="http://schemas.microsoft.com/office/drawing/2014/main" val="999246976"/>
                    </a:ext>
                  </a:extLst>
                </a:gridCol>
              </a:tblGrid>
              <a:tr h="551181">
                <a:tc>
                  <a:txBody>
                    <a:bodyPr/>
                    <a:lstStyle/>
                    <a:p>
                      <a:pPr algn="ctr"/>
                      <a:r>
                        <a:rPr lang="en-US" sz="2400" b="0" u="sng" dirty="0" smtClean="0">
                          <a:solidFill>
                            <a:schemeClr val="bg1"/>
                          </a:solidFill>
                        </a:rPr>
                        <a:t>SSN</a:t>
                      </a:r>
                      <a:endParaRPr lang="en-US" sz="2400" b="0" u="sng"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dirty="0" smtClean="0">
                          <a:solidFill>
                            <a:schemeClr val="bg1"/>
                          </a:solidFill>
                        </a:rPr>
                        <a:t>EName</a:t>
                      </a:r>
                      <a:endParaRPr lang="en-US" sz="2400" b="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2088661245"/>
                  </a:ext>
                </a:extLst>
              </a:tr>
            </a:tbl>
          </a:graphicData>
        </a:graphic>
      </p:graphicFrame>
      <p:graphicFrame>
        <p:nvGraphicFramePr>
          <p:cNvPr id="61" name="Table 60"/>
          <p:cNvGraphicFramePr>
            <a:graphicFrameLocks noGrp="1"/>
          </p:cNvGraphicFramePr>
          <p:nvPr>
            <p:extLst>
              <p:ext uri="{D42A27DB-BD31-4B8C-83A1-F6EECF244321}">
                <p14:modId xmlns:p14="http://schemas.microsoft.com/office/powerpoint/2010/main" val="3952324010"/>
              </p:ext>
            </p:extLst>
          </p:nvPr>
        </p:nvGraphicFramePr>
        <p:xfrm>
          <a:off x="3657600" y="5670929"/>
          <a:ext cx="4572000" cy="551181"/>
        </p:xfrm>
        <a:graphic>
          <a:graphicData uri="http://schemas.openxmlformats.org/drawingml/2006/table">
            <a:tbl>
              <a:tblPr firstRow="1" bandRow="1">
                <a:tableStyleId>{5C22544A-7EE6-4342-B048-85BDC9FD1C3A}</a:tableStyleId>
              </a:tblPr>
              <a:tblGrid>
                <a:gridCol w="1622323">
                  <a:extLst>
                    <a:ext uri="{9D8B030D-6E8A-4147-A177-3AD203B41FA5}">
                      <a16:colId xmlns:a16="http://schemas.microsoft.com/office/drawing/2014/main" val="3256022951"/>
                    </a:ext>
                  </a:extLst>
                </a:gridCol>
                <a:gridCol w="1273277">
                  <a:extLst>
                    <a:ext uri="{9D8B030D-6E8A-4147-A177-3AD203B41FA5}">
                      <a16:colId xmlns:a16="http://schemas.microsoft.com/office/drawing/2014/main" val="878433526"/>
                    </a:ext>
                  </a:extLst>
                </a:gridCol>
                <a:gridCol w="1676400">
                  <a:extLst>
                    <a:ext uri="{9D8B030D-6E8A-4147-A177-3AD203B41FA5}">
                      <a16:colId xmlns:a16="http://schemas.microsoft.com/office/drawing/2014/main" val="43581822"/>
                    </a:ext>
                  </a:extLst>
                </a:gridCol>
              </a:tblGrid>
              <a:tr h="551181">
                <a:tc>
                  <a:txBody>
                    <a:bodyPr/>
                    <a:lstStyle/>
                    <a:p>
                      <a:pPr algn="ctr"/>
                      <a:r>
                        <a:rPr lang="en-US" sz="2400" b="0" u="sng" dirty="0" smtClean="0">
                          <a:solidFill>
                            <a:schemeClr val="bg1"/>
                          </a:solidFill>
                        </a:rPr>
                        <a:t>PNumber</a:t>
                      </a:r>
                      <a:endParaRPr lang="en-US" sz="2400" b="0" u="sng"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dirty="0" smtClean="0">
                          <a:solidFill>
                            <a:schemeClr val="bg1"/>
                          </a:solidFill>
                        </a:rPr>
                        <a:t>PName</a:t>
                      </a:r>
                      <a:endParaRPr lang="en-US" sz="2400" b="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sz="2400" b="0" dirty="0" smtClean="0">
                          <a:solidFill>
                            <a:schemeClr val="bg1"/>
                          </a:solidFill>
                        </a:rPr>
                        <a:t>PLocation</a:t>
                      </a:r>
                      <a:endParaRPr lang="en-US" sz="2400" b="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2088661245"/>
                  </a:ext>
                </a:extLst>
              </a:tr>
            </a:tbl>
          </a:graphicData>
        </a:graphic>
      </p:graphicFrame>
      <p:grpSp>
        <p:nvGrpSpPr>
          <p:cNvPr id="62" name="Group 61"/>
          <p:cNvGrpSpPr/>
          <p:nvPr/>
        </p:nvGrpSpPr>
        <p:grpSpPr>
          <a:xfrm>
            <a:off x="6321287" y="4862880"/>
            <a:ext cx="1146313" cy="465704"/>
            <a:chOff x="3505200" y="2256435"/>
            <a:chExt cx="3304605" cy="794105"/>
          </a:xfrm>
        </p:grpSpPr>
        <p:cxnSp>
          <p:nvCxnSpPr>
            <p:cNvPr id="63" name="Straight Connector 62"/>
            <p:cNvCxnSpPr/>
            <p:nvPr/>
          </p:nvCxnSpPr>
          <p:spPr bwMode="auto">
            <a:xfrm>
              <a:off x="3505200" y="2384019"/>
              <a:ext cx="0" cy="666520"/>
            </a:xfrm>
            <a:prstGeom prst="line">
              <a:avLst/>
            </a:prstGeom>
            <a:ln w="57150">
              <a:headEnd type="none" w="med" len="med"/>
              <a:tailEnd type="none" w="med" len="med"/>
            </a:ln>
          </p:spPr>
          <p:style>
            <a:lnRef idx="3">
              <a:schemeClr val="accent2"/>
            </a:lnRef>
            <a:fillRef idx="0">
              <a:schemeClr val="accent2"/>
            </a:fillRef>
            <a:effectRef idx="2">
              <a:schemeClr val="accent2"/>
            </a:effectRef>
            <a:fontRef idx="minor">
              <a:schemeClr val="tx1"/>
            </a:fontRef>
          </p:style>
        </p:cxnSp>
        <p:cxnSp>
          <p:nvCxnSpPr>
            <p:cNvPr id="64" name="Elbow Connector 63"/>
            <p:cNvCxnSpPr/>
            <p:nvPr/>
          </p:nvCxnSpPr>
          <p:spPr bwMode="auto">
            <a:xfrm flipV="1">
              <a:off x="3505200" y="2256435"/>
              <a:ext cx="3304605" cy="794105"/>
            </a:xfrm>
            <a:prstGeom prst="bentConnector3">
              <a:avLst>
                <a:gd name="adj1" fmla="val 100169"/>
              </a:avLst>
            </a:prstGeom>
            <a:ln w="57150">
              <a:headEnd type="none" w="med" len="med"/>
              <a:tailEnd type="triangle"/>
            </a:ln>
          </p:spPr>
          <p:style>
            <a:lnRef idx="3">
              <a:schemeClr val="accent2"/>
            </a:lnRef>
            <a:fillRef idx="0">
              <a:schemeClr val="accent2"/>
            </a:fillRef>
            <a:effectRef idx="2">
              <a:schemeClr val="accent2"/>
            </a:effectRef>
            <a:fontRef idx="minor">
              <a:schemeClr val="tx1"/>
            </a:fontRef>
          </p:style>
        </p:cxnSp>
      </p:grpSp>
      <p:grpSp>
        <p:nvGrpSpPr>
          <p:cNvPr id="65" name="Group 64"/>
          <p:cNvGrpSpPr/>
          <p:nvPr/>
        </p:nvGrpSpPr>
        <p:grpSpPr>
          <a:xfrm>
            <a:off x="316191" y="4871962"/>
            <a:ext cx="2808009" cy="463946"/>
            <a:chOff x="762000" y="2103120"/>
            <a:chExt cx="3276600" cy="304800"/>
          </a:xfrm>
        </p:grpSpPr>
        <p:cxnSp>
          <p:nvCxnSpPr>
            <p:cNvPr id="66" name="Straight Connector 65"/>
            <p:cNvCxnSpPr/>
            <p:nvPr/>
          </p:nvCxnSpPr>
          <p:spPr bwMode="auto">
            <a:xfrm>
              <a:off x="7620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67" name="Straight Connector 66"/>
            <p:cNvCxnSpPr/>
            <p:nvPr/>
          </p:nvCxnSpPr>
          <p:spPr bwMode="auto">
            <a:xfrm>
              <a:off x="2133600" y="2103120"/>
              <a:ext cx="0" cy="304800"/>
            </a:xfrm>
            <a:prstGeom prst="line">
              <a:avLst/>
            </a:prstGeom>
            <a:ln w="57150">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68" name="Elbow Connector 67"/>
            <p:cNvCxnSpPr/>
            <p:nvPr/>
          </p:nvCxnSpPr>
          <p:spPr bwMode="auto">
            <a:xfrm flipV="1">
              <a:off x="762000" y="2103120"/>
              <a:ext cx="3276600" cy="304800"/>
            </a:xfrm>
            <a:prstGeom prst="bentConnector3">
              <a:avLst>
                <a:gd name="adj1" fmla="val 100000"/>
              </a:avLst>
            </a:prstGeom>
            <a:ln w="57150">
              <a:headEnd type="none" w="med" len="med"/>
              <a:tailEnd type="triangle"/>
            </a:ln>
          </p:spPr>
          <p:style>
            <a:lnRef idx="3">
              <a:schemeClr val="accent1"/>
            </a:lnRef>
            <a:fillRef idx="0">
              <a:schemeClr val="accent1"/>
            </a:fillRef>
            <a:effectRef idx="2">
              <a:schemeClr val="accent1"/>
            </a:effectRef>
            <a:fontRef idx="minor">
              <a:schemeClr val="tx1"/>
            </a:fontRef>
          </p:style>
        </p:cxnSp>
      </p:grpSp>
      <p:grpSp>
        <p:nvGrpSpPr>
          <p:cNvPr id="77" name="Group 76"/>
          <p:cNvGrpSpPr/>
          <p:nvPr/>
        </p:nvGrpSpPr>
        <p:grpSpPr>
          <a:xfrm>
            <a:off x="4342164" y="6202018"/>
            <a:ext cx="3029569" cy="569845"/>
            <a:chOff x="2095259" y="1981785"/>
            <a:chExt cx="5905741" cy="950495"/>
          </a:xfrm>
        </p:grpSpPr>
        <p:cxnSp>
          <p:nvCxnSpPr>
            <p:cNvPr id="78" name="Elbow Connector 77"/>
            <p:cNvCxnSpPr/>
            <p:nvPr/>
          </p:nvCxnSpPr>
          <p:spPr bwMode="auto">
            <a:xfrm flipV="1">
              <a:off x="2133600" y="2065028"/>
              <a:ext cx="5867400" cy="833112"/>
            </a:xfrm>
            <a:prstGeom prst="bentConnector3">
              <a:avLst>
                <a:gd name="adj1" fmla="val 100000"/>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79" name="Straight Connector 78"/>
            <p:cNvCxnSpPr/>
            <p:nvPr/>
          </p:nvCxnSpPr>
          <p:spPr bwMode="auto">
            <a:xfrm>
              <a:off x="2133599" y="2086471"/>
              <a:ext cx="0" cy="845809"/>
            </a:xfrm>
            <a:prstGeom prst="line">
              <a:avLst/>
            </a:prstGeom>
            <a:ln w="5715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80" name="Elbow Connector 79"/>
            <p:cNvCxnSpPr/>
            <p:nvPr/>
          </p:nvCxnSpPr>
          <p:spPr bwMode="auto">
            <a:xfrm flipV="1">
              <a:off x="2095259" y="1981785"/>
              <a:ext cx="3083446" cy="882839"/>
            </a:xfrm>
            <a:prstGeom prst="bentConnector2">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grpSp>
      <p:sp>
        <p:nvSpPr>
          <p:cNvPr id="83" name="Rectangle 82"/>
          <p:cNvSpPr/>
          <p:nvPr/>
        </p:nvSpPr>
        <p:spPr>
          <a:xfrm>
            <a:off x="3434263" y="6307378"/>
            <a:ext cx="777240" cy="461665"/>
          </a:xfrm>
          <a:prstGeom prst="rect">
            <a:avLst/>
          </a:prstGeom>
          <a:noFill/>
        </p:spPr>
        <p:txBody>
          <a:bodyPr wrap="square" lIns="91440" tIns="45720" rIns="91440" bIns="45720">
            <a:spAutoFit/>
          </a:bodyPr>
          <a:lstStyle/>
          <a:p>
            <a:pPr algn="ctr"/>
            <a:r>
              <a:rPr lang="en-US" b="1" dirty="0" smtClean="0">
                <a:ln w="22225">
                  <a:noFill/>
                  <a:prstDash val="solid"/>
                </a:ln>
                <a:solidFill>
                  <a:srgbClr val="7030A0"/>
                </a:solidFill>
              </a:rPr>
              <a:t>FD3</a:t>
            </a:r>
            <a:endParaRPr lang="en-US" b="1" cap="none" spc="0" dirty="0">
              <a:ln w="22225">
                <a:noFill/>
                <a:prstDash val="solid"/>
              </a:ln>
              <a:solidFill>
                <a:srgbClr val="7030A0"/>
              </a:solidFill>
              <a:effectLst>
                <a:outerShdw dist="38100" dir="2640000" algn="bl" rotWithShape="0">
                  <a:schemeClr val="tx2">
                    <a:lumMod val="75000"/>
                  </a:schemeClr>
                </a:outerShdw>
              </a:effectLst>
            </a:endParaRPr>
          </a:p>
        </p:txBody>
      </p:sp>
      <p:sp>
        <p:nvSpPr>
          <p:cNvPr id="84" name="Rectangle 83"/>
          <p:cNvSpPr/>
          <p:nvPr/>
        </p:nvSpPr>
        <p:spPr>
          <a:xfrm>
            <a:off x="5407921" y="4872335"/>
            <a:ext cx="766557" cy="461665"/>
          </a:xfrm>
          <a:prstGeom prst="rect">
            <a:avLst/>
          </a:prstGeom>
          <a:noFill/>
        </p:spPr>
        <p:txBody>
          <a:bodyPr wrap="none" lIns="91440" tIns="45720" rIns="91440" bIns="45720">
            <a:spAutoFit/>
          </a:bodyPr>
          <a:lstStyle/>
          <a:p>
            <a:pPr algn="ctr"/>
            <a:r>
              <a:rPr lang="en-US" b="1" dirty="0" smtClean="0">
                <a:ln w="22225">
                  <a:noFill/>
                  <a:prstDash val="solid"/>
                </a:ln>
                <a:solidFill>
                  <a:srgbClr val="FFC000"/>
                </a:solidFill>
              </a:rPr>
              <a:t>FD2</a:t>
            </a:r>
            <a:endParaRPr lang="en-US" b="1" dirty="0">
              <a:ln w="22225">
                <a:noFill/>
                <a:prstDash val="solid"/>
              </a:ln>
              <a:solidFill>
                <a:srgbClr val="FFC000"/>
              </a:solidFill>
            </a:endParaRPr>
          </a:p>
        </p:txBody>
      </p:sp>
      <p:sp>
        <p:nvSpPr>
          <p:cNvPr id="85" name="Rectangle 84"/>
          <p:cNvSpPr/>
          <p:nvPr/>
        </p:nvSpPr>
        <p:spPr>
          <a:xfrm>
            <a:off x="233156" y="5405735"/>
            <a:ext cx="764277" cy="461665"/>
          </a:xfrm>
          <a:prstGeom prst="rect">
            <a:avLst/>
          </a:prstGeom>
          <a:noFill/>
        </p:spPr>
        <p:txBody>
          <a:bodyPr wrap="square" lIns="91440" tIns="45720" rIns="91440" bIns="45720">
            <a:spAutoFit/>
          </a:bodyPr>
          <a:lstStyle/>
          <a:p>
            <a:pPr algn="ctr"/>
            <a:r>
              <a:rPr lang="en-US" b="1" dirty="0" smtClean="0">
                <a:ln w="22225">
                  <a:noFill/>
                  <a:prstDash val="solid"/>
                </a:ln>
                <a:solidFill>
                  <a:schemeClr val="accent1">
                    <a:lumMod val="75000"/>
                  </a:schemeClr>
                </a:solidFill>
              </a:rPr>
              <a:t>FD1</a:t>
            </a:r>
            <a:endParaRPr lang="en-US" b="1" dirty="0">
              <a:ln w="22225">
                <a:noFill/>
                <a:prstDash val="solid"/>
              </a:ln>
              <a:solidFill>
                <a:schemeClr val="accent1">
                  <a:lumMod val="75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88209106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1"/>
                                        </p:tgtEl>
                                        <p:attrNameLst>
                                          <p:attrName>style.visibility</p:attrName>
                                        </p:attrNameLst>
                                      </p:cBhvr>
                                      <p:to>
                                        <p:strVal val="visible"/>
                                      </p:to>
                                    </p:set>
                                  </p:childTnLst>
                                </p:cTn>
                              </p:par>
                            </p:childTnLst>
                          </p:cTn>
                        </p:par>
                        <p:par>
                          <p:cTn id="29" fill="hold">
                            <p:stCondLst>
                              <p:cond delay="0"/>
                            </p:stCondLst>
                            <p:childTnLst>
                              <p:par>
                                <p:cTn id="30" presetID="1" presetClass="entr" presetSubtype="0" fill="hold" nodeType="afterEffect">
                                  <p:stCondLst>
                                    <p:cond delay="0"/>
                                  </p:stCondLst>
                                  <p:childTnLst>
                                    <p:set>
                                      <p:cBhvr>
                                        <p:cTn id="31" dur="1" fill="hold">
                                          <p:stCondLst>
                                            <p:cond delay="0"/>
                                          </p:stCondLst>
                                        </p:cTn>
                                        <p:tgtEl>
                                          <p:spTgt spid="77"/>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8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57" grpId="0"/>
      <p:bldP spid="58" grpId="0"/>
      <p:bldP spid="83" grpId="0"/>
      <p:bldP spid="84" grpId="0"/>
      <p:bldP spid="85"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9"/>
          <p:cNvSpPr>
            <a:spLocks noGrp="1" noChangeArrowheads="1"/>
          </p:cNvSpPr>
          <p:nvPr>
            <p:ph type="title"/>
          </p:nvPr>
        </p:nvSpPr>
        <p:spPr>
          <a:xfrm>
            <a:off x="0" y="1"/>
            <a:ext cx="9144000" cy="533399"/>
          </a:xfrm>
        </p:spPr>
        <p:txBody>
          <a:bodyPr/>
          <a:lstStyle/>
          <a:p>
            <a:pPr eaLnBrk="1" hangingPunct="1"/>
            <a:r>
              <a:rPr lang="en-US" altLang="en-US" b="1" dirty="0" smtClean="0">
                <a:effectLst>
                  <a:outerShdw blurRad="38100" dist="38100" dir="2700000" algn="tl">
                    <a:srgbClr val="000000">
                      <a:alpha val="43137"/>
                    </a:srgbClr>
                  </a:outerShdw>
                </a:effectLst>
              </a:rPr>
              <a:t>Normalization</a:t>
            </a:r>
          </a:p>
        </p:txBody>
      </p:sp>
      <p:graphicFrame>
        <p:nvGraphicFramePr>
          <p:cNvPr id="2" name="Table 1"/>
          <p:cNvGraphicFramePr>
            <a:graphicFrameLocks noGrp="1"/>
          </p:cNvGraphicFramePr>
          <p:nvPr>
            <p:extLst>
              <p:ext uri="{D42A27DB-BD31-4B8C-83A1-F6EECF244321}">
                <p14:modId xmlns:p14="http://schemas.microsoft.com/office/powerpoint/2010/main" val="2826449411"/>
              </p:ext>
            </p:extLst>
          </p:nvPr>
        </p:nvGraphicFramePr>
        <p:xfrm>
          <a:off x="19895" y="2412122"/>
          <a:ext cx="9106686" cy="551181"/>
        </p:xfrm>
        <a:graphic>
          <a:graphicData uri="http://schemas.openxmlformats.org/drawingml/2006/table">
            <a:tbl>
              <a:tblPr firstRow="1" bandRow="1">
                <a:tableStyleId>{5C22544A-7EE6-4342-B048-85BDC9FD1C3A}</a:tableStyleId>
              </a:tblPr>
              <a:tblGrid>
                <a:gridCol w="877087">
                  <a:extLst>
                    <a:ext uri="{9D8B030D-6E8A-4147-A177-3AD203B41FA5}">
                      <a16:colId xmlns:a16="http://schemas.microsoft.com/office/drawing/2014/main" val="2901461435"/>
                    </a:ext>
                  </a:extLst>
                </a:gridCol>
                <a:gridCol w="1219200">
                  <a:extLst>
                    <a:ext uri="{9D8B030D-6E8A-4147-A177-3AD203B41FA5}">
                      <a16:colId xmlns:a16="http://schemas.microsoft.com/office/drawing/2014/main" val="3256022951"/>
                    </a:ext>
                  </a:extLst>
                </a:gridCol>
                <a:gridCol w="1066800">
                  <a:extLst>
                    <a:ext uri="{9D8B030D-6E8A-4147-A177-3AD203B41FA5}">
                      <a16:colId xmlns:a16="http://schemas.microsoft.com/office/drawing/2014/main" val="3817120999"/>
                    </a:ext>
                  </a:extLst>
                </a:gridCol>
                <a:gridCol w="1371600">
                  <a:extLst>
                    <a:ext uri="{9D8B030D-6E8A-4147-A177-3AD203B41FA5}">
                      <a16:colId xmlns:a16="http://schemas.microsoft.com/office/drawing/2014/main" val="999246976"/>
                    </a:ext>
                  </a:extLst>
                </a:gridCol>
                <a:gridCol w="1581745">
                  <a:extLst>
                    <a:ext uri="{9D8B030D-6E8A-4147-A177-3AD203B41FA5}">
                      <a16:colId xmlns:a16="http://schemas.microsoft.com/office/drawing/2014/main" val="878433526"/>
                    </a:ext>
                  </a:extLst>
                </a:gridCol>
                <a:gridCol w="1237655">
                  <a:extLst>
                    <a:ext uri="{9D8B030D-6E8A-4147-A177-3AD203B41FA5}">
                      <a16:colId xmlns:a16="http://schemas.microsoft.com/office/drawing/2014/main" val="43581822"/>
                    </a:ext>
                  </a:extLst>
                </a:gridCol>
                <a:gridCol w="1752599">
                  <a:extLst>
                    <a:ext uri="{9D8B030D-6E8A-4147-A177-3AD203B41FA5}">
                      <a16:colId xmlns:a16="http://schemas.microsoft.com/office/drawing/2014/main" val="144658277"/>
                    </a:ext>
                  </a:extLst>
                </a:gridCol>
              </a:tblGrid>
              <a:tr h="551181">
                <a:tc>
                  <a:txBody>
                    <a:bodyPr/>
                    <a:lstStyle/>
                    <a:p>
                      <a:pPr algn="ctr"/>
                      <a:r>
                        <a:rPr lang="en-US" sz="2400" b="0" u="sng" dirty="0" smtClean="0">
                          <a:solidFill>
                            <a:schemeClr val="tx1"/>
                          </a:solidFill>
                        </a:rPr>
                        <a:t>SSN</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none" dirty="0" smtClean="0">
                          <a:solidFill>
                            <a:schemeClr val="tx1"/>
                          </a:solidFill>
                        </a:rPr>
                        <a:t>EName</a:t>
                      </a:r>
                      <a:endParaRPr lang="en-US" sz="2400" b="0" u="none"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BDate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Address</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DNumber</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sng" dirty="0" err="1" smtClean="0">
                          <a:solidFill>
                            <a:schemeClr val="tx1"/>
                          </a:solidFill>
                        </a:rPr>
                        <a:t>DName</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DMgrSSN</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grpSp>
        <p:nvGrpSpPr>
          <p:cNvPr id="34" name="Group 33"/>
          <p:cNvGrpSpPr/>
          <p:nvPr/>
        </p:nvGrpSpPr>
        <p:grpSpPr>
          <a:xfrm flipV="1">
            <a:off x="5029200" y="1662608"/>
            <a:ext cx="3581400" cy="693986"/>
            <a:chOff x="2133600" y="2065028"/>
            <a:chExt cx="5867400" cy="874853"/>
          </a:xfrm>
        </p:grpSpPr>
        <p:cxnSp>
          <p:nvCxnSpPr>
            <p:cNvPr id="32" name="Elbow Connector 31"/>
            <p:cNvCxnSpPr/>
            <p:nvPr/>
          </p:nvCxnSpPr>
          <p:spPr bwMode="auto">
            <a:xfrm flipV="1">
              <a:off x="2133600" y="2065028"/>
              <a:ext cx="5867400" cy="833112"/>
            </a:xfrm>
            <a:prstGeom prst="bentConnector3">
              <a:avLst>
                <a:gd name="adj1" fmla="val 100000"/>
              </a:avLst>
            </a:prstGeom>
            <a:ln w="7620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29" name="Elbow Connector 28"/>
            <p:cNvCxnSpPr/>
            <p:nvPr/>
          </p:nvCxnSpPr>
          <p:spPr bwMode="auto">
            <a:xfrm flipV="1">
              <a:off x="2133600" y="2090192"/>
              <a:ext cx="3195833" cy="808813"/>
            </a:xfrm>
            <a:prstGeom prst="bentConnector3">
              <a:avLst>
                <a:gd name="adj1" fmla="val 101136"/>
              </a:avLst>
            </a:prstGeom>
            <a:ln w="7620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28" name="Straight Connector 27"/>
            <p:cNvCxnSpPr/>
            <p:nvPr/>
          </p:nvCxnSpPr>
          <p:spPr bwMode="auto">
            <a:xfrm>
              <a:off x="2187013" y="2144789"/>
              <a:ext cx="0" cy="795092"/>
            </a:xfrm>
            <a:prstGeom prst="line">
              <a:avLst/>
            </a:prstGeom>
            <a:ln w="7620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grpSp>
      <p:sp>
        <p:nvSpPr>
          <p:cNvPr id="44" name="Rectangle 43"/>
          <p:cNvSpPr/>
          <p:nvPr/>
        </p:nvSpPr>
        <p:spPr>
          <a:xfrm>
            <a:off x="4314450" y="941777"/>
            <a:ext cx="932464" cy="400110"/>
          </a:xfrm>
          <a:prstGeom prst="rect">
            <a:avLst/>
          </a:prstGeom>
          <a:noFill/>
        </p:spPr>
        <p:txBody>
          <a:bodyPr wrap="square" lIns="91440" tIns="45720" rIns="91440" bIns="45720">
            <a:spAutoFit/>
          </a:bodyPr>
          <a:lstStyle/>
          <a:p>
            <a:pPr algn="ctr"/>
            <a:r>
              <a:rPr lang="en-US" sz="2000" b="1" dirty="0" smtClean="0">
                <a:ln w="10160">
                  <a:solidFill>
                    <a:srgbClr val="7030A0"/>
                  </a:solidFill>
                  <a:prstDash val="solid"/>
                </a:ln>
                <a:solidFill>
                  <a:srgbClr val="7030A0"/>
                </a:solidFill>
                <a:effectLst>
                  <a:outerShdw blurRad="38100" dist="22860" dir="5400000" algn="tl" rotWithShape="0">
                    <a:srgbClr val="000000">
                      <a:alpha val="30000"/>
                    </a:srgbClr>
                  </a:outerShdw>
                </a:effectLst>
              </a:rPr>
              <a:t>FD2:</a:t>
            </a:r>
            <a:endParaRPr lang="en-US" sz="2000" b="1" dirty="0">
              <a:ln w="10160">
                <a:solidFill>
                  <a:srgbClr val="7030A0"/>
                </a:solidFill>
                <a:prstDash val="solid"/>
              </a:ln>
              <a:solidFill>
                <a:srgbClr val="7030A0"/>
              </a:solidFill>
              <a:effectLst>
                <a:outerShdw blurRad="38100" dist="22860" dir="5400000" algn="tl" rotWithShape="0">
                  <a:srgbClr val="000000">
                    <a:alpha val="30000"/>
                  </a:srgbClr>
                </a:outerShdw>
              </a:effectLst>
            </a:endParaRPr>
          </a:p>
        </p:txBody>
      </p:sp>
      <p:sp>
        <p:nvSpPr>
          <p:cNvPr id="48" name="Rectangle 47"/>
          <p:cNvSpPr/>
          <p:nvPr/>
        </p:nvSpPr>
        <p:spPr>
          <a:xfrm>
            <a:off x="-25715" y="4399813"/>
            <a:ext cx="865699" cy="409847"/>
          </a:xfrm>
          <a:prstGeom prst="rect">
            <a:avLst/>
          </a:prstGeom>
          <a:noFill/>
          <a:ln>
            <a:noFill/>
          </a:ln>
        </p:spPr>
        <p:txBody>
          <a:bodyPr wrap="square" lIns="91440" tIns="45720" rIns="91440" bIns="45720">
            <a:spAutoFit/>
          </a:bodyPr>
          <a:lstStyle/>
          <a:p>
            <a:pPr algn="ctr"/>
            <a:r>
              <a:rPr lang="en-US" sz="2000" b="1" dirty="0" smtClean="0">
                <a:ln w="10160">
                  <a:solidFill>
                    <a:srgbClr val="00B050"/>
                  </a:solidFill>
                  <a:prstDash val="solid"/>
                </a:ln>
                <a:solidFill>
                  <a:srgbClr val="00B050"/>
                </a:solidFill>
                <a:effectLst>
                  <a:outerShdw blurRad="38100" dist="22860" dir="5400000" algn="tl" rotWithShape="0">
                    <a:srgbClr val="000000">
                      <a:alpha val="30000"/>
                    </a:srgbClr>
                  </a:outerShdw>
                </a:effectLst>
              </a:rPr>
              <a:t>FD1:</a:t>
            </a:r>
            <a:endParaRPr lang="en-US" sz="2000" b="1" dirty="0">
              <a:ln w="10160">
                <a:solidFill>
                  <a:srgbClr val="00B050"/>
                </a:solidFill>
                <a:prstDash val="solid"/>
              </a:ln>
              <a:solidFill>
                <a:srgbClr val="00B050"/>
              </a:solidFill>
              <a:effectLst>
                <a:outerShdw blurRad="38100" dist="22860" dir="5400000" algn="tl" rotWithShape="0">
                  <a:srgbClr val="000000">
                    <a:alpha val="30000"/>
                  </a:srgbClr>
                </a:outerShdw>
              </a:effectLst>
            </a:endParaRPr>
          </a:p>
        </p:txBody>
      </p:sp>
      <p:sp>
        <p:nvSpPr>
          <p:cNvPr id="51" name="Title 1"/>
          <p:cNvSpPr txBox="1">
            <a:spLocks/>
          </p:cNvSpPr>
          <p:nvPr/>
        </p:nvSpPr>
        <p:spPr bwMode="auto">
          <a:xfrm>
            <a:off x="5257800" y="769015"/>
            <a:ext cx="3613410" cy="7320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lnSpc>
                <a:spcPct val="150000"/>
              </a:lnSpc>
              <a:defRPr/>
            </a:pPr>
            <a:r>
              <a:rPr lang="en-US" altLang="en-US" sz="2000" b="1" kern="0" dirty="0" err="1" smtClean="0">
                <a:solidFill>
                  <a:srgbClr val="7030A0"/>
                </a:solidFill>
                <a:latin typeface="Verdana" charset="0"/>
              </a:rPr>
              <a:t>DNumber</a:t>
            </a:r>
            <a:r>
              <a:rPr lang="en-US" altLang="en-US" sz="2000" b="1" kern="0" dirty="0" smtClean="0">
                <a:solidFill>
                  <a:srgbClr val="7030A0"/>
                </a:solidFill>
                <a:latin typeface="Verdana" charset="0"/>
              </a:rPr>
              <a:t> </a:t>
            </a:r>
            <a:r>
              <a:rPr lang="en-US" altLang="en-US" sz="2000" b="1" kern="0" dirty="0" smtClean="0">
                <a:solidFill>
                  <a:srgbClr val="7030A0"/>
                </a:solidFill>
                <a:latin typeface="Verdana" charset="0"/>
                <a:sym typeface="Wingdings" panose="05000000000000000000" pitchFamily="2" charset="2"/>
              </a:rPr>
              <a:t> </a:t>
            </a:r>
            <a:r>
              <a:rPr lang="en-US" altLang="en-US" sz="2000" b="1" kern="0" dirty="0" err="1" smtClean="0">
                <a:solidFill>
                  <a:srgbClr val="7030A0"/>
                </a:solidFill>
                <a:latin typeface="Verdana" charset="0"/>
                <a:sym typeface="Wingdings" panose="05000000000000000000" pitchFamily="2" charset="2"/>
              </a:rPr>
              <a:t>DName</a:t>
            </a:r>
            <a:endParaRPr lang="en-US" altLang="en-US" sz="2000" b="1" kern="0" dirty="0" smtClean="0">
              <a:solidFill>
                <a:srgbClr val="7030A0"/>
              </a:solidFill>
              <a:latin typeface="Verdana" charset="0"/>
              <a:sym typeface="Wingdings" panose="05000000000000000000" pitchFamily="2" charset="2"/>
            </a:endParaRPr>
          </a:p>
          <a:p>
            <a:pPr>
              <a:lnSpc>
                <a:spcPct val="150000"/>
              </a:lnSpc>
              <a:defRPr/>
            </a:pPr>
            <a:r>
              <a:rPr lang="en-US" altLang="en-US" sz="2000" b="1" kern="0" dirty="0" err="1" smtClean="0">
                <a:solidFill>
                  <a:srgbClr val="7030A0"/>
                </a:solidFill>
                <a:latin typeface="Verdana" charset="0"/>
              </a:rPr>
              <a:t>DNumber</a:t>
            </a:r>
            <a:r>
              <a:rPr lang="en-US" altLang="en-US" sz="2000" b="1" kern="0" dirty="0" smtClean="0">
                <a:solidFill>
                  <a:srgbClr val="7030A0"/>
                </a:solidFill>
                <a:latin typeface="Verdana" charset="0"/>
              </a:rPr>
              <a:t> </a:t>
            </a:r>
            <a:r>
              <a:rPr lang="en-US" altLang="en-US" sz="2000" b="1" kern="0" dirty="0" smtClean="0">
                <a:solidFill>
                  <a:srgbClr val="7030A0"/>
                </a:solidFill>
                <a:latin typeface="Verdana" charset="0"/>
                <a:sym typeface="Wingdings" panose="05000000000000000000" pitchFamily="2" charset="2"/>
              </a:rPr>
              <a:t> </a:t>
            </a:r>
            <a:r>
              <a:rPr lang="en-US" altLang="en-US" sz="2000" b="1" kern="0" dirty="0" err="1" smtClean="0">
                <a:solidFill>
                  <a:srgbClr val="7030A0"/>
                </a:solidFill>
                <a:latin typeface="Verdana" charset="0"/>
                <a:sym typeface="Wingdings" panose="05000000000000000000" pitchFamily="2" charset="2"/>
              </a:rPr>
              <a:t>DMgrSSN</a:t>
            </a:r>
            <a:endParaRPr lang="en-US" altLang="en-US" sz="2000" b="1" kern="0" dirty="0">
              <a:solidFill>
                <a:srgbClr val="7030A0"/>
              </a:solidFill>
              <a:latin typeface="Verdana" charset="0"/>
              <a:sym typeface="Wingdings" panose="05000000000000000000" pitchFamily="2" charset="2"/>
            </a:endParaRPr>
          </a:p>
        </p:txBody>
      </p:sp>
      <p:sp>
        <p:nvSpPr>
          <p:cNvPr id="52" name="Title 1"/>
          <p:cNvSpPr txBox="1">
            <a:spLocks/>
          </p:cNvSpPr>
          <p:nvPr/>
        </p:nvSpPr>
        <p:spPr bwMode="auto">
          <a:xfrm>
            <a:off x="801980" y="3874317"/>
            <a:ext cx="2550821" cy="1849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lnSpc>
                <a:spcPct val="150000"/>
              </a:lnSpc>
              <a:defRPr/>
            </a:pPr>
            <a:r>
              <a:rPr lang="en-US" altLang="en-US" sz="2000" b="1" kern="0" dirty="0" smtClean="0">
                <a:solidFill>
                  <a:srgbClr val="00B050"/>
                </a:solidFill>
                <a:latin typeface="Verdana" charset="0"/>
              </a:rPr>
              <a:t>SSN </a:t>
            </a:r>
            <a:r>
              <a:rPr lang="en-US" altLang="en-US" sz="2000" b="1" kern="0" dirty="0" smtClean="0">
                <a:solidFill>
                  <a:srgbClr val="00B050"/>
                </a:solidFill>
                <a:latin typeface="Verdana" charset="0"/>
                <a:sym typeface="Wingdings" panose="05000000000000000000" pitchFamily="2" charset="2"/>
              </a:rPr>
              <a:t> </a:t>
            </a:r>
            <a:r>
              <a:rPr lang="en-US" altLang="en-US" sz="2000" b="1" kern="0" dirty="0" err="1" smtClean="0">
                <a:solidFill>
                  <a:srgbClr val="00B050"/>
                </a:solidFill>
                <a:latin typeface="Verdana" charset="0"/>
                <a:sym typeface="Wingdings" panose="05000000000000000000" pitchFamily="2" charset="2"/>
              </a:rPr>
              <a:t>EName</a:t>
            </a:r>
            <a:r>
              <a:rPr lang="en-US" altLang="en-US" sz="2000" b="1" kern="0" dirty="0" smtClean="0">
                <a:solidFill>
                  <a:srgbClr val="00B050"/>
                </a:solidFill>
                <a:latin typeface="Verdana" charset="0"/>
                <a:sym typeface="Wingdings" panose="05000000000000000000" pitchFamily="2" charset="2"/>
              </a:rPr>
              <a:t> </a:t>
            </a:r>
          </a:p>
          <a:p>
            <a:pPr>
              <a:lnSpc>
                <a:spcPct val="150000"/>
              </a:lnSpc>
              <a:defRPr/>
            </a:pPr>
            <a:r>
              <a:rPr lang="en-US" altLang="en-US" sz="2000" b="1" kern="0" dirty="0" smtClean="0">
                <a:solidFill>
                  <a:srgbClr val="00B050"/>
                </a:solidFill>
                <a:latin typeface="Verdana" charset="0"/>
              </a:rPr>
              <a:t>SSN </a:t>
            </a:r>
            <a:r>
              <a:rPr lang="en-US" altLang="en-US" sz="2000" b="1" kern="0" dirty="0">
                <a:solidFill>
                  <a:srgbClr val="00B050"/>
                </a:solidFill>
                <a:latin typeface="Verdana" charset="0"/>
                <a:sym typeface="Wingdings" panose="05000000000000000000" pitchFamily="2" charset="2"/>
              </a:rPr>
              <a:t> </a:t>
            </a:r>
            <a:r>
              <a:rPr lang="en-US" altLang="en-US" sz="2000" b="1" kern="0" dirty="0" err="1" smtClean="0">
                <a:solidFill>
                  <a:srgbClr val="00B050"/>
                </a:solidFill>
                <a:latin typeface="Verdana" charset="0"/>
                <a:sym typeface="Wingdings" panose="05000000000000000000" pitchFamily="2" charset="2"/>
              </a:rPr>
              <a:t>BDate</a:t>
            </a:r>
            <a:endParaRPr lang="en-US" altLang="en-US" sz="2000" b="1" kern="0" dirty="0" smtClean="0">
              <a:solidFill>
                <a:srgbClr val="00B050"/>
              </a:solidFill>
              <a:latin typeface="Verdana" charset="0"/>
              <a:sym typeface="Wingdings" panose="05000000000000000000" pitchFamily="2" charset="2"/>
            </a:endParaRPr>
          </a:p>
          <a:p>
            <a:pPr>
              <a:lnSpc>
                <a:spcPct val="150000"/>
              </a:lnSpc>
              <a:defRPr/>
            </a:pPr>
            <a:r>
              <a:rPr lang="en-US" altLang="en-US" sz="2000" b="1" kern="0" dirty="0">
                <a:solidFill>
                  <a:srgbClr val="00B050"/>
                </a:solidFill>
                <a:latin typeface="Verdana" charset="0"/>
              </a:rPr>
              <a:t>SSN </a:t>
            </a:r>
            <a:r>
              <a:rPr lang="en-US" altLang="en-US" sz="2000" b="1" kern="0" dirty="0">
                <a:solidFill>
                  <a:srgbClr val="00B050"/>
                </a:solidFill>
                <a:latin typeface="Verdana" charset="0"/>
                <a:sym typeface="Wingdings" panose="05000000000000000000" pitchFamily="2" charset="2"/>
              </a:rPr>
              <a:t> </a:t>
            </a:r>
            <a:r>
              <a:rPr lang="en-US" altLang="en-US" sz="2000" b="1" kern="0" dirty="0" smtClean="0">
                <a:solidFill>
                  <a:srgbClr val="00B050"/>
                </a:solidFill>
                <a:latin typeface="Verdana" charset="0"/>
                <a:sym typeface="Wingdings" panose="05000000000000000000" pitchFamily="2" charset="2"/>
              </a:rPr>
              <a:t>Address</a:t>
            </a:r>
            <a:br>
              <a:rPr lang="en-US" altLang="en-US" sz="2000" b="1" kern="0" dirty="0" smtClean="0">
                <a:solidFill>
                  <a:srgbClr val="00B050"/>
                </a:solidFill>
                <a:latin typeface="Verdana" charset="0"/>
                <a:sym typeface="Wingdings" panose="05000000000000000000" pitchFamily="2" charset="2"/>
              </a:rPr>
            </a:br>
            <a:r>
              <a:rPr lang="en-US" altLang="en-US" sz="2000" b="1" kern="0" dirty="0" smtClean="0">
                <a:solidFill>
                  <a:srgbClr val="00B050"/>
                </a:solidFill>
                <a:latin typeface="Verdana" charset="0"/>
                <a:sym typeface="Wingdings" panose="05000000000000000000" pitchFamily="2" charset="2"/>
              </a:rPr>
              <a:t>SSN  </a:t>
            </a:r>
            <a:r>
              <a:rPr lang="en-US" altLang="en-US" sz="2000" b="1" kern="0" dirty="0" err="1" smtClean="0">
                <a:solidFill>
                  <a:srgbClr val="00B050"/>
                </a:solidFill>
                <a:latin typeface="Verdana" charset="0"/>
                <a:sym typeface="Wingdings" panose="05000000000000000000" pitchFamily="2" charset="2"/>
              </a:rPr>
              <a:t>DNumber</a:t>
            </a:r>
            <a:endParaRPr lang="en-US" altLang="en-US" sz="2000" b="1" kern="0" dirty="0">
              <a:solidFill>
                <a:srgbClr val="00B050"/>
              </a:solidFill>
              <a:latin typeface="Verdana" charset="0"/>
            </a:endParaRPr>
          </a:p>
        </p:txBody>
      </p:sp>
      <p:grpSp>
        <p:nvGrpSpPr>
          <p:cNvPr id="31" name="Group 30"/>
          <p:cNvGrpSpPr/>
          <p:nvPr/>
        </p:nvGrpSpPr>
        <p:grpSpPr>
          <a:xfrm>
            <a:off x="304801" y="2999641"/>
            <a:ext cx="4800600" cy="783629"/>
            <a:chOff x="371174" y="1823266"/>
            <a:chExt cx="3451709" cy="396694"/>
          </a:xfrm>
        </p:grpSpPr>
        <p:cxnSp>
          <p:nvCxnSpPr>
            <p:cNvPr id="74" name="Straight Connector 73"/>
            <p:cNvCxnSpPr/>
            <p:nvPr/>
          </p:nvCxnSpPr>
          <p:spPr bwMode="auto">
            <a:xfrm>
              <a:off x="388102" y="1823715"/>
              <a:ext cx="0" cy="386085"/>
            </a:xfrm>
            <a:prstGeom prst="line">
              <a:avLst/>
            </a:prstGeom>
            <a:ln w="76200">
              <a:solidFill>
                <a:srgbClr val="00B050"/>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 name="Straight Arrow Connector 8"/>
            <p:cNvCxnSpPr/>
            <p:nvPr/>
          </p:nvCxnSpPr>
          <p:spPr bwMode="auto">
            <a:xfrm flipV="1">
              <a:off x="1371600" y="1823266"/>
              <a:ext cx="0" cy="386534"/>
            </a:xfrm>
            <a:prstGeom prst="straightConnector1">
              <a:avLst/>
            </a:prstGeom>
            <a:blipFill dpi="0" rotWithShape="0">
              <a:blip r:embed="rId3"/>
              <a:srcRect/>
              <a:tile tx="0" ty="0" sx="100000" sy="100000" flip="none" algn="tl"/>
            </a:blipFill>
            <a:ln w="76200" cap="flat" cmpd="sng" algn="ctr">
              <a:solidFill>
                <a:srgbClr val="00B050"/>
              </a:solidFill>
              <a:prstDash val="solid"/>
              <a:round/>
              <a:headEnd type="none" w="med" len="med"/>
              <a:tailEnd type="triangle"/>
            </a:ln>
            <a:effectLst/>
          </p:spPr>
        </p:cxnSp>
        <p:cxnSp>
          <p:nvCxnSpPr>
            <p:cNvPr id="76" name="Straight Arrow Connector 75"/>
            <p:cNvCxnSpPr/>
            <p:nvPr/>
          </p:nvCxnSpPr>
          <p:spPr bwMode="auto">
            <a:xfrm flipV="1">
              <a:off x="2514600" y="1823266"/>
              <a:ext cx="0" cy="396694"/>
            </a:xfrm>
            <a:prstGeom prst="straightConnector1">
              <a:avLst/>
            </a:prstGeom>
            <a:blipFill dpi="0" rotWithShape="0">
              <a:blip r:embed="rId3"/>
              <a:srcRect/>
              <a:tile tx="0" ty="0" sx="100000" sy="100000" flip="none" algn="tl"/>
            </a:blipFill>
            <a:ln w="76200" cap="flat" cmpd="sng" algn="ctr">
              <a:solidFill>
                <a:srgbClr val="00B050"/>
              </a:solidFill>
              <a:prstDash val="solid"/>
              <a:round/>
              <a:headEnd type="none" w="med" len="med"/>
              <a:tailEnd type="triangle"/>
            </a:ln>
            <a:effectLst/>
          </p:spPr>
        </p:cxnSp>
        <p:cxnSp>
          <p:nvCxnSpPr>
            <p:cNvPr id="81" name="Straight Arrow Connector 80"/>
            <p:cNvCxnSpPr/>
            <p:nvPr/>
          </p:nvCxnSpPr>
          <p:spPr bwMode="auto">
            <a:xfrm flipV="1">
              <a:off x="3803655" y="1823266"/>
              <a:ext cx="0" cy="389074"/>
            </a:xfrm>
            <a:prstGeom prst="straightConnector1">
              <a:avLst/>
            </a:prstGeom>
            <a:blipFill dpi="0" rotWithShape="0">
              <a:blip r:embed="rId3"/>
              <a:srcRect/>
              <a:tile tx="0" ty="0" sx="100000" sy="100000" flip="none" algn="tl"/>
            </a:blipFill>
            <a:ln w="76200" cap="flat" cmpd="sng" algn="ctr">
              <a:solidFill>
                <a:srgbClr val="00B050"/>
              </a:solidFill>
              <a:prstDash val="solid"/>
              <a:round/>
              <a:headEnd type="none" w="med" len="med"/>
              <a:tailEnd type="triangle"/>
            </a:ln>
            <a:effectLst/>
          </p:spPr>
        </p:cxnSp>
        <p:cxnSp>
          <p:nvCxnSpPr>
            <p:cNvPr id="16" name="Straight Connector 15"/>
            <p:cNvCxnSpPr/>
            <p:nvPr/>
          </p:nvCxnSpPr>
          <p:spPr bwMode="auto">
            <a:xfrm>
              <a:off x="371174" y="2197590"/>
              <a:ext cx="3451709" cy="14751"/>
            </a:xfrm>
            <a:prstGeom prst="line">
              <a:avLst/>
            </a:prstGeom>
            <a:blipFill dpi="0" rotWithShape="0">
              <a:blip r:embed="rId3"/>
              <a:srcRect/>
              <a:tile tx="0" ty="0" sx="100000" sy="100000" flip="none" algn="tl"/>
            </a:blipFill>
            <a:ln w="76200" cap="flat" cmpd="sng" algn="ctr">
              <a:solidFill>
                <a:srgbClr val="00B050"/>
              </a:solidFill>
              <a:prstDash val="solid"/>
              <a:round/>
              <a:headEnd type="none" w="med" len="med"/>
              <a:tailEnd type="none" w="med" len="med"/>
            </a:ln>
            <a:effectLst/>
          </p:spPr>
        </p:cxnSp>
      </p:grpSp>
      <p:sp>
        <p:nvSpPr>
          <p:cNvPr id="102" name="Rectangle 9"/>
          <p:cNvSpPr txBox="1">
            <a:spLocks noChangeArrowheads="1"/>
          </p:cNvSpPr>
          <p:nvPr/>
        </p:nvSpPr>
        <p:spPr bwMode="auto">
          <a:xfrm>
            <a:off x="-25715" y="1963880"/>
            <a:ext cx="971557" cy="417434"/>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ED</a:t>
            </a:r>
          </a:p>
        </p:txBody>
      </p:sp>
      <p:graphicFrame>
        <p:nvGraphicFramePr>
          <p:cNvPr id="47" name="Table 46"/>
          <p:cNvGraphicFramePr>
            <a:graphicFrameLocks noGrp="1"/>
          </p:cNvGraphicFramePr>
          <p:nvPr>
            <p:extLst>
              <p:ext uri="{D42A27DB-BD31-4B8C-83A1-F6EECF244321}">
                <p14:modId xmlns:p14="http://schemas.microsoft.com/office/powerpoint/2010/main" val="3581713964"/>
              </p:ext>
            </p:extLst>
          </p:nvPr>
        </p:nvGraphicFramePr>
        <p:xfrm>
          <a:off x="3457302" y="5105400"/>
          <a:ext cx="5638799" cy="1656080"/>
        </p:xfrm>
        <a:graphic>
          <a:graphicData uri="http://schemas.openxmlformats.org/drawingml/2006/table">
            <a:tbl>
              <a:tblPr firstRow="1" bandRow="1">
                <a:tableStyleId>{5C22544A-7EE6-4342-B048-85BDC9FD1C3A}</a:tableStyleId>
              </a:tblPr>
              <a:tblGrid>
                <a:gridCol w="5638799">
                  <a:extLst>
                    <a:ext uri="{9D8B030D-6E8A-4147-A177-3AD203B41FA5}">
                      <a16:colId xmlns:a16="http://schemas.microsoft.com/office/drawing/2014/main" val="116476508"/>
                    </a:ext>
                  </a:extLst>
                </a:gridCol>
              </a:tblGrid>
              <a:tr h="370840">
                <a:tc>
                  <a:txBody>
                    <a:bodyPr/>
                    <a:lstStyle/>
                    <a:p>
                      <a:pPr algn="ctr"/>
                      <a:r>
                        <a:rPr lang="en-US" sz="2400" b="1" dirty="0" smtClean="0">
                          <a:solidFill>
                            <a:schemeClr val="bg1"/>
                          </a:solidFill>
                        </a:rPr>
                        <a:t>Any Transitive Dependency</a:t>
                      </a:r>
                      <a:endParaRPr lang="en-US" sz="2400" b="1"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070C0"/>
                    </a:solidFill>
                  </a:tcPr>
                </a:tc>
                <a:extLst>
                  <a:ext uri="{0D108BD9-81ED-4DB2-BD59-A6C34878D82A}">
                    <a16:rowId xmlns:a16="http://schemas.microsoft.com/office/drawing/2014/main" val="181596741"/>
                  </a:ext>
                </a:extLst>
              </a:tr>
              <a:tr h="370840">
                <a:tc>
                  <a:txBody>
                    <a:bodyPr/>
                    <a:lstStyle/>
                    <a:p>
                      <a:pPr algn="ctr"/>
                      <a:r>
                        <a:rPr lang="en-US" sz="2400" b="1" dirty="0" smtClean="0">
                          <a:solidFill>
                            <a:schemeClr val="bg1"/>
                          </a:solidFill>
                        </a:rPr>
                        <a:t>Between FD1 &amp; FD2</a:t>
                      </a:r>
                      <a:endParaRPr lang="en-US" sz="2400" b="1"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070C0"/>
                    </a:solidFill>
                  </a:tcPr>
                </a:tc>
                <a:extLst>
                  <a:ext uri="{0D108BD9-81ED-4DB2-BD59-A6C34878D82A}">
                    <a16:rowId xmlns:a16="http://schemas.microsoft.com/office/drawing/2014/main" val="674907252"/>
                  </a:ext>
                </a:extLst>
              </a:tr>
              <a:tr h="741680">
                <a:tc>
                  <a:txBody>
                    <a:bodyPr/>
                    <a:lstStyle/>
                    <a:p>
                      <a:pPr lvl="0" algn="l"/>
                      <a:r>
                        <a:rPr lang="en-US" altLang="en-US" sz="2600" b="1" kern="0" dirty="0" smtClean="0">
                          <a:solidFill>
                            <a:srgbClr val="00B050"/>
                          </a:solidFill>
                          <a:latin typeface="Verdana" charset="0"/>
                          <a:sym typeface="Wingdings" panose="05000000000000000000" pitchFamily="2" charset="2"/>
                        </a:rPr>
                        <a:t>SSN </a:t>
                      </a:r>
                      <a:r>
                        <a:rPr lang="en-US" sz="2600" b="1" kern="0" baseline="0" dirty="0" smtClean="0">
                          <a:solidFill>
                            <a:srgbClr val="00B050"/>
                          </a:solidFill>
                          <a:effectLst>
                            <a:outerShdw blurRad="38100" dist="38100" dir="2700000" algn="tl">
                              <a:srgbClr val="000000">
                                <a:alpha val="43137"/>
                              </a:srgbClr>
                            </a:outerShdw>
                          </a:effectLst>
                          <a:latin typeface="Verdana" charset="0"/>
                          <a:sym typeface="Wingdings" panose="05000000000000000000" pitchFamily="2" charset="2"/>
                        </a:rPr>
                        <a:t></a:t>
                      </a:r>
                      <a:r>
                        <a:rPr lang="en-US" sz="2600" b="1" kern="0" baseline="0" dirty="0" smtClean="0">
                          <a:solidFill>
                            <a:srgbClr val="00B050"/>
                          </a:solidFill>
                          <a:latin typeface="Verdana" charset="0"/>
                          <a:sym typeface="Wingdings" panose="05000000000000000000" pitchFamily="2" charset="2"/>
                        </a:rPr>
                        <a:t> </a:t>
                      </a:r>
                      <a:r>
                        <a:rPr lang="en-US" altLang="en-US" sz="2600" b="1" kern="0" dirty="0" err="1" smtClean="0">
                          <a:solidFill>
                            <a:srgbClr val="0070C0"/>
                          </a:solidFill>
                          <a:latin typeface="Verdana" charset="0"/>
                        </a:rPr>
                        <a:t>DNumber</a:t>
                      </a:r>
                      <a:r>
                        <a:rPr lang="en-US" altLang="en-US" sz="2600" b="1" kern="0" dirty="0" smtClean="0">
                          <a:solidFill>
                            <a:srgbClr val="7030A0"/>
                          </a:solidFill>
                          <a:latin typeface="Verdana" charset="0"/>
                        </a:rPr>
                        <a:t> </a:t>
                      </a:r>
                      <a:r>
                        <a:rPr lang="en-US" altLang="en-US" sz="2600" b="1" kern="0" dirty="0" smtClean="0">
                          <a:solidFill>
                            <a:srgbClr val="7030A0"/>
                          </a:solidFill>
                          <a:effectLst>
                            <a:outerShdw blurRad="38100" dist="38100" dir="2700000" algn="tl">
                              <a:srgbClr val="000000">
                                <a:alpha val="43137"/>
                              </a:srgbClr>
                            </a:outerShdw>
                          </a:effectLst>
                          <a:latin typeface="Verdana" charset="0"/>
                          <a:sym typeface="Wingdings" panose="05000000000000000000" pitchFamily="2" charset="2"/>
                        </a:rPr>
                        <a:t></a:t>
                      </a:r>
                      <a:r>
                        <a:rPr lang="en-US" altLang="en-US" sz="2600" b="1" kern="0" dirty="0" smtClean="0">
                          <a:solidFill>
                            <a:srgbClr val="7030A0"/>
                          </a:solidFill>
                          <a:latin typeface="Verdana" charset="0"/>
                          <a:sym typeface="Wingdings" panose="05000000000000000000" pitchFamily="2" charset="2"/>
                        </a:rPr>
                        <a:t> </a:t>
                      </a:r>
                      <a:r>
                        <a:rPr lang="en-US" altLang="en-US" sz="2600" b="1" kern="0" dirty="0" err="1" smtClean="0">
                          <a:solidFill>
                            <a:srgbClr val="7030A0"/>
                          </a:solidFill>
                          <a:latin typeface="Verdana" charset="0"/>
                          <a:sym typeface="Wingdings" panose="05000000000000000000" pitchFamily="2" charset="2"/>
                        </a:rPr>
                        <a:t>DMgrSSN</a:t>
                      </a:r>
                      <a:endParaRPr lang="en-US" altLang="en-US" sz="2600" b="1" kern="0" dirty="0" smtClean="0">
                        <a:solidFill>
                          <a:srgbClr val="7030A0"/>
                        </a:solidFill>
                        <a:latin typeface="Verdana" charset="0"/>
                        <a:sym typeface="Wingdings" panose="05000000000000000000" pitchFamily="2" charset="2"/>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335812653"/>
                  </a:ext>
                </a:extLst>
              </a:tr>
            </a:tbl>
          </a:graphicData>
        </a:graphic>
      </p:graphicFrame>
      <p:sp>
        <p:nvSpPr>
          <p:cNvPr id="49" name="Rectangle 48"/>
          <p:cNvSpPr/>
          <p:nvPr/>
        </p:nvSpPr>
        <p:spPr bwMode="auto">
          <a:xfrm>
            <a:off x="3462382" y="6070180"/>
            <a:ext cx="5638799" cy="691300"/>
          </a:xfrm>
          <a:prstGeom prst="rect">
            <a:avLst/>
          </a:prstGeom>
          <a:solidFill>
            <a:schemeClr val="bg2">
              <a:lumMod val="10000"/>
              <a:lumOff val="9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331305801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6"/>
          <p:cNvSpPr>
            <a:spLocks noGrp="1" noChangeArrowheads="1"/>
          </p:cNvSpPr>
          <p:nvPr>
            <p:ph type="title"/>
          </p:nvPr>
        </p:nvSpPr>
        <p:spPr>
          <a:xfrm>
            <a:off x="0" y="1"/>
            <a:ext cx="9144000" cy="914399"/>
          </a:xfrm>
        </p:spPr>
        <p:txBody>
          <a:bodyPr anchor="ctr"/>
          <a:lstStyle/>
          <a:p>
            <a:pPr algn="ctr" eaLnBrk="1" hangingPunct="1"/>
            <a:r>
              <a:rPr lang="en-US" altLang="en-US" sz="2600" b="1" dirty="0" smtClean="0"/>
              <a:t>Definitions of Keys and Attributes Participating in Keys</a:t>
            </a:r>
          </a:p>
        </p:txBody>
      </p:sp>
      <p:sp>
        <p:nvSpPr>
          <p:cNvPr id="70659" name="Rectangle 7"/>
          <p:cNvSpPr>
            <a:spLocks noGrp="1" noChangeArrowheads="1"/>
          </p:cNvSpPr>
          <p:nvPr>
            <p:ph idx="1"/>
          </p:nvPr>
        </p:nvSpPr>
        <p:spPr>
          <a:xfrm>
            <a:off x="40640" y="990600"/>
            <a:ext cx="9062720" cy="5715000"/>
          </a:xfrm>
        </p:spPr>
        <p:txBody>
          <a:bodyPr/>
          <a:lstStyle/>
          <a:p>
            <a:pPr eaLnBrk="1" hangingPunct="1">
              <a:lnSpc>
                <a:spcPct val="150000"/>
              </a:lnSpc>
            </a:pPr>
            <a:r>
              <a:rPr lang="en-US" altLang="en-US" dirty="0" smtClean="0"/>
              <a:t>A </a:t>
            </a:r>
            <a:r>
              <a:rPr lang="en-US" altLang="en-US" b="1" dirty="0" err="1" smtClean="0"/>
              <a:t>superkey</a:t>
            </a:r>
            <a:r>
              <a:rPr lang="en-US" altLang="en-US" dirty="0" smtClean="0"/>
              <a:t> of a relation schema R = {A</a:t>
            </a:r>
            <a:r>
              <a:rPr lang="en-US" altLang="en-US" baseline="-25000" dirty="0" smtClean="0"/>
              <a:t>1</a:t>
            </a:r>
            <a:r>
              <a:rPr lang="en-US" altLang="en-US" dirty="0" smtClean="0"/>
              <a:t>, A</a:t>
            </a:r>
            <a:r>
              <a:rPr lang="en-US" altLang="en-US" baseline="-25000" dirty="0" smtClean="0"/>
              <a:t>2</a:t>
            </a:r>
            <a:r>
              <a:rPr lang="en-US" altLang="en-US" dirty="0" smtClean="0"/>
              <a:t>, ...., A</a:t>
            </a:r>
            <a:r>
              <a:rPr lang="en-US" altLang="en-US" baseline="-25000" dirty="0" smtClean="0"/>
              <a:t>n</a:t>
            </a:r>
            <a:r>
              <a:rPr lang="en-US" altLang="en-US" dirty="0" smtClean="0"/>
              <a:t>} is a set of attributes S </a:t>
            </a:r>
            <a:r>
              <a:rPr lang="en-US" altLang="en-US" i="1" dirty="0" smtClean="0"/>
              <a:t>subset-of</a:t>
            </a:r>
            <a:r>
              <a:rPr lang="en-US" altLang="en-US" dirty="0" smtClean="0"/>
              <a:t> R with the property that no two tuples t</a:t>
            </a:r>
            <a:r>
              <a:rPr lang="en-US" altLang="en-US" baseline="-25000" dirty="0" smtClean="0"/>
              <a:t>1</a:t>
            </a:r>
            <a:r>
              <a:rPr lang="en-US" altLang="en-US" dirty="0" smtClean="0"/>
              <a:t> and t</a:t>
            </a:r>
            <a:r>
              <a:rPr lang="en-US" altLang="en-US" baseline="-25000" dirty="0" smtClean="0"/>
              <a:t>2</a:t>
            </a:r>
            <a:r>
              <a:rPr lang="en-US" altLang="en-US" dirty="0" smtClean="0"/>
              <a:t> in any legal relation state r of R will have t</a:t>
            </a:r>
            <a:r>
              <a:rPr lang="en-US" altLang="en-US" baseline="-25000" dirty="0" smtClean="0"/>
              <a:t>1</a:t>
            </a:r>
            <a:r>
              <a:rPr lang="en-US" altLang="en-US" dirty="0" smtClean="0"/>
              <a:t>[S] = t</a:t>
            </a:r>
            <a:r>
              <a:rPr lang="en-US" altLang="en-US" baseline="-25000" dirty="0" smtClean="0"/>
              <a:t>2</a:t>
            </a:r>
            <a:r>
              <a:rPr lang="en-US" altLang="en-US" dirty="0" smtClean="0"/>
              <a:t>[S] </a:t>
            </a:r>
          </a:p>
          <a:p>
            <a:pPr eaLnBrk="1" hangingPunct="1">
              <a:lnSpc>
                <a:spcPct val="150000"/>
              </a:lnSpc>
            </a:pPr>
            <a:endParaRPr lang="en-US" altLang="en-US" dirty="0" smtClean="0"/>
          </a:p>
          <a:p>
            <a:pPr eaLnBrk="1" hangingPunct="1">
              <a:lnSpc>
                <a:spcPct val="150000"/>
              </a:lnSpc>
            </a:pPr>
            <a:r>
              <a:rPr lang="en-US" altLang="en-US" dirty="0" smtClean="0"/>
              <a:t>A </a:t>
            </a:r>
            <a:r>
              <a:rPr lang="en-US" altLang="en-US" b="1" dirty="0" smtClean="0"/>
              <a:t>key</a:t>
            </a:r>
            <a:r>
              <a:rPr lang="en-US" altLang="en-US" dirty="0" smtClean="0"/>
              <a:t> K is a </a:t>
            </a:r>
            <a:r>
              <a:rPr lang="en-US" altLang="en-US" b="1" dirty="0" err="1" smtClean="0"/>
              <a:t>superkey</a:t>
            </a:r>
            <a:r>
              <a:rPr lang="en-US" altLang="en-US" dirty="0" smtClean="0"/>
              <a:t> with the </a:t>
            </a:r>
            <a:r>
              <a:rPr lang="en-US" altLang="en-US" i="1" dirty="0" smtClean="0"/>
              <a:t>additional property</a:t>
            </a:r>
            <a:r>
              <a:rPr lang="en-US" altLang="en-US" dirty="0" smtClean="0"/>
              <a:t> that removal of any attribute from K will cause K not to be a </a:t>
            </a:r>
            <a:r>
              <a:rPr lang="en-US" altLang="en-US" dirty="0" err="1" smtClean="0"/>
              <a:t>superkey</a:t>
            </a:r>
            <a:r>
              <a:rPr lang="en-US" altLang="en-US" dirty="0" smtClean="0"/>
              <a:t> any more. </a:t>
            </a:r>
          </a:p>
          <a:p>
            <a:pPr eaLnBrk="1" hangingPunct="1">
              <a:lnSpc>
                <a:spcPct val="150000"/>
              </a:lnSpc>
            </a:pPr>
            <a:endParaRPr lang="en-US" altLang="en-US" dirty="0" smtClean="0"/>
          </a:p>
        </p:txBody>
      </p:sp>
    </p:spTree>
    <p:extLst>
      <p:ext uri="{BB962C8B-B14F-4D97-AF65-F5344CB8AC3E}">
        <p14:creationId xmlns:p14="http://schemas.microsoft.com/office/powerpoint/2010/main" val="2264697442"/>
      </p:ext>
    </p:extLst>
  </p:cSld>
  <p:clrMapOvr>
    <a:masterClrMapping/>
  </p:clrMapOvr>
  <p:transition spd="med"/>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9"/>
          <p:cNvSpPr>
            <a:spLocks noGrp="1" noChangeArrowheads="1"/>
          </p:cNvSpPr>
          <p:nvPr>
            <p:ph type="title"/>
          </p:nvPr>
        </p:nvSpPr>
        <p:spPr>
          <a:xfrm>
            <a:off x="0" y="1"/>
            <a:ext cx="9144000" cy="533399"/>
          </a:xfrm>
        </p:spPr>
        <p:txBody>
          <a:bodyPr/>
          <a:lstStyle/>
          <a:p>
            <a:pPr eaLnBrk="1" hangingPunct="1"/>
            <a:r>
              <a:rPr lang="en-US" altLang="en-US" b="1" dirty="0" smtClean="0">
                <a:effectLst>
                  <a:outerShdw blurRad="38100" dist="38100" dir="2700000" algn="tl">
                    <a:srgbClr val="000000">
                      <a:alpha val="43137"/>
                    </a:srgbClr>
                  </a:outerShdw>
                </a:effectLst>
              </a:rPr>
              <a:t>Normalizing into 3NF</a:t>
            </a:r>
          </a:p>
        </p:txBody>
      </p:sp>
      <p:graphicFrame>
        <p:nvGraphicFramePr>
          <p:cNvPr id="2" name="Table 1"/>
          <p:cNvGraphicFramePr>
            <a:graphicFrameLocks noGrp="1"/>
          </p:cNvGraphicFramePr>
          <p:nvPr>
            <p:extLst>
              <p:ext uri="{D42A27DB-BD31-4B8C-83A1-F6EECF244321}">
                <p14:modId xmlns:p14="http://schemas.microsoft.com/office/powerpoint/2010/main" val="974746538"/>
              </p:ext>
            </p:extLst>
          </p:nvPr>
        </p:nvGraphicFramePr>
        <p:xfrm>
          <a:off x="37313" y="1235748"/>
          <a:ext cx="9106686" cy="551181"/>
        </p:xfrm>
        <a:graphic>
          <a:graphicData uri="http://schemas.openxmlformats.org/drawingml/2006/table">
            <a:tbl>
              <a:tblPr firstRow="1" bandRow="1">
                <a:tableStyleId>{5C22544A-7EE6-4342-B048-85BDC9FD1C3A}</a:tableStyleId>
              </a:tblPr>
              <a:tblGrid>
                <a:gridCol w="877087">
                  <a:extLst>
                    <a:ext uri="{9D8B030D-6E8A-4147-A177-3AD203B41FA5}">
                      <a16:colId xmlns:a16="http://schemas.microsoft.com/office/drawing/2014/main" val="2901461435"/>
                    </a:ext>
                  </a:extLst>
                </a:gridCol>
                <a:gridCol w="1219200">
                  <a:extLst>
                    <a:ext uri="{9D8B030D-6E8A-4147-A177-3AD203B41FA5}">
                      <a16:colId xmlns:a16="http://schemas.microsoft.com/office/drawing/2014/main" val="3256022951"/>
                    </a:ext>
                  </a:extLst>
                </a:gridCol>
                <a:gridCol w="1066800">
                  <a:extLst>
                    <a:ext uri="{9D8B030D-6E8A-4147-A177-3AD203B41FA5}">
                      <a16:colId xmlns:a16="http://schemas.microsoft.com/office/drawing/2014/main" val="3817120999"/>
                    </a:ext>
                  </a:extLst>
                </a:gridCol>
                <a:gridCol w="1371600">
                  <a:extLst>
                    <a:ext uri="{9D8B030D-6E8A-4147-A177-3AD203B41FA5}">
                      <a16:colId xmlns:a16="http://schemas.microsoft.com/office/drawing/2014/main" val="999246976"/>
                    </a:ext>
                  </a:extLst>
                </a:gridCol>
                <a:gridCol w="1581745">
                  <a:extLst>
                    <a:ext uri="{9D8B030D-6E8A-4147-A177-3AD203B41FA5}">
                      <a16:colId xmlns:a16="http://schemas.microsoft.com/office/drawing/2014/main" val="878433526"/>
                    </a:ext>
                  </a:extLst>
                </a:gridCol>
                <a:gridCol w="1237655">
                  <a:extLst>
                    <a:ext uri="{9D8B030D-6E8A-4147-A177-3AD203B41FA5}">
                      <a16:colId xmlns:a16="http://schemas.microsoft.com/office/drawing/2014/main" val="43581822"/>
                    </a:ext>
                  </a:extLst>
                </a:gridCol>
                <a:gridCol w="1752599">
                  <a:extLst>
                    <a:ext uri="{9D8B030D-6E8A-4147-A177-3AD203B41FA5}">
                      <a16:colId xmlns:a16="http://schemas.microsoft.com/office/drawing/2014/main" val="144658277"/>
                    </a:ext>
                  </a:extLst>
                </a:gridCol>
              </a:tblGrid>
              <a:tr h="551181">
                <a:tc>
                  <a:txBody>
                    <a:bodyPr/>
                    <a:lstStyle/>
                    <a:p>
                      <a:pPr algn="ctr"/>
                      <a:r>
                        <a:rPr lang="en-US" sz="2400" b="0" u="sng" dirty="0" smtClean="0">
                          <a:solidFill>
                            <a:schemeClr val="tx1"/>
                          </a:solidFill>
                        </a:rPr>
                        <a:t>SSN</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none" dirty="0" smtClean="0">
                          <a:solidFill>
                            <a:schemeClr val="tx1"/>
                          </a:solidFill>
                        </a:rPr>
                        <a:t>EName</a:t>
                      </a:r>
                      <a:endParaRPr lang="en-US" sz="2400" b="0" u="none"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BDate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Address</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DNumber</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sng" dirty="0" err="1" smtClean="0">
                          <a:solidFill>
                            <a:schemeClr val="tx1"/>
                          </a:solidFill>
                        </a:rPr>
                        <a:t>DName</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DMgrSSN</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grpSp>
        <p:nvGrpSpPr>
          <p:cNvPr id="34" name="Group 33"/>
          <p:cNvGrpSpPr/>
          <p:nvPr/>
        </p:nvGrpSpPr>
        <p:grpSpPr>
          <a:xfrm>
            <a:off x="5384730" y="1807698"/>
            <a:ext cx="2747756" cy="432997"/>
            <a:chOff x="2133600" y="2065028"/>
            <a:chExt cx="5867400" cy="883830"/>
          </a:xfrm>
        </p:grpSpPr>
        <p:cxnSp>
          <p:nvCxnSpPr>
            <p:cNvPr id="32" name="Elbow Connector 31"/>
            <p:cNvCxnSpPr/>
            <p:nvPr/>
          </p:nvCxnSpPr>
          <p:spPr bwMode="auto">
            <a:xfrm flipV="1">
              <a:off x="2133600" y="2065028"/>
              <a:ext cx="5867400" cy="833112"/>
            </a:xfrm>
            <a:prstGeom prst="bentConnector3">
              <a:avLst>
                <a:gd name="adj1" fmla="val 100000"/>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28" name="Straight Connector 27"/>
            <p:cNvCxnSpPr/>
            <p:nvPr/>
          </p:nvCxnSpPr>
          <p:spPr bwMode="auto">
            <a:xfrm>
              <a:off x="2133600" y="2103049"/>
              <a:ext cx="0" cy="845809"/>
            </a:xfrm>
            <a:prstGeom prst="line">
              <a:avLst/>
            </a:prstGeom>
            <a:ln w="5715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29" name="Elbow Connector 28"/>
            <p:cNvCxnSpPr/>
            <p:nvPr/>
          </p:nvCxnSpPr>
          <p:spPr bwMode="auto">
            <a:xfrm flipV="1">
              <a:off x="2133600" y="2065028"/>
              <a:ext cx="3195833" cy="808813"/>
            </a:xfrm>
            <a:prstGeom prst="bentConnector3">
              <a:avLst>
                <a:gd name="adj1" fmla="val 101136"/>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grpSp>
      <p:sp>
        <p:nvSpPr>
          <p:cNvPr id="44" name="Rectangle 43"/>
          <p:cNvSpPr/>
          <p:nvPr/>
        </p:nvSpPr>
        <p:spPr>
          <a:xfrm>
            <a:off x="4513200" y="2338954"/>
            <a:ext cx="777240" cy="400110"/>
          </a:xfrm>
          <a:prstGeom prst="rect">
            <a:avLst/>
          </a:prstGeom>
          <a:noFill/>
        </p:spPr>
        <p:txBody>
          <a:bodyPr wrap="square" lIns="91440" tIns="45720" rIns="91440" bIns="45720">
            <a:spAutoFit/>
          </a:bodyPr>
          <a:lstStyle/>
          <a:p>
            <a:pPr algn="ctr"/>
            <a:r>
              <a:rPr lang="en-US" sz="2000" b="1" dirty="0" smtClean="0">
                <a:ln w="6600">
                  <a:noFill/>
                  <a:prstDash val="solid"/>
                </a:ln>
                <a:solidFill>
                  <a:srgbClr val="7030A0"/>
                </a:solidFill>
                <a:effectLst>
                  <a:outerShdw dist="38100" dir="2700000" algn="tl" rotWithShape="0">
                    <a:schemeClr val="accent2"/>
                  </a:outerShdw>
                </a:effectLst>
              </a:rPr>
              <a:t>FD2</a:t>
            </a:r>
            <a:endParaRPr lang="en-US" sz="2000" b="1" cap="none" spc="0" dirty="0">
              <a:ln w="6600">
                <a:noFill/>
                <a:prstDash val="solid"/>
              </a:ln>
              <a:solidFill>
                <a:srgbClr val="7030A0"/>
              </a:solidFill>
              <a:effectLst>
                <a:outerShdw dist="38100" dir="2640000" algn="bl" rotWithShape="0">
                  <a:schemeClr val="tx2">
                    <a:lumMod val="75000"/>
                  </a:schemeClr>
                </a:outerShdw>
              </a:effectLst>
            </a:endParaRPr>
          </a:p>
        </p:txBody>
      </p:sp>
      <p:sp>
        <p:nvSpPr>
          <p:cNvPr id="48" name="Rectangle 47"/>
          <p:cNvSpPr/>
          <p:nvPr/>
        </p:nvSpPr>
        <p:spPr>
          <a:xfrm>
            <a:off x="-82540" y="2104753"/>
            <a:ext cx="690141" cy="409847"/>
          </a:xfrm>
          <a:prstGeom prst="rect">
            <a:avLst/>
          </a:prstGeom>
          <a:noFill/>
        </p:spPr>
        <p:txBody>
          <a:bodyPr wrap="square" lIns="91440" tIns="45720" rIns="91440" bIns="45720">
            <a:spAutoFit/>
          </a:bodyPr>
          <a:lstStyle/>
          <a:p>
            <a:pPr algn="ctr"/>
            <a:r>
              <a:rPr lang="en-US" sz="2000" b="1" dirty="0" smtClean="0">
                <a:ln w="12700">
                  <a:solidFill>
                    <a:schemeClr val="accent5"/>
                  </a:solidFill>
                  <a:prstDash val="solid"/>
                </a:ln>
                <a:solidFill>
                  <a:schemeClr val="tx2">
                    <a:lumMod val="75000"/>
                  </a:schemeClr>
                </a:solidFill>
              </a:rPr>
              <a:t>FD1</a:t>
            </a:r>
            <a:endParaRPr lang="en-US" sz="2000" b="1" dirty="0">
              <a:ln w="12700">
                <a:solidFill>
                  <a:schemeClr val="accent5"/>
                </a:solidFill>
                <a:prstDash val="solid"/>
              </a:ln>
              <a:solidFill>
                <a:schemeClr val="tx2">
                  <a:lumMod val="75000"/>
                </a:schemeClr>
              </a:solidFill>
            </a:endParaRPr>
          </a:p>
        </p:txBody>
      </p:sp>
      <p:sp>
        <p:nvSpPr>
          <p:cNvPr id="51" name="Title 1"/>
          <p:cNvSpPr txBox="1">
            <a:spLocks/>
          </p:cNvSpPr>
          <p:nvPr/>
        </p:nvSpPr>
        <p:spPr bwMode="auto">
          <a:xfrm>
            <a:off x="5133048" y="2336432"/>
            <a:ext cx="4113088" cy="381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err="1" smtClean="0">
                <a:solidFill>
                  <a:srgbClr val="7030A0"/>
                </a:solidFill>
                <a:latin typeface="Verdana" charset="0"/>
              </a:rPr>
              <a:t>DNumber</a:t>
            </a:r>
            <a:r>
              <a:rPr lang="en-US" altLang="en-US" sz="2000" kern="0" dirty="0" smtClean="0">
                <a:solidFill>
                  <a:srgbClr val="7030A0"/>
                </a:solidFill>
                <a:latin typeface="Verdana" charset="0"/>
              </a:rPr>
              <a:t> </a:t>
            </a:r>
            <a:r>
              <a:rPr lang="en-US" altLang="en-US" sz="2000" kern="0" dirty="0" smtClean="0">
                <a:solidFill>
                  <a:srgbClr val="7030A0"/>
                </a:solidFill>
                <a:latin typeface="Verdana" charset="0"/>
                <a:sym typeface="Wingdings" panose="05000000000000000000" pitchFamily="2" charset="2"/>
              </a:rPr>
              <a:t> </a:t>
            </a:r>
            <a:r>
              <a:rPr lang="en-US" altLang="en-US" sz="2000" kern="0" dirty="0" err="1" smtClean="0">
                <a:solidFill>
                  <a:srgbClr val="7030A0"/>
                </a:solidFill>
                <a:latin typeface="Verdana" charset="0"/>
                <a:sym typeface="Wingdings" panose="05000000000000000000" pitchFamily="2" charset="2"/>
              </a:rPr>
              <a:t>DName</a:t>
            </a:r>
            <a:r>
              <a:rPr lang="en-US" altLang="en-US" sz="2000" kern="0" dirty="0" smtClean="0">
                <a:solidFill>
                  <a:srgbClr val="7030A0"/>
                </a:solidFill>
                <a:latin typeface="Verdana" charset="0"/>
                <a:sym typeface="Wingdings" panose="05000000000000000000" pitchFamily="2" charset="2"/>
              </a:rPr>
              <a:t> </a:t>
            </a:r>
            <a:r>
              <a:rPr lang="en-US" altLang="en-US" sz="2000" kern="0" dirty="0" err="1" smtClean="0">
                <a:solidFill>
                  <a:srgbClr val="7030A0"/>
                </a:solidFill>
                <a:latin typeface="Verdana" charset="0"/>
                <a:sym typeface="Wingdings" panose="05000000000000000000" pitchFamily="2" charset="2"/>
              </a:rPr>
              <a:t>DMgrSSN</a:t>
            </a:r>
            <a:endParaRPr lang="en-US" altLang="en-US" sz="2000" kern="0" dirty="0" smtClean="0">
              <a:solidFill>
                <a:srgbClr val="7030A0"/>
              </a:solidFill>
              <a:latin typeface="Verdana" charset="0"/>
              <a:sym typeface="Wingdings" panose="05000000000000000000" pitchFamily="2" charset="2"/>
            </a:endParaRPr>
          </a:p>
        </p:txBody>
      </p:sp>
      <p:sp>
        <p:nvSpPr>
          <p:cNvPr id="52" name="Title 1"/>
          <p:cNvSpPr txBox="1">
            <a:spLocks/>
          </p:cNvSpPr>
          <p:nvPr/>
        </p:nvSpPr>
        <p:spPr bwMode="auto">
          <a:xfrm>
            <a:off x="451771" y="2303594"/>
            <a:ext cx="4044029" cy="3606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chemeClr val="tx2">
                    <a:lumMod val="75000"/>
                  </a:schemeClr>
                </a:solidFill>
                <a:latin typeface="Verdana" charset="0"/>
              </a:rPr>
              <a:t>SSN </a:t>
            </a:r>
            <a:r>
              <a:rPr lang="en-US" altLang="en-US" sz="2000" kern="0" dirty="0" smtClean="0">
                <a:solidFill>
                  <a:schemeClr val="tx2">
                    <a:lumMod val="75000"/>
                  </a:schemeClr>
                </a:solidFill>
                <a:latin typeface="Verdana" charset="0"/>
                <a:sym typeface="Wingdings" panose="05000000000000000000" pitchFamily="2" charset="2"/>
              </a:rPr>
              <a:t> EName </a:t>
            </a:r>
            <a:r>
              <a:rPr lang="en-US" altLang="en-US" sz="2000" kern="0" dirty="0" err="1" smtClean="0">
                <a:solidFill>
                  <a:schemeClr val="tx2">
                    <a:lumMod val="75000"/>
                  </a:schemeClr>
                </a:solidFill>
                <a:latin typeface="Verdana" charset="0"/>
                <a:sym typeface="Wingdings" panose="05000000000000000000" pitchFamily="2" charset="2"/>
              </a:rPr>
              <a:t>BDate</a:t>
            </a:r>
            <a:r>
              <a:rPr lang="en-US" altLang="en-US" sz="2000" kern="0" dirty="0" smtClean="0">
                <a:solidFill>
                  <a:schemeClr val="tx2">
                    <a:lumMod val="75000"/>
                  </a:schemeClr>
                </a:solidFill>
                <a:latin typeface="Verdana" charset="0"/>
                <a:sym typeface="Wingdings" panose="05000000000000000000" pitchFamily="2" charset="2"/>
              </a:rPr>
              <a:t> Address</a:t>
            </a:r>
            <a:endParaRPr lang="en-US" altLang="en-US" sz="2000" kern="0" dirty="0">
              <a:solidFill>
                <a:schemeClr val="tx2">
                  <a:lumMod val="75000"/>
                </a:schemeClr>
              </a:solidFill>
              <a:latin typeface="Verdana" charset="0"/>
            </a:endParaRPr>
          </a:p>
        </p:txBody>
      </p:sp>
      <p:grpSp>
        <p:nvGrpSpPr>
          <p:cNvPr id="46" name="Group 45"/>
          <p:cNvGrpSpPr/>
          <p:nvPr/>
        </p:nvGrpSpPr>
        <p:grpSpPr>
          <a:xfrm>
            <a:off x="0" y="3043162"/>
            <a:ext cx="9144000" cy="275551"/>
            <a:chOff x="0" y="3062912"/>
            <a:chExt cx="9144000" cy="275551"/>
          </a:xfrm>
        </p:grpSpPr>
        <p:sp>
          <p:nvSpPr>
            <p:cNvPr id="45" name="Rectangle 44"/>
            <p:cNvSpPr/>
            <p:nvPr/>
          </p:nvSpPr>
          <p:spPr bwMode="auto">
            <a:xfrm>
              <a:off x="0" y="3191662"/>
              <a:ext cx="9144000" cy="45719"/>
            </a:xfrm>
            <a:prstGeom prst="rect">
              <a:avLst/>
            </a:prstGeom>
            <a:solidFill>
              <a:srgbClr val="0070C0"/>
            </a:solidFill>
            <a:ln w="9525" cap="flat" cmpd="sng" algn="ctr">
              <a:solidFill>
                <a:srgbClr val="0070C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50" name="Title 1"/>
            <p:cNvSpPr txBox="1">
              <a:spLocks/>
            </p:cNvSpPr>
            <p:nvPr/>
          </p:nvSpPr>
          <p:spPr bwMode="auto">
            <a:xfrm>
              <a:off x="1371600" y="3062912"/>
              <a:ext cx="6172200" cy="275551"/>
            </a:xfrm>
            <a:prstGeom prst="rect">
              <a:avLst/>
            </a:prstGeom>
            <a:solidFill>
              <a:schemeClr val="bg1"/>
            </a:solidFill>
            <a:ln>
              <a:noFill/>
            </a:ln>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lgn="ctr">
                <a:defRPr/>
              </a:pPr>
              <a:r>
                <a:rPr lang="en-US" altLang="en-US" sz="2000" b="1" i="0" kern="0" dirty="0" smtClean="0">
                  <a:latin typeface="Verdana" charset="0"/>
                </a:rPr>
                <a:t>Normalizing ED into 3NF relations </a:t>
              </a:r>
              <a:endParaRPr lang="en-US" altLang="en-US" sz="2000" b="1" i="0" kern="0" dirty="0">
                <a:latin typeface="Verdana" charset="0"/>
              </a:endParaRPr>
            </a:p>
          </p:txBody>
        </p:sp>
      </p:grpSp>
      <p:sp>
        <p:nvSpPr>
          <p:cNvPr id="55" name="Rectangle 9"/>
          <p:cNvSpPr txBox="1">
            <a:spLocks noChangeArrowheads="1"/>
          </p:cNvSpPr>
          <p:nvPr/>
        </p:nvSpPr>
        <p:spPr bwMode="auto">
          <a:xfrm>
            <a:off x="4495800" y="5114625"/>
            <a:ext cx="971557"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ED2</a:t>
            </a:r>
          </a:p>
        </p:txBody>
      </p:sp>
      <p:grpSp>
        <p:nvGrpSpPr>
          <p:cNvPr id="31" name="Group 30"/>
          <p:cNvGrpSpPr/>
          <p:nvPr/>
        </p:nvGrpSpPr>
        <p:grpSpPr>
          <a:xfrm>
            <a:off x="513515" y="1786929"/>
            <a:ext cx="4287085" cy="453351"/>
            <a:chOff x="371174" y="1786929"/>
            <a:chExt cx="3451709" cy="453351"/>
          </a:xfrm>
        </p:grpSpPr>
        <p:cxnSp>
          <p:nvCxnSpPr>
            <p:cNvPr id="74" name="Straight Connector 73"/>
            <p:cNvCxnSpPr/>
            <p:nvPr/>
          </p:nvCxnSpPr>
          <p:spPr bwMode="auto">
            <a:xfrm>
              <a:off x="394364" y="1823715"/>
              <a:ext cx="0" cy="396245"/>
            </a:xfrm>
            <a:prstGeom prst="line">
              <a:avLst/>
            </a:prstGeom>
            <a:ln w="57150">
              <a:solidFill>
                <a:schemeClr val="accent1">
                  <a:lumMod val="75000"/>
                </a:schemeClr>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 name="Straight Arrow Connector 8"/>
            <p:cNvCxnSpPr/>
            <p:nvPr/>
          </p:nvCxnSpPr>
          <p:spPr bwMode="auto">
            <a:xfrm flipV="1">
              <a:off x="1224353" y="1823266"/>
              <a:ext cx="0" cy="38653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76" name="Straight Arrow Connector 75"/>
            <p:cNvCxnSpPr/>
            <p:nvPr/>
          </p:nvCxnSpPr>
          <p:spPr bwMode="auto">
            <a:xfrm flipV="1">
              <a:off x="2072872" y="1823266"/>
              <a:ext cx="0" cy="39669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81" name="Straight Arrow Connector 80"/>
            <p:cNvCxnSpPr/>
            <p:nvPr/>
          </p:nvCxnSpPr>
          <p:spPr bwMode="auto">
            <a:xfrm flipV="1">
              <a:off x="3799840" y="1823266"/>
              <a:ext cx="0" cy="41701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16" name="Straight Connector 15"/>
            <p:cNvCxnSpPr/>
            <p:nvPr/>
          </p:nvCxnSpPr>
          <p:spPr bwMode="auto">
            <a:xfrm>
              <a:off x="371174" y="2197590"/>
              <a:ext cx="3451709" cy="14751"/>
            </a:xfrm>
            <a:prstGeom prst="line">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none" w="med" len="med"/>
            </a:ln>
            <a:effectLst/>
          </p:spPr>
        </p:cxnSp>
        <p:cxnSp>
          <p:nvCxnSpPr>
            <p:cNvPr id="40" name="Straight Arrow Connector 39"/>
            <p:cNvCxnSpPr/>
            <p:nvPr/>
          </p:nvCxnSpPr>
          <p:spPr bwMode="auto">
            <a:xfrm flipV="1">
              <a:off x="3025310" y="1786929"/>
              <a:ext cx="0" cy="39669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grpSp>
      <p:sp>
        <p:nvSpPr>
          <p:cNvPr id="82" name="Rectangle 9"/>
          <p:cNvSpPr txBox="1">
            <a:spLocks noChangeArrowheads="1"/>
          </p:cNvSpPr>
          <p:nvPr/>
        </p:nvSpPr>
        <p:spPr bwMode="auto">
          <a:xfrm>
            <a:off x="-19050" y="3429000"/>
            <a:ext cx="1085850" cy="337933"/>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ED1</a:t>
            </a:r>
          </a:p>
        </p:txBody>
      </p:sp>
      <p:graphicFrame>
        <p:nvGraphicFramePr>
          <p:cNvPr id="86" name="Table 85"/>
          <p:cNvGraphicFramePr>
            <a:graphicFrameLocks noGrp="1"/>
          </p:cNvGraphicFramePr>
          <p:nvPr>
            <p:extLst>
              <p:ext uri="{D42A27DB-BD31-4B8C-83A1-F6EECF244321}">
                <p14:modId xmlns:p14="http://schemas.microsoft.com/office/powerpoint/2010/main" val="1908315997"/>
              </p:ext>
            </p:extLst>
          </p:nvPr>
        </p:nvGraphicFramePr>
        <p:xfrm>
          <a:off x="18263" y="3790476"/>
          <a:ext cx="6611136" cy="551181"/>
        </p:xfrm>
        <a:graphic>
          <a:graphicData uri="http://schemas.openxmlformats.org/drawingml/2006/table">
            <a:tbl>
              <a:tblPr firstRow="1" bandRow="1">
                <a:tableStyleId>{5C22544A-7EE6-4342-B048-85BDC9FD1C3A}</a:tableStyleId>
              </a:tblPr>
              <a:tblGrid>
                <a:gridCol w="984246">
                  <a:extLst>
                    <a:ext uri="{9D8B030D-6E8A-4147-A177-3AD203B41FA5}">
                      <a16:colId xmlns:a16="http://schemas.microsoft.com/office/drawing/2014/main" val="2901461435"/>
                    </a:ext>
                  </a:extLst>
                </a:gridCol>
                <a:gridCol w="1358989">
                  <a:extLst>
                    <a:ext uri="{9D8B030D-6E8A-4147-A177-3AD203B41FA5}">
                      <a16:colId xmlns:a16="http://schemas.microsoft.com/office/drawing/2014/main" val="3256022951"/>
                    </a:ext>
                  </a:extLst>
                </a:gridCol>
                <a:gridCol w="1256445">
                  <a:extLst>
                    <a:ext uri="{9D8B030D-6E8A-4147-A177-3AD203B41FA5}">
                      <a16:colId xmlns:a16="http://schemas.microsoft.com/office/drawing/2014/main" val="3817120999"/>
                    </a:ext>
                  </a:extLst>
                </a:gridCol>
                <a:gridCol w="1505728">
                  <a:extLst>
                    <a:ext uri="{9D8B030D-6E8A-4147-A177-3AD203B41FA5}">
                      <a16:colId xmlns:a16="http://schemas.microsoft.com/office/drawing/2014/main" val="999246976"/>
                    </a:ext>
                  </a:extLst>
                </a:gridCol>
                <a:gridCol w="1505728">
                  <a:extLst>
                    <a:ext uri="{9D8B030D-6E8A-4147-A177-3AD203B41FA5}">
                      <a16:colId xmlns:a16="http://schemas.microsoft.com/office/drawing/2014/main" val="3047369532"/>
                    </a:ext>
                  </a:extLst>
                </a:gridCol>
              </a:tblGrid>
              <a:tr h="551181">
                <a:tc>
                  <a:txBody>
                    <a:bodyPr/>
                    <a:lstStyle/>
                    <a:p>
                      <a:pPr algn="ctr"/>
                      <a:r>
                        <a:rPr lang="en-US" sz="2400" b="0" u="sng" dirty="0" smtClean="0">
                          <a:solidFill>
                            <a:schemeClr val="tx1"/>
                          </a:solidFill>
                        </a:rPr>
                        <a:t>SSN</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sng" dirty="0" smtClean="0">
                          <a:solidFill>
                            <a:schemeClr val="tx1"/>
                          </a:solidFill>
                        </a:rPr>
                        <a:t>EName</a:t>
                      </a:r>
                      <a:endParaRPr lang="en-US" sz="2400" b="0" u="sng"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BDate</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smtClean="0">
                          <a:solidFill>
                            <a:schemeClr val="tx1"/>
                          </a:solidFill>
                        </a:rPr>
                        <a:t>Address</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DNumber</a:t>
                      </a:r>
                      <a:endParaRPr lang="en-US" sz="2400"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sp>
        <p:nvSpPr>
          <p:cNvPr id="87" name="Rectangle 86"/>
          <p:cNvSpPr/>
          <p:nvPr/>
        </p:nvSpPr>
        <p:spPr>
          <a:xfrm>
            <a:off x="-111820" y="4547394"/>
            <a:ext cx="690141" cy="409847"/>
          </a:xfrm>
          <a:prstGeom prst="rect">
            <a:avLst/>
          </a:prstGeom>
          <a:noFill/>
        </p:spPr>
        <p:txBody>
          <a:bodyPr wrap="square" lIns="91440" tIns="45720" rIns="91440" bIns="45720">
            <a:spAutoFit/>
          </a:bodyPr>
          <a:lstStyle/>
          <a:p>
            <a:pPr algn="ctr"/>
            <a:r>
              <a:rPr lang="en-US" sz="2000" b="1" dirty="0" smtClean="0">
                <a:ln w="12700">
                  <a:solidFill>
                    <a:schemeClr val="accent5"/>
                  </a:solidFill>
                  <a:prstDash val="solid"/>
                </a:ln>
                <a:solidFill>
                  <a:schemeClr val="tx2">
                    <a:lumMod val="75000"/>
                  </a:schemeClr>
                </a:solidFill>
              </a:rPr>
              <a:t>FD1</a:t>
            </a:r>
            <a:endParaRPr lang="en-US" sz="2000" b="1" dirty="0">
              <a:ln w="12700">
                <a:solidFill>
                  <a:schemeClr val="accent5"/>
                </a:solidFill>
                <a:prstDash val="solid"/>
              </a:ln>
              <a:solidFill>
                <a:schemeClr val="tx2">
                  <a:lumMod val="75000"/>
                </a:schemeClr>
              </a:solidFill>
            </a:endParaRPr>
          </a:p>
        </p:txBody>
      </p:sp>
      <p:sp>
        <p:nvSpPr>
          <p:cNvPr id="88" name="Title 1"/>
          <p:cNvSpPr txBox="1">
            <a:spLocks/>
          </p:cNvSpPr>
          <p:nvPr/>
        </p:nvSpPr>
        <p:spPr bwMode="auto">
          <a:xfrm>
            <a:off x="279085" y="4858322"/>
            <a:ext cx="4044029" cy="3606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smtClean="0">
                <a:solidFill>
                  <a:schemeClr val="tx2">
                    <a:lumMod val="75000"/>
                  </a:schemeClr>
                </a:solidFill>
                <a:latin typeface="Verdana" charset="0"/>
              </a:rPr>
              <a:t>SSN </a:t>
            </a:r>
            <a:r>
              <a:rPr lang="en-US" altLang="en-US" sz="2000" kern="0" dirty="0" smtClean="0">
                <a:solidFill>
                  <a:schemeClr val="tx2">
                    <a:lumMod val="75000"/>
                  </a:schemeClr>
                </a:solidFill>
                <a:latin typeface="Verdana" charset="0"/>
                <a:sym typeface="Wingdings" panose="05000000000000000000" pitchFamily="2" charset="2"/>
              </a:rPr>
              <a:t> EName </a:t>
            </a:r>
            <a:r>
              <a:rPr lang="en-US" altLang="en-US" sz="2000" kern="0" dirty="0" err="1" smtClean="0">
                <a:solidFill>
                  <a:schemeClr val="tx2">
                    <a:lumMod val="75000"/>
                  </a:schemeClr>
                </a:solidFill>
                <a:latin typeface="Verdana" charset="0"/>
                <a:sym typeface="Wingdings" panose="05000000000000000000" pitchFamily="2" charset="2"/>
              </a:rPr>
              <a:t>BDate</a:t>
            </a:r>
            <a:r>
              <a:rPr lang="en-US" altLang="en-US" sz="2000" kern="0" dirty="0" smtClean="0">
                <a:solidFill>
                  <a:schemeClr val="tx2">
                    <a:lumMod val="75000"/>
                  </a:schemeClr>
                </a:solidFill>
                <a:latin typeface="Verdana" charset="0"/>
                <a:sym typeface="Wingdings" panose="05000000000000000000" pitchFamily="2" charset="2"/>
              </a:rPr>
              <a:t> Address</a:t>
            </a:r>
            <a:endParaRPr lang="en-US" altLang="en-US" sz="2000" kern="0" dirty="0">
              <a:solidFill>
                <a:schemeClr val="tx2">
                  <a:lumMod val="75000"/>
                </a:schemeClr>
              </a:solidFill>
              <a:latin typeface="Verdana" charset="0"/>
            </a:endParaRPr>
          </a:p>
        </p:txBody>
      </p:sp>
      <p:grpSp>
        <p:nvGrpSpPr>
          <p:cNvPr id="89" name="Group 88"/>
          <p:cNvGrpSpPr/>
          <p:nvPr/>
        </p:nvGrpSpPr>
        <p:grpSpPr>
          <a:xfrm>
            <a:off x="494465" y="4354127"/>
            <a:ext cx="5525335" cy="440881"/>
            <a:chOff x="371174" y="1799399"/>
            <a:chExt cx="3451709" cy="440881"/>
          </a:xfrm>
        </p:grpSpPr>
        <p:cxnSp>
          <p:nvCxnSpPr>
            <p:cNvPr id="90" name="Straight Connector 89"/>
            <p:cNvCxnSpPr/>
            <p:nvPr/>
          </p:nvCxnSpPr>
          <p:spPr bwMode="auto">
            <a:xfrm>
              <a:off x="394364" y="1823715"/>
              <a:ext cx="0" cy="396245"/>
            </a:xfrm>
            <a:prstGeom prst="line">
              <a:avLst/>
            </a:prstGeom>
            <a:ln w="57150">
              <a:solidFill>
                <a:schemeClr val="accent1">
                  <a:lumMod val="75000"/>
                </a:schemeClr>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Arrow Connector 90"/>
            <p:cNvCxnSpPr/>
            <p:nvPr/>
          </p:nvCxnSpPr>
          <p:spPr bwMode="auto">
            <a:xfrm flipV="1">
              <a:off x="990783" y="1823266"/>
              <a:ext cx="0" cy="38653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92" name="Straight Arrow Connector 91"/>
            <p:cNvCxnSpPr/>
            <p:nvPr/>
          </p:nvCxnSpPr>
          <p:spPr bwMode="auto">
            <a:xfrm flipV="1">
              <a:off x="2514600" y="1823266"/>
              <a:ext cx="0" cy="39669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93" name="Straight Arrow Connector 92"/>
            <p:cNvCxnSpPr/>
            <p:nvPr/>
          </p:nvCxnSpPr>
          <p:spPr bwMode="auto">
            <a:xfrm flipV="1">
              <a:off x="3806187" y="1823266"/>
              <a:ext cx="0" cy="41701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cxnSp>
          <p:nvCxnSpPr>
            <p:cNvPr id="94" name="Straight Connector 93"/>
            <p:cNvCxnSpPr/>
            <p:nvPr/>
          </p:nvCxnSpPr>
          <p:spPr bwMode="auto">
            <a:xfrm>
              <a:off x="371174" y="2197590"/>
              <a:ext cx="3451709" cy="14751"/>
            </a:xfrm>
            <a:prstGeom prst="line">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none" w="med" len="med"/>
            </a:ln>
            <a:effectLst/>
          </p:spPr>
        </p:cxnSp>
        <p:cxnSp>
          <p:nvCxnSpPr>
            <p:cNvPr id="41" name="Straight Arrow Connector 40"/>
            <p:cNvCxnSpPr/>
            <p:nvPr/>
          </p:nvCxnSpPr>
          <p:spPr bwMode="auto">
            <a:xfrm flipV="1">
              <a:off x="1871177" y="1799399"/>
              <a:ext cx="0" cy="386534"/>
            </a:xfrm>
            <a:prstGeom prst="straightConnector1">
              <a:avLst/>
            </a:prstGeom>
            <a:blipFill dpi="0" rotWithShape="0">
              <a:blip r:embed="rId3"/>
              <a:srcRect/>
              <a:tile tx="0" ty="0" sx="100000" sy="100000" flip="none" algn="tl"/>
            </a:blipFill>
            <a:ln w="57150" cap="flat" cmpd="sng" algn="ctr">
              <a:solidFill>
                <a:schemeClr val="accent1">
                  <a:lumMod val="75000"/>
                </a:schemeClr>
              </a:solidFill>
              <a:prstDash val="solid"/>
              <a:round/>
              <a:headEnd type="none" w="med" len="med"/>
              <a:tailEnd type="triangle"/>
            </a:ln>
            <a:effectLst/>
          </p:spPr>
        </p:cxnSp>
      </p:grpSp>
      <p:graphicFrame>
        <p:nvGraphicFramePr>
          <p:cNvPr id="95" name="Table 94"/>
          <p:cNvGraphicFramePr>
            <a:graphicFrameLocks noGrp="1"/>
          </p:cNvGraphicFramePr>
          <p:nvPr>
            <p:extLst>
              <p:ext uri="{D42A27DB-BD31-4B8C-83A1-F6EECF244321}">
                <p14:modId xmlns:p14="http://schemas.microsoft.com/office/powerpoint/2010/main" val="2796114449"/>
              </p:ext>
            </p:extLst>
          </p:nvPr>
        </p:nvGraphicFramePr>
        <p:xfrm>
          <a:off x="4609214" y="5479558"/>
          <a:ext cx="4472433" cy="551181"/>
        </p:xfrm>
        <a:graphic>
          <a:graphicData uri="http://schemas.openxmlformats.org/drawingml/2006/table">
            <a:tbl>
              <a:tblPr firstRow="1" bandRow="1">
                <a:tableStyleId>{5C22544A-7EE6-4342-B048-85BDC9FD1C3A}</a:tableStyleId>
              </a:tblPr>
              <a:tblGrid>
                <a:gridCol w="1478756">
                  <a:extLst>
                    <a:ext uri="{9D8B030D-6E8A-4147-A177-3AD203B41FA5}">
                      <a16:colId xmlns:a16="http://schemas.microsoft.com/office/drawing/2014/main" val="878433526"/>
                    </a:ext>
                  </a:extLst>
                </a:gridCol>
                <a:gridCol w="1192649">
                  <a:extLst>
                    <a:ext uri="{9D8B030D-6E8A-4147-A177-3AD203B41FA5}">
                      <a16:colId xmlns:a16="http://schemas.microsoft.com/office/drawing/2014/main" val="43581822"/>
                    </a:ext>
                  </a:extLst>
                </a:gridCol>
                <a:gridCol w="1801028">
                  <a:extLst>
                    <a:ext uri="{9D8B030D-6E8A-4147-A177-3AD203B41FA5}">
                      <a16:colId xmlns:a16="http://schemas.microsoft.com/office/drawing/2014/main" val="144658277"/>
                    </a:ext>
                  </a:extLst>
                </a:gridCol>
              </a:tblGrid>
              <a:tr h="551181">
                <a:tc>
                  <a:txBody>
                    <a:bodyPr/>
                    <a:lstStyle/>
                    <a:p>
                      <a:pPr algn="ctr"/>
                      <a:r>
                        <a:rPr lang="en-US" sz="2400" b="0" u="sng" dirty="0" err="1" smtClean="0">
                          <a:solidFill>
                            <a:schemeClr val="tx1"/>
                          </a:solidFill>
                        </a:rPr>
                        <a:t>DNumber</a:t>
                      </a:r>
                      <a:endParaRPr lang="en-US" sz="2400" b="0" u="sng" dirty="0">
                        <a:solidFill>
                          <a:schemeClr val="tx1"/>
                        </a:solidFill>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u="none" dirty="0" err="1" smtClean="0">
                          <a:solidFill>
                            <a:schemeClr val="tx1"/>
                          </a:solidFill>
                        </a:rPr>
                        <a:t>DName</a:t>
                      </a:r>
                      <a:endParaRPr lang="en-US" sz="2400" b="0" u="none" dirty="0">
                        <a:solidFill>
                          <a:schemeClr val="tx1"/>
                        </a:solidFill>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r>
                        <a:rPr lang="en-US" sz="2400" b="0" dirty="0" err="1" smtClean="0">
                          <a:solidFill>
                            <a:schemeClr val="tx1"/>
                          </a:solidFill>
                        </a:rPr>
                        <a:t>DMgrSSN</a:t>
                      </a:r>
                      <a:endParaRPr lang="en-US" sz="2400" b="0" dirty="0">
                        <a:solidFill>
                          <a:schemeClr val="tx1"/>
                        </a:solidFill>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088661245"/>
                  </a:ext>
                </a:extLst>
              </a:tr>
            </a:tbl>
          </a:graphicData>
        </a:graphic>
      </p:graphicFrame>
      <p:grpSp>
        <p:nvGrpSpPr>
          <p:cNvPr id="96" name="Group 95"/>
          <p:cNvGrpSpPr/>
          <p:nvPr/>
        </p:nvGrpSpPr>
        <p:grpSpPr>
          <a:xfrm>
            <a:off x="5291879" y="6008925"/>
            <a:ext cx="2747756" cy="432997"/>
            <a:chOff x="2133600" y="2065028"/>
            <a:chExt cx="5867400" cy="883830"/>
          </a:xfrm>
        </p:grpSpPr>
        <p:cxnSp>
          <p:nvCxnSpPr>
            <p:cNvPr id="97" name="Elbow Connector 96"/>
            <p:cNvCxnSpPr/>
            <p:nvPr/>
          </p:nvCxnSpPr>
          <p:spPr bwMode="auto">
            <a:xfrm flipV="1">
              <a:off x="2133600" y="2065028"/>
              <a:ext cx="5867400" cy="833112"/>
            </a:xfrm>
            <a:prstGeom prst="bentConnector3">
              <a:avLst>
                <a:gd name="adj1" fmla="val 100000"/>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98" name="Straight Connector 97"/>
            <p:cNvCxnSpPr/>
            <p:nvPr/>
          </p:nvCxnSpPr>
          <p:spPr bwMode="auto">
            <a:xfrm>
              <a:off x="2133600" y="2103049"/>
              <a:ext cx="0" cy="845809"/>
            </a:xfrm>
            <a:prstGeom prst="line">
              <a:avLst/>
            </a:prstGeom>
            <a:ln w="57150">
              <a:solidFill>
                <a:srgbClr val="7030A0"/>
              </a:solidFill>
              <a:headEnd type="none" w="med" len="med"/>
              <a:tailEnd type="none" w="med" len="med"/>
            </a:ln>
          </p:spPr>
          <p:style>
            <a:lnRef idx="3">
              <a:schemeClr val="accent1"/>
            </a:lnRef>
            <a:fillRef idx="0">
              <a:schemeClr val="accent1"/>
            </a:fillRef>
            <a:effectRef idx="2">
              <a:schemeClr val="accent1"/>
            </a:effectRef>
            <a:fontRef idx="minor">
              <a:schemeClr val="tx1"/>
            </a:fontRef>
          </p:style>
        </p:cxnSp>
        <p:cxnSp>
          <p:nvCxnSpPr>
            <p:cNvPr id="99" name="Elbow Connector 98"/>
            <p:cNvCxnSpPr/>
            <p:nvPr/>
          </p:nvCxnSpPr>
          <p:spPr bwMode="auto">
            <a:xfrm flipV="1">
              <a:off x="2133600" y="2065028"/>
              <a:ext cx="3195833" cy="808813"/>
            </a:xfrm>
            <a:prstGeom prst="bentConnector3">
              <a:avLst>
                <a:gd name="adj1" fmla="val 101136"/>
              </a:avLst>
            </a:prstGeom>
            <a:ln w="57150">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grpSp>
      <p:sp>
        <p:nvSpPr>
          <p:cNvPr id="100" name="Rectangle 99"/>
          <p:cNvSpPr/>
          <p:nvPr/>
        </p:nvSpPr>
        <p:spPr>
          <a:xfrm>
            <a:off x="4497517" y="6153090"/>
            <a:ext cx="777240" cy="400110"/>
          </a:xfrm>
          <a:prstGeom prst="rect">
            <a:avLst/>
          </a:prstGeom>
          <a:noFill/>
        </p:spPr>
        <p:txBody>
          <a:bodyPr wrap="square" lIns="91440" tIns="45720" rIns="91440" bIns="45720">
            <a:spAutoFit/>
          </a:bodyPr>
          <a:lstStyle/>
          <a:p>
            <a:pPr algn="ctr"/>
            <a:r>
              <a:rPr lang="en-US" sz="2000" b="1" dirty="0" smtClean="0">
                <a:ln w="6600">
                  <a:noFill/>
                  <a:prstDash val="solid"/>
                </a:ln>
                <a:solidFill>
                  <a:srgbClr val="7030A0"/>
                </a:solidFill>
                <a:effectLst>
                  <a:outerShdw dist="38100" dir="2700000" algn="tl" rotWithShape="0">
                    <a:schemeClr val="accent2"/>
                  </a:outerShdw>
                </a:effectLst>
              </a:rPr>
              <a:t>FD2</a:t>
            </a:r>
            <a:endParaRPr lang="en-US" sz="2000" b="1" cap="none" spc="0" dirty="0">
              <a:ln w="6600">
                <a:noFill/>
                <a:prstDash val="solid"/>
              </a:ln>
              <a:solidFill>
                <a:srgbClr val="7030A0"/>
              </a:solidFill>
              <a:effectLst>
                <a:outerShdw dist="38100" dir="2640000" algn="bl" rotWithShape="0">
                  <a:schemeClr val="tx2">
                    <a:lumMod val="75000"/>
                  </a:schemeClr>
                </a:outerShdw>
              </a:effectLst>
            </a:endParaRPr>
          </a:p>
        </p:txBody>
      </p:sp>
      <p:sp>
        <p:nvSpPr>
          <p:cNvPr id="101" name="Title 1"/>
          <p:cNvSpPr txBox="1">
            <a:spLocks/>
          </p:cNvSpPr>
          <p:nvPr/>
        </p:nvSpPr>
        <p:spPr bwMode="auto">
          <a:xfrm>
            <a:off x="5015672" y="6495922"/>
            <a:ext cx="4113088" cy="381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1100">
                <a:solidFill>
                  <a:srgbClr val="000000"/>
                </a:solidFill>
                <a:effectLst/>
                <a:latin typeface="Verdana"/>
                <a:ea typeface="+mj-ea"/>
                <a:cs typeface="ＭＳ Ｐゴシック" charset="-128"/>
              </a:defRPr>
            </a:lvl1pPr>
            <a:lvl2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2pPr>
            <a:lvl3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3pPr>
            <a:lvl4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4pPr>
            <a:lvl5pPr algn="ctr" rtl="0" eaLnBrk="0" fontAlgn="base" hangingPunct="0">
              <a:spcBef>
                <a:spcPct val="0"/>
              </a:spcBef>
              <a:spcAft>
                <a:spcPct val="0"/>
              </a:spcAft>
              <a:defRPr sz="4000">
                <a:solidFill>
                  <a:srgbClr val="51B948"/>
                </a:solidFill>
                <a:effectLst>
                  <a:outerShdw blurRad="38100" dist="38100" dir="2700000" algn="tl">
                    <a:srgbClr val="000000"/>
                  </a:outerShdw>
                </a:effectLst>
                <a:latin typeface="Verdana" charset="0"/>
                <a:ea typeface="ＭＳ Ｐゴシック" charset="-128"/>
                <a:cs typeface="ＭＳ Ｐゴシック" charset="-128"/>
              </a:defRPr>
            </a:lvl5pPr>
            <a:lvl6pPr marL="4572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b="1">
                <a:solidFill>
                  <a:schemeClr val="bg1"/>
                </a:solidFill>
                <a:latin typeface="Arial" charset="0"/>
                <a:ea typeface="ＭＳ Ｐゴシック" charset="-128"/>
                <a:cs typeface="ＭＳ Ｐゴシック" charset="-128"/>
              </a:defRPr>
            </a:lvl9pPr>
          </a:lstStyle>
          <a:p>
            <a:pPr>
              <a:defRPr/>
            </a:pPr>
            <a:r>
              <a:rPr lang="en-US" altLang="en-US" sz="2000" kern="0" dirty="0" err="1" smtClean="0">
                <a:solidFill>
                  <a:srgbClr val="7030A0"/>
                </a:solidFill>
                <a:latin typeface="Verdana" charset="0"/>
              </a:rPr>
              <a:t>DNumber</a:t>
            </a:r>
            <a:r>
              <a:rPr lang="en-US" altLang="en-US" sz="2000" kern="0" dirty="0" smtClean="0">
                <a:solidFill>
                  <a:srgbClr val="7030A0"/>
                </a:solidFill>
                <a:latin typeface="Verdana" charset="0"/>
              </a:rPr>
              <a:t> </a:t>
            </a:r>
            <a:r>
              <a:rPr lang="en-US" altLang="en-US" sz="2000" kern="0" dirty="0" smtClean="0">
                <a:solidFill>
                  <a:srgbClr val="7030A0"/>
                </a:solidFill>
                <a:latin typeface="Verdana" charset="0"/>
                <a:sym typeface="Wingdings" panose="05000000000000000000" pitchFamily="2" charset="2"/>
              </a:rPr>
              <a:t> </a:t>
            </a:r>
            <a:r>
              <a:rPr lang="en-US" altLang="en-US" sz="2000" kern="0" dirty="0" err="1" smtClean="0">
                <a:solidFill>
                  <a:srgbClr val="7030A0"/>
                </a:solidFill>
                <a:latin typeface="Verdana" charset="0"/>
                <a:sym typeface="Wingdings" panose="05000000000000000000" pitchFamily="2" charset="2"/>
              </a:rPr>
              <a:t>DName</a:t>
            </a:r>
            <a:r>
              <a:rPr lang="en-US" altLang="en-US" sz="2000" kern="0" dirty="0" smtClean="0">
                <a:solidFill>
                  <a:srgbClr val="7030A0"/>
                </a:solidFill>
                <a:latin typeface="Verdana" charset="0"/>
                <a:sym typeface="Wingdings" panose="05000000000000000000" pitchFamily="2" charset="2"/>
              </a:rPr>
              <a:t> </a:t>
            </a:r>
            <a:r>
              <a:rPr lang="en-US" altLang="en-US" sz="2000" kern="0" dirty="0" err="1" smtClean="0">
                <a:solidFill>
                  <a:srgbClr val="7030A0"/>
                </a:solidFill>
                <a:latin typeface="Verdana" charset="0"/>
                <a:sym typeface="Wingdings" panose="05000000000000000000" pitchFamily="2" charset="2"/>
              </a:rPr>
              <a:t>DMgrSSN</a:t>
            </a:r>
            <a:endParaRPr lang="en-US" altLang="en-US" sz="2000" kern="0" dirty="0" smtClean="0">
              <a:solidFill>
                <a:srgbClr val="7030A0"/>
              </a:solidFill>
              <a:latin typeface="Verdana" charset="0"/>
              <a:sym typeface="Wingdings" panose="05000000000000000000" pitchFamily="2" charset="2"/>
            </a:endParaRPr>
          </a:p>
        </p:txBody>
      </p:sp>
      <p:sp>
        <p:nvSpPr>
          <p:cNvPr id="102" name="Rectangle 9"/>
          <p:cNvSpPr txBox="1">
            <a:spLocks noChangeArrowheads="1"/>
          </p:cNvSpPr>
          <p:nvPr/>
        </p:nvSpPr>
        <p:spPr bwMode="auto">
          <a:xfrm>
            <a:off x="-25715" y="778826"/>
            <a:ext cx="971557" cy="417434"/>
          </a:xfrm>
          <a:prstGeom prst="rect">
            <a:avLst/>
          </a:prstGeom>
          <a:no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2800" b="1" kern="0" dirty="0" smtClean="0">
                <a:solidFill>
                  <a:schemeClr val="tx1"/>
                </a:solidFill>
                <a:effectLst>
                  <a:outerShdw blurRad="38100" dist="38100" dir="2700000" algn="tl">
                    <a:srgbClr val="000000">
                      <a:alpha val="43137"/>
                    </a:srgbClr>
                  </a:outerShdw>
                </a:effectLst>
              </a:rPr>
              <a:t>ED</a:t>
            </a:r>
          </a:p>
        </p:txBody>
      </p:sp>
    </p:spTree>
    <p:extLst>
      <p:ext uri="{BB962C8B-B14F-4D97-AF65-F5344CB8AC3E}">
        <p14:creationId xmlns:p14="http://schemas.microsoft.com/office/powerpoint/2010/main" val="129078951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P spid="82" grpId="0"/>
      <p:bldP spid="87" grpId="0"/>
      <p:bldP spid="88" grpId="0"/>
      <p:bldP spid="100" grpId="0"/>
      <p:bldP spid="101"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6"/>
          <p:cNvSpPr>
            <a:spLocks noGrp="1" noChangeArrowheads="1"/>
          </p:cNvSpPr>
          <p:nvPr>
            <p:ph type="title"/>
          </p:nvPr>
        </p:nvSpPr>
        <p:spPr>
          <a:xfrm>
            <a:off x="0" y="1"/>
            <a:ext cx="9144000" cy="680720"/>
          </a:xfrm>
        </p:spPr>
        <p:txBody>
          <a:bodyPr anchor="ctr"/>
          <a:lstStyle/>
          <a:p>
            <a:pPr eaLnBrk="1" hangingPunct="1"/>
            <a:r>
              <a:rPr lang="en-US" altLang="en-US" sz="3200" b="1" dirty="0" smtClean="0"/>
              <a:t>General Definition of Third  Normal Form</a:t>
            </a:r>
          </a:p>
        </p:txBody>
      </p:sp>
      <p:sp>
        <p:nvSpPr>
          <p:cNvPr id="108547" name="Rectangle 7"/>
          <p:cNvSpPr>
            <a:spLocks noGrp="1" noChangeArrowheads="1"/>
          </p:cNvSpPr>
          <p:nvPr>
            <p:ph idx="1"/>
          </p:nvPr>
        </p:nvSpPr>
        <p:spPr>
          <a:xfrm>
            <a:off x="30480" y="533400"/>
            <a:ext cx="9062720" cy="6172200"/>
          </a:xfrm>
        </p:spPr>
        <p:txBody>
          <a:bodyPr/>
          <a:lstStyle/>
          <a:p>
            <a:pPr marL="0" indent="0" eaLnBrk="1" hangingPunct="1">
              <a:lnSpc>
                <a:spcPct val="150000"/>
              </a:lnSpc>
              <a:buNone/>
              <a:defRPr/>
            </a:pPr>
            <a:r>
              <a:rPr lang="en-US" altLang="en-US" sz="3200" b="1" dirty="0" smtClean="0">
                <a:latin typeface="Candara" panose="020E0502030303020204" pitchFamily="34" charset="0"/>
              </a:rPr>
              <a:t>Definition</a:t>
            </a:r>
            <a:r>
              <a:rPr lang="en-US" altLang="en-US" sz="3200" dirty="0" smtClean="0">
                <a:latin typeface="Candara" panose="020E0502030303020204" pitchFamily="34" charset="0"/>
              </a:rPr>
              <a:t>:</a:t>
            </a:r>
          </a:p>
          <a:p>
            <a:pPr lvl="1" eaLnBrk="1" hangingPunct="1">
              <a:lnSpc>
                <a:spcPct val="150000"/>
              </a:lnSpc>
              <a:defRPr/>
            </a:pPr>
            <a:r>
              <a:rPr lang="en-US" altLang="en-US" sz="3200" b="1" dirty="0" err="1" smtClean="0">
                <a:latin typeface="Candara" panose="020E0502030303020204" pitchFamily="34" charset="0"/>
              </a:rPr>
              <a:t>Superkey</a:t>
            </a:r>
            <a:r>
              <a:rPr lang="en-US" altLang="en-US" sz="3200" dirty="0" smtClean="0">
                <a:latin typeface="Candara" panose="020E0502030303020204" pitchFamily="34" charset="0"/>
              </a:rPr>
              <a:t> of relation schema R </a:t>
            </a:r>
          </a:p>
          <a:p>
            <a:pPr lvl="2" eaLnBrk="1" hangingPunct="1">
              <a:lnSpc>
                <a:spcPct val="150000"/>
              </a:lnSpc>
              <a:defRPr/>
            </a:pPr>
            <a:r>
              <a:rPr lang="en-US" altLang="en-US" sz="3000" dirty="0" smtClean="0">
                <a:latin typeface="Candara" panose="020E0502030303020204" pitchFamily="34" charset="0"/>
              </a:rPr>
              <a:t> a set of attributes S of R that contains a key of R</a:t>
            </a:r>
          </a:p>
          <a:p>
            <a:pPr lvl="1" eaLnBrk="1" hangingPunct="1">
              <a:lnSpc>
                <a:spcPct val="150000"/>
              </a:lnSpc>
              <a:defRPr/>
            </a:pPr>
            <a:r>
              <a:rPr lang="en-US" altLang="en-US" sz="3200" dirty="0" smtClean="0">
                <a:latin typeface="Candara" panose="020E0502030303020204" pitchFamily="34" charset="0"/>
              </a:rPr>
              <a:t>A relation schema R is in </a:t>
            </a:r>
            <a:r>
              <a:rPr lang="en-US" altLang="en-US" sz="3200" b="1" dirty="0" smtClean="0">
                <a:latin typeface="Candara" panose="020E0502030303020204" pitchFamily="34" charset="0"/>
              </a:rPr>
              <a:t>third normal form (3NF)</a:t>
            </a:r>
            <a:r>
              <a:rPr lang="en-US" altLang="en-US" sz="3200" dirty="0" smtClean="0">
                <a:latin typeface="Candara" panose="020E0502030303020204" pitchFamily="34" charset="0"/>
              </a:rPr>
              <a:t> if whenever a FD X → A holds in R, then either: </a:t>
            </a:r>
          </a:p>
          <a:p>
            <a:pPr lvl="2" eaLnBrk="1" hangingPunct="1">
              <a:lnSpc>
                <a:spcPct val="150000"/>
              </a:lnSpc>
              <a:defRPr/>
            </a:pPr>
            <a:r>
              <a:rPr lang="en-US" altLang="en-US" sz="3200" dirty="0" smtClean="0">
                <a:latin typeface="Candara" panose="020E0502030303020204" pitchFamily="34" charset="0"/>
              </a:rPr>
              <a:t>(a) X is a </a:t>
            </a:r>
            <a:r>
              <a:rPr lang="en-US" altLang="en-US" sz="3200" dirty="0" err="1" smtClean="0">
                <a:latin typeface="Candara" panose="020E0502030303020204" pitchFamily="34" charset="0"/>
              </a:rPr>
              <a:t>superkey</a:t>
            </a:r>
            <a:r>
              <a:rPr lang="en-US" altLang="en-US" sz="3200" dirty="0" smtClean="0">
                <a:latin typeface="Candara" panose="020E0502030303020204" pitchFamily="34" charset="0"/>
              </a:rPr>
              <a:t> of R, or </a:t>
            </a:r>
          </a:p>
          <a:p>
            <a:pPr lvl="2" eaLnBrk="1" hangingPunct="1">
              <a:lnSpc>
                <a:spcPct val="150000"/>
              </a:lnSpc>
              <a:defRPr/>
            </a:pPr>
            <a:r>
              <a:rPr lang="en-US" altLang="en-US" sz="3200" dirty="0" smtClean="0">
                <a:latin typeface="Candara" panose="020E0502030303020204" pitchFamily="34" charset="0"/>
              </a:rPr>
              <a:t>(b) A is a prime attribute of R</a:t>
            </a:r>
          </a:p>
        </p:txBody>
      </p:sp>
    </p:spTree>
    <p:extLst>
      <p:ext uri="{BB962C8B-B14F-4D97-AF65-F5344CB8AC3E}">
        <p14:creationId xmlns:p14="http://schemas.microsoft.com/office/powerpoint/2010/main" val="1252289603"/>
      </p:ext>
    </p:extLst>
  </p:cSld>
  <p:clrMapOvr>
    <a:masterClrMapping/>
  </p:clrMapOvr>
  <p:transition spd="med"/>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9"/>
          <p:cNvSpPr>
            <a:spLocks noGrp="1" noChangeArrowheads="1"/>
          </p:cNvSpPr>
          <p:nvPr>
            <p:ph type="title"/>
          </p:nvPr>
        </p:nvSpPr>
        <p:spPr>
          <a:xfrm>
            <a:off x="0" y="0"/>
            <a:ext cx="9129372" cy="513115"/>
          </a:xfrm>
        </p:spPr>
        <p:txBody>
          <a:bodyPr/>
          <a:lstStyle/>
          <a:p>
            <a:pPr eaLnBrk="1" hangingPunct="1"/>
            <a:r>
              <a:rPr lang="en-US" altLang="en-US" sz="2800" b="1" dirty="0" smtClean="0"/>
              <a:t>Normalization: 3NF</a:t>
            </a:r>
          </a:p>
        </p:txBody>
      </p:sp>
      <p:pic>
        <p:nvPicPr>
          <p:cNvPr id="87047" name="Picture 12" descr="fig14_12b.jpg"/>
          <p:cNvPicPr>
            <a:picLocks noChangeAspect="1"/>
          </p:cNvPicPr>
          <p:nvPr/>
        </p:nvPicPr>
        <p:blipFill rotWithShape="1">
          <a:blip r:embed="rId3">
            <a:extLst>
              <a:ext uri="{28A0092B-C50C-407E-A947-70E740481C1C}">
                <a14:useLocalDpi xmlns:a14="http://schemas.microsoft.com/office/drawing/2010/main" val="0"/>
              </a:ext>
            </a:extLst>
          </a:blip>
          <a:srcRect l="2532" t="5182" r="36663" b="4114"/>
          <a:stretch/>
        </p:blipFill>
        <p:spPr bwMode="auto">
          <a:xfrm>
            <a:off x="0" y="613958"/>
            <a:ext cx="5826760" cy="22125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7048" name="Picture 16" descr="fig14_12c.jpg"/>
          <p:cNvPicPr>
            <a:picLocks noChangeAspect="1"/>
          </p:cNvPicPr>
          <p:nvPr/>
        </p:nvPicPr>
        <p:blipFill rotWithShape="1">
          <a:blip r:embed="rId4">
            <a:extLst>
              <a:ext uri="{28A0092B-C50C-407E-A947-70E740481C1C}">
                <a14:useLocalDpi xmlns:a14="http://schemas.microsoft.com/office/drawing/2010/main" val="0"/>
              </a:ext>
            </a:extLst>
          </a:blip>
          <a:srcRect l="2136" t="7543" b="5305"/>
          <a:stretch/>
        </p:blipFill>
        <p:spPr bwMode="auto">
          <a:xfrm>
            <a:off x="17910" y="4876800"/>
            <a:ext cx="9095610" cy="19027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14" name="Table 13"/>
          <p:cNvGraphicFramePr>
            <a:graphicFrameLocks noGrp="1"/>
          </p:cNvGraphicFramePr>
          <p:nvPr>
            <p:extLst>
              <p:ext uri="{D42A27DB-BD31-4B8C-83A1-F6EECF244321}">
                <p14:modId xmlns:p14="http://schemas.microsoft.com/office/powerpoint/2010/main" val="3608620546"/>
              </p:ext>
            </p:extLst>
          </p:nvPr>
        </p:nvGraphicFramePr>
        <p:xfrm>
          <a:off x="476054" y="2819400"/>
          <a:ext cx="8653319" cy="1450034"/>
        </p:xfrm>
        <a:graphic>
          <a:graphicData uri="http://schemas.openxmlformats.org/drawingml/2006/table">
            <a:tbl>
              <a:tblPr firstRow="1" bandRow="1">
                <a:tableStyleId>{5C22544A-7EE6-4342-B048-85BDC9FD1C3A}</a:tableStyleId>
              </a:tblPr>
              <a:tblGrid>
                <a:gridCol w="3731003">
                  <a:extLst>
                    <a:ext uri="{9D8B030D-6E8A-4147-A177-3AD203B41FA5}">
                      <a16:colId xmlns:a16="http://schemas.microsoft.com/office/drawing/2014/main" val="2103836065"/>
                    </a:ext>
                  </a:extLst>
                </a:gridCol>
                <a:gridCol w="1744948">
                  <a:extLst>
                    <a:ext uri="{9D8B030D-6E8A-4147-A177-3AD203B41FA5}">
                      <a16:colId xmlns:a16="http://schemas.microsoft.com/office/drawing/2014/main" val="116476508"/>
                    </a:ext>
                  </a:extLst>
                </a:gridCol>
                <a:gridCol w="1692860">
                  <a:extLst>
                    <a:ext uri="{9D8B030D-6E8A-4147-A177-3AD203B41FA5}">
                      <a16:colId xmlns:a16="http://schemas.microsoft.com/office/drawing/2014/main" val="1414647240"/>
                    </a:ext>
                  </a:extLst>
                </a:gridCol>
                <a:gridCol w="1484508">
                  <a:extLst>
                    <a:ext uri="{9D8B030D-6E8A-4147-A177-3AD203B41FA5}">
                      <a16:colId xmlns:a16="http://schemas.microsoft.com/office/drawing/2014/main" val="3602064377"/>
                    </a:ext>
                  </a:extLst>
                </a:gridCol>
              </a:tblGrid>
              <a:tr h="535634">
                <a:tc>
                  <a:txBody>
                    <a:bodyPr/>
                    <a:lstStyle/>
                    <a:p>
                      <a:pPr algn="ctr"/>
                      <a:r>
                        <a:rPr lang="en-US" sz="2400" b="1" dirty="0" smtClean="0">
                          <a:solidFill>
                            <a:schemeClr val="bg1"/>
                          </a:solidFill>
                        </a:rPr>
                        <a:t>FD (X </a:t>
                      </a:r>
                      <a:r>
                        <a:rPr lang="en-US" sz="2400" b="1" dirty="0" smtClean="0">
                          <a:solidFill>
                            <a:schemeClr val="bg1"/>
                          </a:solidFill>
                          <a:sym typeface="Wingdings" panose="05000000000000000000" pitchFamily="2" charset="2"/>
                        </a:rPr>
                        <a:t> A)</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400" b="1" dirty="0" smtClean="0">
                          <a:solidFill>
                            <a:schemeClr val="bg1"/>
                          </a:solidFill>
                        </a:rPr>
                        <a:t>FD1</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400" b="1" dirty="0" smtClean="0">
                          <a:solidFill>
                            <a:schemeClr val="bg1"/>
                          </a:solidFill>
                        </a:rPr>
                        <a:t>FD2</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400" b="1" dirty="0" smtClean="0">
                          <a:solidFill>
                            <a:schemeClr val="bg1"/>
                          </a:solidFill>
                        </a:rPr>
                        <a:t>FD4</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extLst>
                  <a:ext uri="{0D108BD9-81ED-4DB2-BD59-A6C34878D82A}">
                    <a16:rowId xmlns:a16="http://schemas.microsoft.com/office/drawing/2014/main" val="181596741"/>
                  </a:ext>
                </a:extLst>
              </a:tr>
              <a:tr h="370840">
                <a:tc>
                  <a:txBody>
                    <a:bodyPr/>
                    <a:lstStyle/>
                    <a:p>
                      <a:r>
                        <a:rPr lang="en-US" altLang="en-US" sz="2400" b="0" kern="0" dirty="0" smtClean="0">
                          <a:solidFill>
                            <a:schemeClr val="bg2">
                              <a:lumMod val="10000"/>
                              <a:lumOff val="90000"/>
                            </a:schemeClr>
                          </a:solidFill>
                        </a:rPr>
                        <a:t>X is a </a:t>
                      </a:r>
                      <a:r>
                        <a:rPr lang="en-US" altLang="en-US" sz="2400" b="0" kern="0" dirty="0" err="1" smtClean="0">
                          <a:solidFill>
                            <a:schemeClr val="bg2">
                              <a:lumMod val="10000"/>
                              <a:lumOff val="90000"/>
                            </a:schemeClr>
                          </a:solidFill>
                        </a:rPr>
                        <a:t>superkey</a:t>
                      </a:r>
                      <a:r>
                        <a:rPr lang="en-US" altLang="en-US" sz="2400" b="0" kern="0" dirty="0" smtClean="0">
                          <a:solidFill>
                            <a:schemeClr val="bg2">
                              <a:lumMod val="10000"/>
                              <a:lumOff val="90000"/>
                            </a:schemeClr>
                          </a:solidFill>
                        </a:rPr>
                        <a:t> of R</a:t>
                      </a:r>
                      <a:endParaRPr lang="en-US" sz="2400" b="0" dirty="0">
                        <a:solidFill>
                          <a:schemeClr val="bg2">
                            <a:lumMod val="10000"/>
                            <a:lumOff val="90000"/>
                          </a:schemeClr>
                        </a:solidFill>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7030A0"/>
                    </a:solidFill>
                  </a:tcPr>
                </a:tc>
                <a:tc>
                  <a:txBody>
                    <a:bodyPr/>
                    <a:lstStyle/>
                    <a:p>
                      <a:pPr lvl="0" algn="ctr"/>
                      <a:r>
                        <a:rPr lang="en-US" sz="2400" b="1" dirty="0" smtClean="0">
                          <a:latin typeface="Candara" panose="020E0502030303020204" pitchFamily="34" charset="0"/>
                        </a:rPr>
                        <a:t>YES</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r>
                        <a:rPr lang="en-US" sz="2400" b="1" dirty="0" smtClean="0">
                          <a:latin typeface="Candara" panose="020E0502030303020204" pitchFamily="34" charset="0"/>
                        </a:rPr>
                        <a:t>YES</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r>
                        <a:rPr lang="en-US" sz="2400" b="1" dirty="0" smtClean="0">
                          <a:latin typeface="Candara" panose="020E0502030303020204" pitchFamily="34" charset="0"/>
                        </a:rPr>
                        <a:t>NO</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extLst>
                  <a:ext uri="{0D108BD9-81ED-4DB2-BD59-A6C34878D82A}">
                    <a16:rowId xmlns:a16="http://schemas.microsoft.com/office/drawing/2014/main" val="1335812653"/>
                  </a:ext>
                </a:extLst>
              </a:tr>
              <a:tr h="370840">
                <a:tc>
                  <a: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altLang="en-US" sz="2400" b="0" kern="0" dirty="0" smtClean="0">
                          <a:solidFill>
                            <a:schemeClr val="bg2">
                              <a:lumMod val="10000"/>
                              <a:lumOff val="90000"/>
                            </a:schemeClr>
                          </a:solidFill>
                        </a:rPr>
                        <a:t>A is a prime attribute of R</a:t>
                      </a: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7030A0"/>
                    </a:solidFill>
                  </a:tcPr>
                </a:tc>
                <a:tc>
                  <a:txBody>
                    <a:bodyPr/>
                    <a:lstStyle/>
                    <a:p>
                      <a:pPr lvl="0" algn="ctr"/>
                      <a:r>
                        <a:rPr lang="en-US" sz="2400" b="1" dirty="0" smtClean="0">
                          <a:latin typeface="Candara" panose="020E0502030303020204" pitchFamily="34" charset="0"/>
                        </a:rPr>
                        <a:t>Don’t Care</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dirty="0" smtClean="0">
                          <a:latin typeface="Candara" panose="020E0502030303020204" pitchFamily="34" charset="0"/>
                        </a:rPr>
                        <a:t>Don’t Care</a:t>
                      </a: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r>
                        <a:rPr lang="en-US" sz="2400" b="1" dirty="0" smtClean="0">
                          <a:latin typeface="Candara" panose="020E0502030303020204" pitchFamily="34" charset="0"/>
                        </a:rPr>
                        <a:t>NO</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extLst>
                  <a:ext uri="{0D108BD9-81ED-4DB2-BD59-A6C34878D82A}">
                    <a16:rowId xmlns:a16="http://schemas.microsoft.com/office/drawing/2014/main" val="2384154043"/>
                  </a:ext>
                </a:extLst>
              </a:tr>
            </a:tbl>
          </a:graphicData>
        </a:graphic>
      </p:graphicFrame>
      <p:sp>
        <p:nvSpPr>
          <p:cNvPr id="5" name="Rectangle 4"/>
          <p:cNvSpPr/>
          <p:nvPr/>
        </p:nvSpPr>
        <p:spPr>
          <a:xfrm>
            <a:off x="2473960" y="482635"/>
            <a:ext cx="1527982" cy="338554"/>
          </a:xfrm>
          <a:prstGeom prst="rect">
            <a:avLst/>
          </a:prstGeom>
        </p:spPr>
        <p:txBody>
          <a:bodyPr wrap="none">
            <a:spAutoFit/>
          </a:bodyPr>
          <a:lstStyle/>
          <a:p>
            <a:r>
              <a:rPr lang="en-US" altLang="en-US" sz="1600" kern="0" dirty="0" smtClean="0">
                <a:latin typeface="+mj-lt"/>
              </a:rPr>
              <a:t>Candidate Key</a:t>
            </a:r>
            <a:endParaRPr lang="en-US" sz="1600" b="1" dirty="0">
              <a:latin typeface="+mj-lt"/>
            </a:endParaRPr>
          </a:p>
        </p:txBody>
      </p:sp>
      <p:grpSp>
        <p:nvGrpSpPr>
          <p:cNvPr id="17" name="Group 16"/>
          <p:cNvGrpSpPr/>
          <p:nvPr/>
        </p:nvGrpSpPr>
        <p:grpSpPr>
          <a:xfrm>
            <a:off x="2743200" y="830126"/>
            <a:ext cx="1066800" cy="200056"/>
            <a:chOff x="2743200" y="830126"/>
            <a:chExt cx="1066800" cy="200056"/>
          </a:xfrm>
        </p:grpSpPr>
        <p:cxnSp>
          <p:nvCxnSpPr>
            <p:cNvPr id="7" name="Straight Connector 6"/>
            <p:cNvCxnSpPr/>
            <p:nvPr/>
          </p:nvCxnSpPr>
          <p:spPr bwMode="auto">
            <a:xfrm flipV="1">
              <a:off x="2743200" y="830126"/>
              <a:ext cx="0" cy="200056"/>
            </a:xfrm>
            <a:prstGeom prst="line">
              <a:avLst/>
            </a:prstGeom>
            <a:blipFill dpi="0" rotWithShape="0">
              <a:blip r:embed="rId5"/>
              <a:srcRect/>
              <a:tile tx="0" ty="0" sx="100000" sy="100000" flip="none" algn="tl"/>
            </a:blipFill>
            <a:ln w="19050" cap="flat" cmpd="sng" algn="ctr">
              <a:solidFill>
                <a:schemeClr val="tx1"/>
              </a:solidFill>
              <a:prstDash val="solid"/>
              <a:round/>
              <a:headEnd type="none" w="med" len="med"/>
              <a:tailEnd type="none" w="med" len="med"/>
            </a:ln>
            <a:effectLst/>
          </p:spPr>
        </p:cxnSp>
        <p:cxnSp>
          <p:nvCxnSpPr>
            <p:cNvPr id="18" name="Straight Connector 17"/>
            <p:cNvCxnSpPr/>
            <p:nvPr/>
          </p:nvCxnSpPr>
          <p:spPr bwMode="auto">
            <a:xfrm flipV="1">
              <a:off x="3810000" y="830126"/>
              <a:ext cx="0" cy="200056"/>
            </a:xfrm>
            <a:prstGeom prst="line">
              <a:avLst/>
            </a:prstGeom>
            <a:blipFill dpi="0" rotWithShape="0">
              <a:blip r:embed="rId5"/>
              <a:srcRect/>
              <a:tile tx="0" ty="0" sx="100000" sy="100000" flip="none" algn="tl"/>
            </a:blipFill>
            <a:ln w="19050" cap="flat" cmpd="sng" algn="ctr">
              <a:solidFill>
                <a:schemeClr val="tx1"/>
              </a:solidFill>
              <a:prstDash val="solid"/>
              <a:round/>
              <a:headEnd type="none" w="med" len="med"/>
              <a:tailEnd type="none" w="med" len="med"/>
            </a:ln>
            <a:effectLst/>
          </p:spPr>
        </p:cxnSp>
        <p:cxnSp>
          <p:nvCxnSpPr>
            <p:cNvPr id="16" name="Straight Connector 15"/>
            <p:cNvCxnSpPr/>
            <p:nvPr/>
          </p:nvCxnSpPr>
          <p:spPr bwMode="auto">
            <a:xfrm>
              <a:off x="2743200" y="830126"/>
              <a:ext cx="1066800" cy="0"/>
            </a:xfrm>
            <a:prstGeom prst="line">
              <a:avLst/>
            </a:prstGeom>
            <a:blipFill dpi="0" rotWithShape="0">
              <a:blip r:embed="rId5"/>
              <a:srcRect/>
              <a:tile tx="0" ty="0" sx="100000" sy="100000" flip="none" algn="tl"/>
            </a:blipFill>
            <a:ln w="19050" cap="flat" cmpd="sng" algn="ctr">
              <a:solidFill>
                <a:schemeClr val="tx1"/>
              </a:solidFill>
              <a:prstDash val="solid"/>
              <a:round/>
              <a:headEnd type="none" w="med" len="med"/>
              <a:tailEnd type="none" w="med" len="med"/>
            </a:ln>
            <a:effectLst/>
          </p:spPr>
        </p:cxnSp>
      </p:grpSp>
      <p:sp>
        <p:nvSpPr>
          <p:cNvPr id="26" name="Rectangle 25"/>
          <p:cNvSpPr/>
          <p:nvPr/>
        </p:nvSpPr>
        <p:spPr bwMode="auto">
          <a:xfrm>
            <a:off x="4348479" y="3416484"/>
            <a:ext cx="1422959" cy="316825"/>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7" name="Rectangle 26"/>
          <p:cNvSpPr/>
          <p:nvPr/>
        </p:nvSpPr>
        <p:spPr bwMode="auto">
          <a:xfrm>
            <a:off x="4348479" y="3864626"/>
            <a:ext cx="1422959" cy="316825"/>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8" name="Rectangle 27"/>
          <p:cNvSpPr/>
          <p:nvPr/>
        </p:nvSpPr>
        <p:spPr bwMode="auto">
          <a:xfrm>
            <a:off x="6075679" y="3416484"/>
            <a:ext cx="1422959" cy="316825"/>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9" name="Rectangle 28"/>
          <p:cNvSpPr/>
          <p:nvPr/>
        </p:nvSpPr>
        <p:spPr bwMode="auto">
          <a:xfrm>
            <a:off x="6075679" y="3882465"/>
            <a:ext cx="1422959" cy="316825"/>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30" name="Rectangle 29"/>
          <p:cNvSpPr/>
          <p:nvPr/>
        </p:nvSpPr>
        <p:spPr bwMode="auto">
          <a:xfrm>
            <a:off x="7696200" y="3416483"/>
            <a:ext cx="1346199" cy="316825"/>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31" name="Rectangle 30"/>
          <p:cNvSpPr/>
          <p:nvPr/>
        </p:nvSpPr>
        <p:spPr bwMode="auto">
          <a:xfrm>
            <a:off x="7696200" y="3864625"/>
            <a:ext cx="1346199" cy="316825"/>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9" name="Rectangle 18"/>
          <p:cNvSpPr/>
          <p:nvPr/>
        </p:nvSpPr>
        <p:spPr>
          <a:xfrm>
            <a:off x="381000" y="4269434"/>
            <a:ext cx="8748373" cy="496996"/>
          </a:xfrm>
          <a:prstGeom prst="rect">
            <a:avLst/>
          </a:prstGeom>
        </p:spPr>
        <p:txBody>
          <a:bodyPr wrap="square">
            <a:spAutoFit/>
          </a:bodyPr>
          <a:lstStyle/>
          <a:p>
            <a:pPr eaLnBrk="1" hangingPunct="1">
              <a:lnSpc>
                <a:spcPct val="150000"/>
              </a:lnSpc>
              <a:defRPr/>
            </a:pPr>
            <a:r>
              <a:rPr lang="en-US" altLang="en-US" sz="2000" b="1" dirty="0" smtClean="0"/>
              <a:t>FD4 (Area </a:t>
            </a:r>
            <a:r>
              <a:rPr lang="en-US" altLang="en-US" sz="2000" b="1" dirty="0"/>
              <a:t>→ </a:t>
            </a:r>
            <a:r>
              <a:rPr lang="en-US" altLang="en-US" sz="2000" b="1" dirty="0" smtClean="0"/>
              <a:t>Price) </a:t>
            </a:r>
            <a:r>
              <a:rPr lang="en-US" altLang="en-US" sz="2000" dirty="0"/>
              <a:t>violates 3NF because </a:t>
            </a:r>
            <a:r>
              <a:rPr lang="en-US" altLang="en-US" sz="2000" b="1" dirty="0" smtClean="0"/>
              <a:t>Area</a:t>
            </a:r>
            <a:r>
              <a:rPr lang="en-US" altLang="en-US" sz="2000" dirty="0" smtClean="0"/>
              <a:t> </a:t>
            </a:r>
            <a:r>
              <a:rPr lang="en-US" altLang="en-US" sz="2000" dirty="0"/>
              <a:t>is </a:t>
            </a:r>
            <a:r>
              <a:rPr lang="en-US" altLang="en-US" sz="2000" b="1" dirty="0"/>
              <a:t>not a </a:t>
            </a:r>
            <a:r>
              <a:rPr lang="en-US" altLang="en-US" sz="2000" b="1" dirty="0" err="1" smtClean="0"/>
              <a:t>superkey</a:t>
            </a:r>
            <a:r>
              <a:rPr lang="en-US" altLang="en-US" sz="2000" b="1" dirty="0" smtClean="0"/>
              <a:t>.</a:t>
            </a:r>
            <a:endParaRPr lang="en-US" altLang="en-US" sz="2000" b="1" dirty="0"/>
          </a:p>
        </p:txBody>
      </p:sp>
    </p:spTree>
    <p:extLst>
      <p:ext uri="{BB962C8B-B14F-4D97-AF65-F5344CB8AC3E}">
        <p14:creationId xmlns:p14="http://schemas.microsoft.com/office/powerpoint/2010/main" val="315901905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par>
                                <p:cTn id="9" presetID="1" presetClass="entr" presetSubtype="0" fill="hold" grpId="1" nodeType="with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par>
                                <p:cTn id="11" presetID="1" presetClass="entr" presetSubtype="0" fill="hold" grpId="1" nodeType="withEffect">
                                  <p:stCondLst>
                                    <p:cond delay="0"/>
                                  </p:stCondLst>
                                  <p:childTnLst>
                                    <p:set>
                                      <p:cBhvr>
                                        <p:cTn id="12" dur="1" fill="hold">
                                          <p:stCondLst>
                                            <p:cond delay="0"/>
                                          </p:stCondLst>
                                        </p:cTn>
                                        <p:tgtEl>
                                          <p:spTgt spid="28"/>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mph" presetSubtype="2" fill="hold" nodeType="clickEffect">
                                  <p:stCondLst>
                                    <p:cond delay="0"/>
                                  </p:stCondLst>
                                  <p:childTnLst>
                                    <p:animClr clrSpc="rgb" dir="cw">
                                      <p:cBhvr>
                                        <p:cTn id="22" dur="500" fill="hold"/>
                                        <p:tgtEl>
                                          <p:spTgt spid="26"/>
                                        </p:tgtEl>
                                        <p:attrNameLst>
                                          <p:attrName>fillcolor</p:attrName>
                                        </p:attrNameLst>
                                      </p:cBhvr>
                                      <p:to>
                                        <a:schemeClr val="accent2"/>
                                      </p:to>
                                    </p:animClr>
                                    <p:set>
                                      <p:cBhvr>
                                        <p:cTn id="23" dur="500" fill="hold"/>
                                        <p:tgtEl>
                                          <p:spTgt spid="26"/>
                                        </p:tgtEl>
                                        <p:attrNameLst>
                                          <p:attrName>fill.type</p:attrName>
                                        </p:attrNameLst>
                                      </p:cBhvr>
                                      <p:to>
                                        <p:strVal val="solid"/>
                                      </p:to>
                                    </p:set>
                                    <p:set>
                                      <p:cBhvr>
                                        <p:cTn id="24" dur="500" fill="hold"/>
                                        <p:tgtEl>
                                          <p:spTgt spid="26"/>
                                        </p:tgtEl>
                                        <p:attrNameLst>
                                          <p:attrName>fill.on</p:attrName>
                                        </p:attrNameLst>
                                      </p:cBhvr>
                                      <p:to>
                                        <p:strVal val="tru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0" nodeType="clickEffect">
                                  <p:stCondLst>
                                    <p:cond delay="0"/>
                                  </p:stCondLst>
                                  <p:childTnLst>
                                    <p:set>
                                      <p:cBhvr>
                                        <p:cTn id="28" dur="1" fill="hold">
                                          <p:stCondLst>
                                            <p:cond delay="0"/>
                                          </p:stCondLst>
                                        </p:cTn>
                                        <p:tgtEl>
                                          <p:spTgt spid="26"/>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mph" presetSubtype="2" fill="hold" nodeType="clickEffect">
                                  <p:stCondLst>
                                    <p:cond delay="0"/>
                                  </p:stCondLst>
                                  <p:childTnLst>
                                    <p:animClr clrSpc="rgb" dir="cw">
                                      <p:cBhvr>
                                        <p:cTn id="32" dur="500" fill="hold"/>
                                        <p:tgtEl>
                                          <p:spTgt spid="27"/>
                                        </p:tgtEl>
                                        <p:attrNameLst>
                                          <p:attrName>fillcolor</p:attrName>
                                        </p:attrNameLst>
                                      </p:cBhvr>
                                      <p:to>
                                        <a:schemeClr val="accent2"/>
                                      </p:to>
                                    </p:animClr>
                                    <p:set>
                                      <p:cBhvr>
                                        <p:cTn id="33" dur="500" fill="hold"/>
                                        <p:tgtEl>
                                          <p:spTgt spid="27"/>
                                        </p:tgtEl>
                                        <p:attrNameLst>
                                          <p:attrName>fill.type</p:attrName>
                                        </p:attrNameLst>
                                      </p:cBhvr>
                                      <p:to>
                                        <p:strVal val="solid"/>
                                      </p:to>
                                    </p:set>
                                    <p:set>
                                      <p:cBhvr>
                                        <p:cTn id="34" dur="500" fill="hold"/>
                                        <p:tgtEl>
                                          <p:spTgt spid="27"/>
                                        </p:tgtEl>
                                        <p:attrNameLst>
                                          <p:attrName>fill.on</p:attrName>
                                        </p:attrNameLst>
                                      </p:cBhvr>
                                      <p:to>
                                        <p:strVal val="tru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grpId="0" nodeType="clickEffect">
                                  <p:stCondLst>
                                    <p:cond delay="0"/>
                                  </p:stCondLst>
                                  <p:childTnLst>
                                    <p:set>
                                      <p:cBhvr>
                                        <p:cTn id="38" dur="1" fill="hold">
                                          <p:stCondLst>
                                            <p:cond delay="0"/>
                                          </p:stCondLst>
                                        </p:cTn>
                                        <p:tgtEl>
                                          <p:spTgt spid="27"/>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mph" presetSubtype="2" fill="hold" nodeType="clickEffect">
                                  <p:stCondLst>
                                    <p:cond delay="0"/>
                                  </p:stCondLst>
                                  <p:childTnLst>
                                    <p:animClr clrSpc="rgb" dir="cw">
                                      <p:cBhvr>
                                        <p:cTn id="42" dur="500" fill="hold"/>
                                        <p:tgtEl>
                                          <p:spTgt spid="28"/>
                                        </p:tgtEl>
                                        <p:attrNameLst>
                                          <p:attrName>fillcolor</p:attrName>
                                        </p:attrNameLst>
                                      </p:cBhvr>
                                      <p:to>
                                        <a:schemeClr val="accent2"/>
                                      </p:to>
                                    </p:animClr>
                                    <p:set>
                                      <p:cBhvr>
                                        <p:cTn id="43" dur="500" fill="hold"/>
                                        <p:tgtEl>
                                          <p:spTgt spid="28"/>
                                        </p:tgtEl>
                                        <p:attrNameLst>
                                          <p:attrName>fill.type</p:attrName>
                                        </p:attrNameLst>
                                      </p:cBhvr>
                                      <p:to>
                                        <p:strVal val="solid"/>
                                      </p:to>
                                    </p:set>
                                    <p:set>
                                      <p:cBhvr>
                                        <p:cTn id="44" dur="500" fill="hold"/>
                                        <p:tgtEl>
                                          <p:spTgt spid="28"/>
                                        </p:tgtEl>
                                        <p:attrNameLst>
                                          <p:attrName>fill.on</p:attrName>
                                        </p:attrNameLst>
                                      </p:cBhvr>
                                      <p:to>
                                        <p:strVal val="tru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28"/>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1" presetClass="emph" presetSubtype="2" fill="hold" nodeType="clickEffect">
                                  <p:stCondLst>
                                    <p:cond delay="0"/>
                                  </p:stCondLst>
                                  <p:childTnLst>
                                    <p:animClr clrSpc="rgb" dir="cw">
                                      <p:cBhvr>
                                        <p:cTn id="52" dur="500" fill="hold"/>
                                        <p:tgtEl>
                                          <p:spTgt spid="29"/>
                                        </p:tgtEl>
                                        <p:attrNameLst>
                                          <p:attrName>fillcolor</p:attrName>
                                        </p:attrNameLst>
                                      </p:cBhvr>
                                      <p:to>
                                        <a:schemeClr val="accent2"/>
                                      </p:to>
                                    </p:animClr>
                                    <p:set>
                                      <p:cBhvr>
                                        <p:cTn id="53" dur="500" fill="hold"/>
                                        <p:tgtEl>
                                          <p:spTgt spid="29"/>
                                        </p:tgtEl>
                                        <p:attrNameLst>
                                          <p:attrName>fill.type</p:attrName>
                                        </p:attrNameLst>
                                      </p:cBhvr>
                                      <p:to>
                                        <p:strVal val="solid"/>
                                      </p:to>
                                    </p:set>
                                    <p:set>
                                      <p:cBhvr>
                                        <p:cTn id="54" dur="500" fill="hold"/>
                                        <p:tgtEl>
                                          <p:spTgt spid="29"/>
                                        </p:tgtEl>
                                        <p:attrNameLst>
                                          <p:attrName>fill.on</p:attrName>
                                        </p:attrNameLst>
                                      </p:cBhvr>
                                      <p:to>
                                        <p:strVal val="true"/>
                                      </p:to>
                                    </p:set>
                                  </p:childTnLst>
                                </p:cTn>
                              </p:par>
                            </p:childTnLst>
                          </p:cTn>
                        </p:par>
                      </p:childTnLst>
                    </p:cTn>
                  </p:par>
                  <p:par>
                    <p:cTn id="55" fill="hold">
                      <p:stCondLst>
                        <p:cond delay="indefinite"/>
                      </p:stCondLst>
                      <p:childTnLst>
                        <p:par>
                          <p:cTn id="56" fill="hold">
                            <p:stCondLst>
                              <p:cond delay="0"/>
                            </p:stCondLst>
                            <p:childTnLst>
                              <p:par>
                                <p:cTn id="57" presetID="1" presetClass="exit" presetSubtype="0" fill="hold" grpId="0" nodeType="clickEffect">
                                  <p:stCondLst>
                                    <p:cond delay="0"/>
                                  </p:stCondLst>
                                  <p:childTnLst>
                                    <p:set>
                                      <p:cBhvr>
                                        <p:cTn id="58" dur="1" fill="hold">
                                          <p:stCondLst>
                                            <p:cond delay="0"/>
                                          </p:stCondLst>
                                        </p:cTn>
                                        <p:tgtEl>
                                          <p:spTgt spid="29"/>
                                        </p:tgtEl>
                                        <p:attrNameLst>
                                          <p:attrName>style.visibility</p:attrName>
                                        </p:attrNameLst>
                                      </p:cBhvr>
                                      <p:to>
                                        <p:strVal val="hidden"/>
                                      </p:to>
                                    </p:set>
                                  </p:childTnLst>
                                </p:cTn>
                              </p:par>
                            </p:childTnLst>
                          </p:cTn>
                        </p:par>
                      </p:childTnLst>
                    </p:cTn>
                  </p:par>
                  <p:par>
                    <p:cTn id="59" fill="hold">
                      <p:stCondLst>
                        <p:cond delay="indefinite"/>
                      </p:stCondLst>
                      <p:childTnLst>
                        <p:par>
                          <p:cTn id="60" fill="hold">
                            <p:stCondLst>
                              <p:cond delay="0"/>
                            </p:stCondLst>
                            <p:childTnLst>
                              <p:par>
                                <p:cTn id="61" presetID="1" presetClass="emph" presetSubtype="2" fill="hold" nodeType="clickEffect">
                                  <p:stCondLst>
                                    <p:cond delay="0"/>
                                  </p:stCondLst>
                                  <p:childTnLst>
                                    <p:animClr clrSpc="rgb" dir="cw">
                                      <p:cBhvr>
                                        <p:cTn id="62" dur="500" fill="hold"/>
                                        <p:tgtEl>
                                          <p:spTgt spid="30"/>
                                        </p:tgtEl>
                                        <p:attrNameLst>
                                          <p:attrName>fillcolor</p:attrName>
                                        </p:attrNameLst>
                                      </p:cBhvr>
                                      <p:to>
                                        <a:schemeClr val="accent2"/>
                                      </p:to>
                                    </p:animClr>
                                    <p:set>
                                      <p:cBhvr>
                                        <p:cTn id="63" dur="500" fill="hold"/>
                                        <p:tgtEl>
                                          <p:spTgt spid="30"/>
                                        </p:tgtEl>
                                        <p:attrNameLst>
                                          <p:attrName>fill.type</p:attrName>
                                        </p:attrNameLst>
                                      </p:cBhvr>
                                      <p:to>
                                        <p:strVal val="solid"/>
                                      </p:to>
                                    </p:set>
                                    <p:set>
                                      <p:cBhvr>
                                        <p:cTn id="64" dur="500" fill="hold"/>
                                        <p:tgtEl>
                                          <p:spTgt spid="30"/>
                                        </p:tgtEl>
                                        <p:attrNameLst>
                                          <p:attrName>fill.on</p:attrName>
                                        </p:attrNameLst>
                                      </p:cBhvr>
                                      <p:to>
                                        <p:strVal val="true"/>
                                      </p:to>
                                    </p:set>
                                  </p:childTnLst>
                                </p:cTn>
                              </p:par>
                            </p:childTnLst>
                          </p:cTn>
                        </p:par>
                      </p:childTnLst>
                    </p:cTn>
                  </p:par>
                  <p:par>
                    <p:cTn id="65" fill="hold">
                      <p:stCondLst>
                        <p:cond delay="indefinite"/>
                      </p:stCondLst>
                      <p:childTnLst>
                        <p:par>
                          <p:cTn id="66" fill="hold">
                            <p:stCondLst>
                              <p:cond delay="0"/>
                            </p:stCondLst>
                            <p:childTnLst>
                              <p:par>
                                <p:cTn id="67" presetID="1" presetClass="exit" presetSubtype="0" fill="hold" grpId="0" nodeType="clickEffect">
                                  <p:stCondLst>
                                    <p:cond delay="0"/>
                                  </p:stCondLst>
                                  <p:childTnLst>
                                    <p:set>
                                      <p:cBhvr>
                                        <p:cTn id="68" dur="1" fill="hold">
                                          <p:stCondLst>
                                            <p:cond delay="0"/>
                                          </p:stCondLst>
                                        </p:cTn>
                                        <p:tgtEl>
                                          <p:spTgt spid="30"/>
                                        </p:tgtEl>
                                        <p:attrNameLst>
                                          <p:attrName>style.visibility</p:attrName>
                                        </p:attrNameLst>
                                      </p:cBhvr>
                                      <p:to>
                                        <p:strVal val="hidden"/>
                                      </p:to>
                                    </p:set>
                                  </p:childTnLst>
                                </p:cTn>
                              </p:par>
                            </p:childTnLst>
                          </p:cTn>
                        </p:par>
                      </p:childTnLst>
                    </p:cTn>
                  </p:par>
                  <p:par>
                    <p:cTn id="69" fill="hold">
                      <p:stCondLst>
                        <p:cond delay="indefinite"/>
                      </p:stCondLst>
                      <p:childTnLst>
                        <p:par>
                          <p:cTn id="70" fill="hold">
                            <p:stCondLst>
                              <p:cond delay="0"/>
                            </p:stCondLst>
                            <p:childTnLst>
                              <p:par>
                                <p:cTn id="71" presetID="1" presetClass="emph" presetSubtype="2" fill="hold" nodeType="clickEffect">
                                  <p:stCondLst>
                                    <p:cond delay="0"/>
                                  </p:stCondLst>
                                  <p:childTnLst>
                                    <p:animClr clrSpc="rgb" dir="cw">
                                      <p:cBhvr>
                                        <p:cTn id="72" dur="500" fill="hold"/>
                                        <p:tgtEl>
                                          <p:spTgt spid="31"/>
                                        </p:tgtEl>
                                        <p:attrNameLst>
                                          <p:attrName>fillcolor</p:attrName>
                                        </p:attrNameLst>
                                      </p:cBhvr>
                                      <p:to>
                                        <a:schemeClr val="accent2"/>
                                      </p:to>
                                    </p:animClr>
                                    <p:set>
                                      <p:cBhvr>
                                        <p:cTn id="73" dur="500" fill="hold"/>
                                        <p:tgtEl>
                                          <p:spTgt spid="31"/>
                                        </p:tgtEl>
                                        <p:attrNameLst>
                                          <p:attrName>fill.type</p:attrName>
                                        </p:attrNameLst>
                                      </p:cBhvr>
                                      <p:to>
                                        <p:strVal val="solid"/>
                                      </p:to>
                                    </p:set>
                                    <p:set>
                                      <p:cBhvr>
                                        <p:cTn id="74" dur="500" fill="hold"/>
                                        <p:tgtEl>
                                          <p:spTgt spid="31"/>
                                        </p:tgtEl>
                                        <p:attrNameLst>
                                          <p:attrName>fill.on</p:attrName>
                                        </p:attrNameLst>
                                      </p:cBhvr>
                                      <p:to>
                                        <p:strVal val="tru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0" nodeType="clickEffect">
                                  <p:stCondLst>
                                    <p:cond delay="0"/>
                                  </p:stCondLst>
                                  <p:childTnLst>
                                    <p:set>
                                      <p:cBhvr>
                                        <p:cTn id="78" dur="1" fill="hold">
                                          <p:stCondLst>
                                            <p:cond delay="0"/>
                                          </p:stCondLst>
                                        </p:cTn>
                                        <p:tgtEl>
                                          <p:spTgt spid="31"/>
                                        </p:tgtEl>
                                        <p:attrNameLst>
                                          <p:attrName>style.visibility</p:attrName>
                                        </p:attrNameLst>
                                      </p:cBhvr>
                                      <p:to>
                                        <p:strVal val="hidden"/>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19"/>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nodeType="clickEffect">
                                  <p:stCondLst>
                                    <p:cond delay="0"/>
                                  </p:stCondLst>
                                  <p:childTnLst>
                                    <p:set>
                                      <p:cBhvr>
                                        <p:cTn id="86" dur="1" fill="hold">
                                          <p:stCondLst>
                                            <p:cond delay="0"/>
                                          </p:stCondLst>
                                        </p:cTn>
                                        <p:tgtEl>
                                          <p:spTgt spid="870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6" grpId="1" animBg="1"/>
      <p:bldP spid="27" grpId="0" animBg="1"/>
      <p:bldP spid="27" grpId="1" animBg="1"/>
      <p:bldP spid="28" grpId="0" animBg="1"/>
      <p:bldP spid="28" grpId="1" animBg="1"/>
      <p:bldP spid="29" grpId="0" animBg="1"/>
      <p:bldP spid="29" grpId="1" animBg="1"/>
      <p:bldP spid="30" grpId="0" animBg="1"/>
      <p:bldP spid="30" grpId="1" animBg="1"/>
      <p:bldP spid="31" grpId="0" animBg="1"/>
      <p:bldP spid="31" grpId="1" animBg="1"/>
      <p:bldP spid="19"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6"/>
          <p:cNvSpPr>
            <a:spLocks noGrp="1" noChangeArrowheads="1"/>
          </p:cNvSpPr>
          <p:nvPr>
            <p:ph type="title"/>
          </p:nvPr>
        </p:nvSpPr>
        <p:spPr>
          <a:xfrm>
            <a:off x="0" y="1"/>
            <a:ext cx="9144000" cy="772159"/>
          </a:xfrm>
        </p:spPr>
        <p:txBody>
          <a:bodyPr anchor="ctr"/>
          <a:lstStyle/>
          <a:p>
            <a:pPr eaLnBrk="1" hangingPunct="1"/>
            <a:r>
              <a:rPr lang="en-US" altLang="en-US" sz="2800" b="1" dirty="0" smtClean="0">
                <a:effectLst>
                  <a:outerShdw blurRad="38100" dist="38100" dir="2700000" algn="tl">
                    <a:srgbClr val="000000">
                      <a:alpha val="43137"/>
                    </a:srgbClr>
                  </a:outerShdw>
                </a:effectLst>
                <a:latin typeface="Candara" panose="020E0502030303020204" pitchFamily="34" charset="0"/>
              </a:rPr>
              <a:t>Interpreting the General Definition of Third  Normal Form</a:t>
            </a:r>
          </a:p>
        </p:txBody>
      </p:sp>
      <p:sp>
        <p:nvSpPr>
          <p:cNvPr id="108547" name="Rectangle 7"/>
          <p:cNvSpPr>
            <a:spLocks noGrp="1" noChangeArrowheads="1"/>
          </p:cNvSpPr>
          <p:nvPr>
            <p:ph idx="1"/>
          </p:nvPr>
        </p:nvSpPr>
        <p:spPr>
          <a:xfrm>
            <a:off x="40640" y="772160"/>
            <a:ext cx="9067799" cy="6085840"/>
          </a:xfrm>
        </p:spPr>
        <p:txBody>
          <a:bodyPr/>
          <a:lstStyle/>
          <a:p>
            <a:pPr marL="0" indent="0" eaLnBrk="1" hangingPunct="1">
              <a:lnSpc>
                <a:spcPct val="150000"/>
              </a:lnSpc>
              <a:buNone/>
              <a:defRPr/>
            </a:pPr>
            <a:r>
              <a:rPr lang="en-US" altLang="en-US" sz="2400" b="1" dirty="0"/>
              <a:t>FD X → A</a:t>
            </a:r>
            <a:endParaRPr lang="en-US" altLang="en-US" sz="2400" b="1" dirty="0" smtClean="0">
              <a:latin typeface="Arial" panose="020B0604020202020204" pitchFamily="34" charset="0"/>
              <a:cs typeface="Arial" panose="020B0604020202020204" pitchFamily="34" charset="0"/>
            </a:endParaRPr>
          </a:p>
          <a:p>
            <a:pPr marL="0" indent="0" eaLnBrk="1" hangingPunct="1">
              <a:lnSpc>
                <a:spcPct val="150000"/>
              </a:lnSpc>
              <a:buNone/>
              <a:defRPr/>
            </a:pPr>
            <a:r>
              <a:rPr lang="en-US" altLang="en-US" sz="2400" b="1" dirty="0" smtClean="0">
                <a:latin typeface="Arial" panose="020B0604020202020204" pitchFamily="34" charset="0"/>
                <a:cs typeface="Arial" panose="020B0604020202020204" pitchFamily="34" charset="0"/>
              </a:rPr>
              <a:t>(a) X is a </a:t>
            </a:r>
            <a:r>
              <a:rPr lang="en-US" altLang="en-US" sz="2400" b="1" dirty="0" err="1" smtClean="0">
                <a:latin typeface="Arial" panose="020B0604020202020204" pitchFamily="34" charset="0"/>
                <a:cs typeface="Arial" panose="020B0604020202020204" pitchFamily="34" charset="0"/>
              </a:rPr>
              <a:t>superkey</a:t>
            </a:r>
            <a:r>
              <a:rPr lang="en-US" altLang="en-US" sz="2400" b="1" dirty="0" smtClean="0">
                <a:latin typeface="Arial" panose="020B0604020202020204" pitchFamily="34" charset="0"/>
                <a:cs typeface="Arial" panose="020B0604020202020204" pitchFamily="34" charset="0"/>
              </a:rPr>
              <a:t> of R, or </a:t>
            </a:r>
          </a:p>
          <a:p>
            <a:pPr marL="0" indent="0" eaLnBrk="1" hangingPunct="1">
              <a:lnSpc>
                <a:spcPct val="150000"/>
              </a:lnSpc>
              <a:buNone/>
              <a:defRPr/>
            </a:pPr>
            <a:r>
              <a:rPr lang="en-US" altLang="en-US" sz="2400" b="1" dirty="0" smtClean="0">
                <a:latin typeface="Arial" panose="020B0604020202020204" pitchFamily="34" charset="0"/>
                <a:cs typeface="Arial" panose="020B0604020202020204" pitchFamily="34" charset="0"/>
              </a:rPr>
              <a:t>(b) A is a prime attribute of R</a:t>
            </a:r>
          </a:p>
          <a:p>
            <a:pPr eaLnBrk="1" hangingPunct="1">
              <a:lnSpc>
                <a:spcPct val="150000"/>
              </a:lnSpc>
              <a:defRPr/>
            </a:pPr>
            <a:r>
              <a:rPr lang="en-US" altLang="en-US" sz="2400" dirty="0" smtClean="0">
                <a:latin typeface="Arial" panose="020B0604020202020204" pitchFamily="34" charset="0"/>
                <a:cs typeface="Arial" panose="020B0604020202020204" pitchFamily="34" charset="0"/>
              </a:rPr>
              <a:t>catches two types of violations : </a:t>
            </a:r>
          </a:p>
          <a:p>
            <a:pPr lvl="1" eaLnBrk="1" hangingPunct="1">
              <a:lnSpc>
                <a:spcPct val="150000"/>
              </a:lnSpc>
              <a:defRPr/>
            </a:pPr>
            <a:r>
              <a:rPr lang="en-US" altLang="en-US" sz="2400" dirty="0" smtClean="0">
                <a:latin typeface="Arial" panose="020B0604020202020204" pitchFamily="34" charset="0"/>
                <a:cs typeface="Arial" panose="020B0604020202020204" pitchFamily="34" charset="0"/>
              </a:rPr>
              <a:t>one where </a:t>
            </a:r>
            <a:r>
              <a:rPr lang="en-US" altLang="en-US" sz="2400" b="1" dirty="0" smtClean="0">
                <a:latin typeface="Arial" panose="020B0604020202020204" pitchFamily="34" charset="0"/>
                <a:cs typeface="Arial" panose="020B0604020202020204" pitchFamily="34" charset="0"/>
              </a:rPr>
              <a:t>a prime attribute </a:t>
            </a:r>
            <a:r>
              <a:rPr lang="en-US" altLang="en-US" sz="2400" dirty="0" smtClean="0">
                <a:latin typeface="Arial" panose="020B0604020202020204" pitchFamily="34" charset="0"/>
                <a:cs typeface="Arial" panose="020B0604020202020204" pitchFamily="34" charset="0"/>
              </a:rPr>
              <a:t>functionally determines </a:t>
            </a:r>
            <a:r>
              <a:rPr lang="en-US" altLang="en-US" sz="2400" b="1" dirty="0" smtClean="0">
                <a:latin typeface="Arial" panose="020B0604020202020204" pitchFamily="34" charset="0"/>
                <a:cs typeface="Arial" panose="020B0604020202020204" pitchFamily="34" charset="0"/>
              </a:rPr>
              <a:t>a non-prime attribute</a:t>
            </a:r>
            <a:r>
              <a:rPr lang="en-US" altLang="en-US" sz="2400" dirty="0" smtClean="0">
                <a:latin typeface="Arial" panose="020B0604020202020204" pitchFamily="34" charset="0"/>
                <a:cs typeface="Arial" panose="020B0604020202020204" pitchFamily="34" charset="0"/>
              </a:rPr>
              <a:t>. This catches 2NF violations due to non-full functional dependencies.</a:t>
            </a:r>
          </a:p>
          <a:p>
            <a:pPr lvl="1" eaLnBrk="1" hangingPunct="1">
              <a:lnSpc>
                <a:spcPct val="150000"/>
              </a:lnSpc>
              <a:defRPr/>
            </a:pPr>
            <a:r>
              <a:rPr lang="en-US" altLang="en-US" sz="2400" dirty="0" smtClean="0">
                <a:latin typeface="Arial" panose="020B0604020202020204" pitchFamily="34" charset="0"/>
                <a:cs typeface="Arial" panose="020B0604020202020204" pitchFamily="34" charset="0"/>
              </a:rPr>
              <a:t>second, where a </a:t>
            </a:r>
            <a:r>
              <a:rPr lang="en-US" altLang="en-US" sz="2400" b="1" dirty="0" smtClean="0">
                <a:latin typeface="Arial" panose="020B0604020202020204" pitchFamily="34" charset="0"/>
                <a:cs typeface="Arial" panose="020B0604020202020204" pitchFamily="34" charset="0"/>
              </a:rPr>
              <a:t>non-prime attribute </a:t>
            </a:r>
            <a:r>
              <a:rPr lang="en-US" altLang="en-US" sz="2400" dirty="0" smtClean="0">
                <a:latin typeface="Arial" panose="020B0604020202020204" pitchFamily="34" charset="0"/>
                <a:cs typeface="Arial" panose="020B0604020202020204" pitchFamily="34" charset="0"/>
              </a:rPr>
              <a:t>functionally determines a </a:t>
            </a:r>
            <a:r>
              <a:rPr lang="en-US" altLang="en-US" sz="2400" b="1" dirty="0" smtClean="0">
                <a:latin typeface="Arial" panose="020B0604020202020204" pitchFamily="34" charset="0"/>
                <a:cs typeface="Arial" panose="020B0604020202020204" pitchFamily="34" charset="0"/>
              </a:rPr>
              <a:t>non-prime attribute</a:t>
            </a:r>
            <a:r>
              <a:rPr lang="en-US" altLang="en-US" sz="2400" dirty="0" smtClean="0">
                <a:latin typeface="Arial" panose="020B0604020202020204" pitchFamily="34" charset="0"/>
                <a:cs typeface="Arial" panose="020B0604020202020204" pitchFamily="34" charset="0"/>
              </a:rPr>
              <a:t>. This catches 3NF violations due to a transitive dependency.</a:t>
            </a:r>
          </a:p>
          <a:p>
            <a:pPr marL="0" indent="0" eaLnBrk="1" hangingPunct="1">
              <a:lnSpc>
                <a:spcPct val="150000"/>
              </a:lnSpc>
              <a:buFont typeface="Wingdings" panose="05000000000000000000" pitchFamily="2" charset="2"/>
              <a:buNone/>
              <a:defRPr/>
            </a:pPr>
            <a:endParaRPr lang="en-US" altLang="en-US" sz="2400" dirty="0"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7985701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8547">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854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6"/>
          <p:cNvSpPr>
            <a:spLocks noGrp="1" noChangeArrowheads="1"/>
          </p:cNvSpPr>
          <p:nvPr>
            <p:ph type="title"/>
          </p:nvPr>
        </p:nvSpPr>
        <p:spPr>
          <a:xfrm>
            <a:off x="0" y="1"/>
            <a:ext cx="9144000" cy="761999"/>
          </a:xfrm>
        </p:spPr>
        <p:txBody>
          <a:bodyPr/>
          <a:lstStyle/>
          <a:p>
            <a:pPr eaLnBrk="1" hangingPunct="1"/>
            <a:r>
              <a:rPr lang="en-US" altLang="en-US" sz="2600" dirty="0" smtClean="0"/>
              <a:t>Interpreting the General Definition of Third Normal Form (2) </a:t>
            </a:r>
          </a:p>
        </p:txBody>
      </p:sp>
      <p:sp>
        <p:nvSpPr>
          <p:cNvPr id="108547" name="Rectangle 7"/>
          <p:cNvSpPr>
            <a:spLocks noGrp="1" noChangeArrowheads="1"/>
          </p:cNvSpPr>
          <p:nvPr>
            <p:ph idx="1"/>
          </p:nvPr>
        </p:nvSpPr>
        <p:spPr>
          <a:xfrm>
            <a:off x="76200" y="838199"/>
            <a:ext cx="8991600" cy="6029325"/>
          </a:xfrm>
        </p:spPr>
        <p:txBody>
          <a:bodyPr/>
          <a:lstStyle/>
          <a:p>
            <a:pPr eaLnBrk="1" hangingPunct="1">
              <a:lnSpc>
                <a:spcPct val="150000"/>
              </a:lnSpc>
              <a:defRPr/>
            </a:pPr>
            <a:r>
              <a:rPr lang="en-US" altLang="en-US" sz="2400" b="1" dirty="0" smtClean="0">
                <a:latin typeface="Candara" panose="020E0502030303020204" pitchFamily="34" charset="0"/>
              </a:rPr>
              <a:t>ALTERNATIVE DEFINITION of 3NF:</a:t>
            </a:r>
          </a:p>
          <a:p>
            <a:pPr marL="457200" lvl="1" indent="0" eaLnBrk="1" hangingPunct="1">
              <a:lnSpc>
                <a:spcPct val="150000"/>
              </a:lnSpc>
              <a:buFont typeface="Wingdings" panose="05000000000000000000" pitchFamily="2" charset="2"/>
              <a:buNone/>
              <a:defRPr/>
            </a:pPr>
            <a:r>
              <a:rPr lang="en-US" altLang="en-US" sz="2800" dirty="0" smtClean="0">
                <a:latin typeface="Candara" panose="020E0502030303020204" pitchFamily="34" charset="0"/>
              </a:rPr>
              <a:t>A relation schema R is in </a:t>
            </a:r>
            <a:r>
              <a:rPr lang="en-US" altLang="en-US" sz="2800" b="1" dirty="0" smtClean="0">
                <a:latin typeface="Candara" panose="020E0502030303020204" pitchFamily="34" charset="0"/>
              </a:rPr>
              <a:t>third normal form (3NF)</a:t>
            </a:r>
            <a:r>
              <a:rPr lang="en-US" altLang="en-US" sz="2800" dirty="0" smtClean="0">
                <a:latin typeface="Candara" panose="020E0502030303020204" pitchFamily="34" charset="0"/>
              </a:rPr>
              <a:t> if every </a:t>
            </a:r>
            <a:r>
              <a:rPr lang="en-US" altLang="en-US" sz="2800" b="1" dirty="0" smtClean="0">
                <a:latin typeface="Candara" panose="020E0502030303020204" pitchFamily="34" charset="0"/>
              </a:rPr>
              <a:t>non-prime attribute </a:t>
            </a:r>
            <a:r>
              <a:rPr lang="en-US" altLang="en-US" sz="2800" dirty="0" smtClean="0">
                <a:latin typeface="Candara" panose="020E0502030303020204" pitchFamily="34" charset="0"/>
              </a:rPr>
              <a:t>in R meets both of these conditions:</a:t>
            </a:r>
          </a:p>
          <a:p>
            <a:pPr lvl="1" eaLnBrk="1" hangingPunct="1">
              <a:lnSpc>
                <a:spcPct val="150000"/>
              </a:lnSpc>
              <a:defRPr/>
            </a:pPr>
            <a:r>
              <a:rPr lang="en-US" altLang="en-US" sz="2800" dirty="0" smtClean="0">
                <a:latin typeface="Candara" panose="020E0502030303020204" pitchFamily="34" charset="0"/>
              </a:rPr>
              <a:t>It is </a:t>
            </a:r>
            <a:r>
              <a:rPr lang="en-US" altLang="en-US" sz="2800" b="1" dirty="0" smtClean="0">
                <a:latin typeface="Candara" panose="020E0502030303020204" pitchFamily="34" charset="0"/>
              </a:rPr>
              <a:t>fully functionally </a:t>
            </a:r>
            <a:r>
              <a:rPr lang="en-US" altLang="en-US" sz="2800" dirty="0" smtClean="0">
                <a:latin typeface="Candara" panose="020E0502030303020204" pitchFamily="34" charset="0"/>
              </a:rPr>
              <a:t>dependent on every key of R</a:t>
            </a:r>
          </a:p>
          <a:p>
            <a:pPr lvl="1" eaLnBrk="1" hangingPunct="1">
              <a:lnSpc>
                <a:spcPct val="150000"/>
              </a:lnSpc>
              <a:defRPr/>
            </a:pPr>
            <a:r>
              <a:rPr lang="en-US" altLang="en-US" sz="2800" dirty="0" smtClean="0">
                <a:latin typeface="Candara" panose="020E0502030303020204" pitchFamily="34" charset="0"/>
              </a:rPr>
              <a:t>It is </a:t>
            </a:r>
            <a:r>
              <a:rPr lang="en-US" altLang="en-US" sz="2800" b="1" dirty="0" smtClean="0">
                <a:latin typeface="Candara" panose="020E0502030303020204" pitchFamily="34" charset="0"/>
              </a:rPr>
              <a:t>non-transitively</a:t>
            </a:r>
            <a:r>
              <a:rPr lang="en-US" altLang="en-US" sz="2800" dirty="0" smtClean="0">
                <a:latin typeface="Candara" panose="020E0502030303020204" pitchFamily="34" charset="0"/>
              </a:rPr>
              <a:t> dependent on every key of R</a:t>
            </a:r>
          </a:p>
          <a:p>
            <a:pPr marL="457200" lvl="1" indent="0" eaLnBrk="1" hangingPunct="1">
              <a:lnSpc>
                <a:spcPct val="150000"/>
              </a:lnSpc>
              <a:buFont typeface="Wingdings" panose="05000000000000000000" pitchFamily="2" charset="2"/>
              <a:buNone/>
              <a:defRPr/>
            </a:pPr>
            <a:r>
              <a:rPr lang="en-US" altLang="en-US" sz="2800" dirty="0" smtClean="0">
                <a:latin typeface="Candara" panose="020E0502030303020204" pitchFamily="34" charset="0"/>
              </a:rPr>
              <a:t>Note that stated this way, a relation in 3NF also meets the requirements for 2NF.</a:t>
            </a:r>
          </a:p>
        </p:txBody>
      </p:sp>
    </p:spTree>
    <p:extLst>
      <p:ext uri="{BB962C8B-B14F-4D97-AF65-F5344CB8AC3E}">
        <p14:creationId xmlns:p14="http://schemas.microsoft.com/office/powerpoint/2010/main" val="224328942"/>
      </p:ext>
    </p:extLst>
  </p:cSld>
  <p:clrMapOvr>
    <a:masterClrMapping/>
  </p:clrMapOvr>
  <p:transition spd="med"/>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6"/>
          <p:cNvSpPr>
            <a:spLocks noGrp="1" noChangeArrowheads="1"/>
          </p:cNvSpPr>
          <p:nvPr>
            <p:ph type="title"/>
          </p:nvPr>
        </p:nvSpPr>
        <p:spPr>
          <a:xfrm>
            <a:off x="0" y="1"/>
            <a:ext cx="9144000" cy="761999"/>
          </a:xfrm>
        </p:spPr>
        <p:txBody>
          <a:bodyPr anchor="ctr"/>
          <a:lstStyle/>
          <a:p>
            <a:pPr eaLnBrk="1" hangingPunct="1"/>
            <a:r>
              <a:rPr lang="en-US" altLang="en-US" sz="4000" b="1" dirty="0" smtClean="0">
                <a:effectLst>
                  <a:outerShdw blurRad="38100" dist="38100" dir="2700000" algn="tl">
                    <a:srgbClr val="000000">
                      <a:alpha val="43137"/>
                    </a:srgbClr>
                  </a:outerShdw>
                </a:effectLst>
              </a:rPr>
              <a:t>Normalization</a:t>
            </a:r>
          </a:p>
        </p:txBody>
      </p:sp>
      <p:sp>
        <p:nvSpPr>
          <p:cNvPr id="108547" name="Rectangle 7"/>
          <p:cNvSpPr>
            <a:spLocks noGrp="1" noChangeArrowheads="1"/>
          </p:cNvSpPr>
          <p:nvPr>
            <p:ph idx="1"/>
          </p:nvPr>
        </p:nvSpPr>
        <p:spPr>
          <a:xfrm>
            <a:off x="76200" y="838199"/>
            <a:ext cx="8991600" cy="6029325"/>
          </a:xfrm>
        </p:spPr>
        <p:txBody>
          <a:bodyPr/>
          <a:lstStyle/>
          <a:p>
            <a:pPr marL="0" indent="0" eaLnBrk="1" hangingPunct="1">
              <a:lnSpc>
                <a:spcPct val="150000"/>
              </a:lnSpc>
              <a:buNone/>
              <a:defRPr/>
            </a:pPr>
            <a:r>
              <a:rPr lang="en-US" altLang="en-US" b="1" dirty="0">
                <a:latin typeface="Candara" panose="020E0502030303020204" pitchFamily="34" charset="0"/>
              </a:rPr>
              <a:t>FD X → </a:t>
            </a:r>
            <a:r>
              <a:rPr lang="en-US" altLang="en-US" b="1" dirty="0" smtClean="0">
                <a:latin typeface="Candara" panose="020E0502030303020204" pitchFamily="34" charset="0"/>
              </a:rPr>
              <a:t>A</a:t>
            </a:r>
          </a:p>
          <a:p>
            <a:pPr marL="0" indent="0" eaLnBrk="1" hangingPunct="1">
              <a:lnSpc>
                <a:spcPct val="150000"/>
              </a:lnSpc>
              <a:buNone/>
              <a:defRPr/>
            </a:pPr>
            <a:endParaRPr lang="en-US" altLang="en-US" b="1" dirty="0">
              <a:latin typeface="Candara" panose="020E0502030303020204" pitchFamily="34" charset="0"/>
              <a:cs typeface="Arial" panose="020B0604020202020204" pitchFamily="34" charset="0"/>
            </a:endParaRPr>
          </a:p>
          <a:p>
            <a:pPr marL="0" indent="0" eaLnBrk="1" hangingPunct="1">
              <a:lnSpc>
                <a:spcPct val="150000"/>
              </a:lnSpc>
              <a:buNone/>
              <a:defRPr/>
            </a:pPr>
            <a:r>
              <a:rPr lang="en-US" altLang="en-US" b="1" dirty="0">
                <a:latin typeface="Candara" panose="020E0502030303020204" pitchFamily="34" charset="0"/>
                <a:cs typeface="Arial" panose="020B0604020202020204" pitchFamily="34" charset="0"/>
              </a:rPr>
              <a:t>(a) X is a </a:t>
            </a:r>
            <a:r>
              <a:rPr lang="en-US" altLang="en-US" b="1" dirty="0" err="1">
                <a:latin typeface="Candara" panose="020E0502030303020204" pitchFamily="34" charset="0"/>
                <a:cs typeface="Arial" panose="020B0604020202020204" pitchFamily="34" charset="0"/>
              </a:rPr>
              <a:t>superkey</a:t>
            </a:r>
            <a:r>
              <a:rPr lang="en-US" altLang="en-US" b="1" dirty="0">
                <a:latin typeface="Candara" panose="020E0502030303020204" pitchFamily="34" charset="0"/>
                <a:cs typeface="Arial" panose="020B0604020202020204" pitchFamily="34" charset="0"/>
              </a:rPr>
              <a:t> of R, or </a:t>
            </a:r>
            <a:endParaRPr lang="en-US" altLang="en-US" b="1" dirty="0" smtClean="0">
              <a:latin typeface="Candara" panose="020E0502030303020204" pitchFamily="34" charset="0"/>
              <a:cs typeface="Arial" panose="020B0604020202020204" pitchFamily="34" charset="0"/>
            </a:endParaRPr>
          </a:p>
          <a:p>
            <a:pPr marL="0" indent="0" eaLnBrk="1" hangingPunct="1">
              <a:lnSpc>
                <a:spcPct val="150000"/>
              </a:lnSpc>
              <a:buNone/>
              <a:defRPr/>
            </a:pPr>
            <a:r>
              <a:rPr lang="en-US" altLang="en-US" b="1" dirty="0" smtClean="0">
                <a:latin typeface="Candara" panose="020E0502030303020204" pitchFamily="34" charset="0"/>
                <a:cs typeface="Arial" panose="020B0604020202020204" pitchFamily="34" charset="0"/>
              </a:rPr>
              <a:t>(b) A is a prime attribute of R </a:t>
            </a:r>
          </a:p>
          <a:p>
            <a:pPr marL="0" indent="0" eaLnBrk="1" hangingPunct="1">
              <a:lnSpc>
                <a:spcPct val="150000"/>
              </a:lnSpc>
              <a:buNone/>
              <a:defRPr/>
            </a:pPr>
            <a:r>
              <a:rPr lang="en-US" altLang="en-US" sz="3200" dirty="0" smtClean="0">
                <a:latin typeface="Candara" panose="020E0502030303020204" pitchFamily="34" charset="0"/>
              </a:rPr>
              <a:t>The condition (b)  </a:t>
            </a:r>
            <a:r>
              <a:rPr lang="en-US" altLang="en-US" sz="3200" dirty="0" smtClean="0">
                <a:solidFill>
                  <a:srgbClr val="990033"/>
                </a:solidFill>
                <a:latin typeface="Candara" panose="020E0502030303020204" pitchFamily="34" charset="0"/>
              </a:rPr>
              <a:t>is allowable to 3NF </a:t>
            </a:r>
            <a:r>
              <a:rPr lang="en-US" altLang="en-US" sz="3200" dirty="0">
                <a:solidFill>
                  <a:srgbClr val="990033"/>
                </a:solidFill>
                <a:latin typeface="Candara" panose="020E0502030303020204" pitchFamily="34" charset="0"/>
              </a:rPr>
              <a:t>(“slip through” </a:t>
            </a:r>
            <a:r>
              <a:rPr lang="en-US" altLang="en-US" sz="3200" dirty="0" smtClean="0">
                <a:solidFill>
                  <a:srgbClr val="990033"/>
                </a:solidFill>
                <a:latin typeface="Candara" panose="020E0502030303020204" pitchFamily="34" charset="0"/>
              </a:rPr>
              <a:t>) </a:t>
            </a:r>
            <a:r>
              <a:rPr lang="en-US" altLang="en-US" sz="3200" dirty="0" smtClean="0">
                <a:latin typeface="Candara" panose="020E0502030303020204" pitchFamily="34" charset="0"/>
              </a:rPr>
              <a:t>but not by BCNF which we discuss next. </a:t>
            </a:r>
          </a:p>
          <a:p>
            <a:pPr marL="0" indent="0" eaLnBrk="1" hangingPunct="1">
              <a:lnSpc>
                <a:spcPct val="150000"/>
              </a:lnSpc>
              <a:buFont typeface="Wingdings" panose="05000000000000000000" pitchFamily="2" charset="2"/>
              <a:buNone/>
              <a:defRPr/>
            </a:pPr>
            <a:endParaRPr lang="en-US" altLang="en-US" sz="3200" dirty="0" smtClean="0">
              <a:latin typeface="Candara" panose="020E0502030303020204" pitchFamily="34" charset="0"/>
            </a:endParaRPr>
          </a:p>
        </p:txBody>
      </p:sp>
    </p:spTree>
    <p:extLst>
      <p:ext uri="{BB962C8B-B14F-4D97-AF65-F5344CB8AC3E}">
        <p14:creationId xmlns:p14="http://schemas.microsoft.com/office/powerpoint/2010/main" val="130361392"/>
      </p:ext>
    </p:extLst>
  </p:cSld>
  <p:clrMapOvr>
    <a:masterClrMapping/>
  </p:clrMapOvr>
  <p:transition spd="med"/>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a:effectLst>
                  <a:outerShdw blurRad="38100" dist="38100" dir="2700000" algn="tl">
                    <a:srgbClr val="000000">
                      <a:alpha val="43137"/>
                    </a:srgbClr>
                  </a:outerShdw>
                </a:effectLst>
              </a:rPr>
              <a:t>Boyce-</a:t>
            </a:r>
            <a:r>
              <a:rPr lang="en-US" sz="3200" b="1" dirty="0" err="1">
                <a:effectLst>
                  <a:outerShdw blurRad="38100" dist="38100" dir="2700000" algn="tl">
                    <a:srgbClr val="000000">
                      <a:alpha val="43137"/>
                    </a:srgbClr>
                  </a:outerShdw>
                </a:effectLst>
              </a:rPr>
              <a:t>Codd</a:t>
            </a:r>
            <a:r>
              <a:rPr lang="en-US" sz="3200" b="1" dirty="0">
                <a:effectLst>
                  <a:outerShdw blurRad="38100" dist="38100" dir="2700000" algn="tl">
                    <a:srgbClr val="000000">
                      <a:alpha val="43137"/>
                    </a:srgbClr>
                  </a:outerShdw>
                </a:effectLst>
              </a:rPr>
              <a:t> Normal Form (BCNF)</a:t>
            </a:r>
          </a:p>
        </p:txBody>
      </p:sp>
      <p:sp>
        <p:nvSpPr>
          <p:cNvPr id="3" name="Rectangle 2"/>
          <p:cNvSpPr/>
          <p:nvPr/>
        </p:nvSpPr>
        <p:spPr>
          <a:xfrm>
            <a:off x="91440" y="602557"/>
            <a:ext cx="9077960" cy="4031873"/>
          </a:xfrm>
          <a:prstGeom prst="rect">
            <a:avLst/>
          </a:prstGeom>
        </p:spPr>
        <p:txBody>
          <a:bodyPr wrap="square">
            <a:spAutoFit/>
          </a:bodyPr>
          <a:lstStyle/>
          <a:p>
            <a:pPr marL="342900" indent="-342900">
              <a:lnSpc>
                <a:spcPct val="150000"/>
              </a:lnSpc>
              <a:buFont typeface="Wingdings" panose="05000000000000000000" pitchFamily="2" charset="2"/>
              <a:buChar char="§"/>
            </a:pPr>
            <a:r>
              <a:rPr lang="en-CA" sz="3200" dirty="0" smtClean="0">
                <a:latin typeface="Candara" panose="020E0502030303020204" pitchFamily="34" charset="0"/>
              </a:rPr>
              <a:t>Also </a:t>
            </a:r>
            <a:r>
              <a:rPr lang="en-CA" sz="3200" dirty="0">
                <a:latin typeface="Candara" panose="020E0502030303020204" pitchFamily="34" charset="0"/>
              </a:rPr>
              <a:t>known as 3.5NF </a:t>
            </a:r>
            <a:endParaRPr lang="en-CA" sz="3200" dirty="0" smtClean="0">
              <a:latin typeface="Candara" panose="020E0502030303020204" pitchFamily="34" charset="0"/>
            </a:endParaRPr>
          </a:p>
          <a:p>
            <a:pPr marL="342900" indent="-342900">
              <a:lnSpc>
                <a:spcPct val="150000"/>
              </a:lnSpc>
              <a:buFont typeface="Wingdings" panose="05000000000000000000" pitchFamily="2" charset="2"/>
              <a:buChar char="§"/>
            </a:pPr>
            <a:r>
              <a:rPr lang="en-CA" sz="3200" dirty="0" smtClean="0">
                <a:latin typeface="Candara" panose="020E0502030303020204" pitchFamily="34" charset="0"/>
              </a:rPr>
              <a:t>Tables </a:t>
            </a:r>
            <a:r>
              <a:rPr lang="en-CA" sz="3200" dirty="0">
                <a:latin typeface="Candara" panose="020E0502030303020204" pitchFamily="34" charset="0"/>
              </a:rPr>
              <a:t>must be in 3NF </a:t>
            </a:r>
            <a:endParaRPr lang="en-CA" sz="3200" dirty="0" smtClean="0">
              <a:latin typeface="Candara" panose="020E0502030303020204" pitchFamily="34" charset="0"/>
            </a:endParaRPr>
          </a:p>
          <a:p>
            <a:pPr marL="342900" indent="-342900">
              <a:lnSpc>
                <a:spcPct val="150000"/>
              </a:lnSpc>
              <a:buFont typeface="Wingdings" panose="05000000000000000000" pitchFamily="2" charset="2"/>
              <a:buChar char="§"/>
            </a:pPr>
            <a:r>
              <a:rPr lang="en-CA" sz="3200" dirty="0" smtClean="0">
                <a:latin typeface="Candara" panose="020E0502030303020204" pitchFamily="34" charset="0"/>
              </a:rPr>
              <a:t>Any </a:t>
            </a:r>
            <a:r>
              <a:rPr lang="en-CA" sz="3200" dirty="0">
                <a:latin typeface="Candara" panose="020E0502030303020204" pitchFamily="34" charset="0"/>
              </a:rPr>
              <a:t>dependency, A → B, A should be the Super key </a:t>
            </a:r>
            <a:endParaRPr lang="en-CA" sz="3200" dirty="0" smtClean="0">
              <a:latin typeface="Candara" panose="020E0502030303020204" pitchFamily="34" charset="0"/>
            </a:endParaRPr>
          </a:p>
          <a:p>
            <a:pPr marL="800100" lvl="1" indent="-342900">
              <a:buFont typeface="Wingdings" panose="05000000000000000000" pitchFamily="2" charset="2"/>
              <a:buChar char="§"/>
            </a:pPr>
            <a:r>
              <a:rPr lang="en-CA" sz="3200" b="1" dirty="0" smtClean="0">
                <a:latin typeface="Candara" panose="020E0502030303020204" pitchFamily="34" charset="0"/>
              </a:rPr>
              <a:t>i.e</a:t>
            </a:r>
            <a:r>
              <a:rPr lang="en-CA" sz="3200" b="1" dirty="0">
                <a:latin typeface="Candara" panose="020E0502030303020204" pitchFamily="34" charset="0"/>
              </a:rPr>
              <a:t>. there must be no dependency on non-prime attributes</a:t>
            </a:r>
            <a:endParaRPr lang="en-US" sz="3200" b="1" dirty="0">
              <a:latin typeface="Candara" panose="020E0502030303020204" pitchFamily="34" charset="0"/>
            </a:endParaRPr>
          </a:p>
        </p:txBody>
      </p:sp>
      <p:sp>
        <p:nvSpPr>
          <p:cNvPr id="4" name="Rectangle 7"/>
          <p:cNvSpPr>
            <a:spLocks noGrp="1" noChangeArrowheads="1"/>
          </p:cNvSpPr>
          <p:nvPr>
            <p:ph idx="1"/>
          </p:nvPr>
        </p:nvSpPr>
        <p:spPr>
          <a:xfrm>
            <a:off x="914400" y="4800600"/>
            <a:ext cx="6629400" cy="1879836"/>
          </a:xfrm>
        </p:spPr>
        <p:txBody>
          <a:bodyPr/>
          <a:lstStyle/>
          <a:p>
            <a:pPr marL="0" indent="0" eaLnBrk="1" hangingPunct="1">
              <a:buNone/>
              <a:defRPr/>
            </a:pPr>
            <a:r>
              <a:rPr lang="en-US" altLang="en-US" b="1" dirty="0" smtClean="0">
                <a:latin typeface="Candara" panose="020E0502030303020204" pitchFamily="34" charset="0"/>
              </a:rPr>
              <a:t>FD: </a:t>
            </a:r>
            <a:r>
              <a:rPr lang="en-US" altLang="en-US" b="1" dirty="0">
                <a:latin typeface="Candara" panose="020E0502030303020204" pitchFamily="34" charset="0"/>
              </a:rPr>
              <a:t>X → </a:t>
            </a:r>
            <a:r>
              <a:rPr lang="en-US" altLang="en-US" b="1" dirty="0" smtClean="0">
                <a:latin typeface="Candara" panose="020E0502030303020204" pitchFamily="34" charset="0"/>
              </a:rPr>
              <a:t>A</a:t>
            </a:r>
          </a:p>
          <a:p>
            <a:pPr marL="0" indent="0" eaLnBrk="1" hangingPunct="1">
              <a:lnSpc>
                <a:spcPct val="150000"/>
              </a:lnSpc>
              <a:buNone/>
              <a:defRPr/>
            </a:pPr>
            <a:r>
              <a:rPr lang="en-US" altLang="en-US" b="1" dirty="0" smtClean="0">
                <a:solidFill>
                  <a:srgbClr val="0070C0"/>
                </a:solidFill>
                <a:latin typeface="Candara" panose="020E0502030303020204" pitchFamily="34" charset="0"/>
                <a:cs typeface="Arial" panose="020B0604020202020204" pitchFamily="34" charset="0"/>
              </a:rPr>
              <a:t>	(</a:t>
            </a:r>
            <a:r>
              <a:rPr lang="en-US" altLang="en-US" b="1" dirty="0">
                <a:solidFill>
                  <a:srgbClr val="0070C0"/>
                </a:solidFill>
                <a:latin typeface="Candara" panose="020E0502030303020204" pitchFamily="34" charset="0"/>
                <a:cs typeface="Arial" panose="020B0604020202020204" pitchFamily="34" charset="0"/>
              </a:rPr>
              <a:t>a) X is a </a:t>
            </a:r>
            <a:r>
              <a:rPr lang="en-US" altLang="en-US" b="1" dirty="0" err="1">
                <a:solidFill>
                  <a:srgbClr val="0070C0"/>
                </a:solidFill>
                <a:latin typeface="Candara" panose="020E0502030303020204" pitchFamily="34" charset="0"/>
                <a:cs typeface="Arial" panose="020B0604020202020204" pitchFamily="34" charset="0"/>
              </a:rPr>
              <a:t>superkey</a:t>
            </a:r>
            <a:r>
              <a:rPr lang="en-US" altLang="en-US" b="1" dirty="0">
                <a:solidFill>
                  <a:srgbClr val="0070C0"/>
                </a:solidFill>
                <a:latin typeface="Candara" panose="020E0502030303020204" pitchFamily="34" charset="0"/>
                <a:cs typeface="Arial" panose="020B0604020202020204" pitchFamily="34" charset="0"/>
              </a:rPr>
              <a:t> of R, or </a:t>
            </a:r>
            <a:endParaRPr lang="en-US" altLang="en-US" b="1" dirty="0" smtClean="0">
              <a:solidFill>
                <a:srgbClr val="0070C0"/>
              </a:solidFill>
              <a:latin typeface="Candara" panose="020E0502030303020204" pitchFamily="34" charset="0"/>
              <a:cs typeface="Arial" panose="020B0604020202020204" pitchFamily="34" charset="0"/>
            </a:endParaRPr>
          </a:p>
          <a:p>
            <a:pPr marL="0" indent="0" eaLnBrk="1" hangingPunct="1">
              <a:lnSpc>
                <a:spcPct val="150000"/>
              </a:lnSpc>
              <a:buNone/>
              <a:defRPr/>
            </a:pPr>
            <a:r>
              <a:rPr lang="en-US" altLang="en-US" b="1" dirty="0" smtClean="0">
                <a:solidFill>
                  <a:srgbClr val="0070C0"/>
                </a:solidFill>
                <a:latin typeface="Candara" panose="020E0502030303020204" pitchFamily="34" charset="0"/>
                <a:cs typeface="Arial" panose="020B0604020202020204" pitchFamily="34" charset="0"/>
              </a:rPr>
              <a:t>	(b) A is a prime attribute of R </a:t>
            </a:r>
          </a:p>
        </p:txBody>
      </p:sp>
      <p:sp>
        <p:nvSpPr>
          <p:cNvPr id="5" name="L-Shape 4"/>
          <p:cNvSpPr/>
          <p:nvPr/>
        </p:nvSpPr>
        <p:spPr bwMode="auto">
          <a:xfrm>
            <a:off x="1656080" y="5410200"/>
            <a:ext cx="4800600" cy="1371600"/>
          </a:xfrm>
          <a:prstGeom prst="corner">
            <a:avLst/>
          </a:prstGeom>
          <a:ln>
            <a:headEnd type="none" w="med" len="med"/>
            <a:tailEnd type="none" w="med" len="med"/>
          </a:ln>
        </p:spPr>
        <p:style>
          <a:lnRef idx="2">
            <a:schemeClr val="accent3"/>
          </a:lnRef>
          <a:fillRef idx="1">
            <a:schemeClr val="lt1"/>
          </a:fillRef>
          <a:effectRef idx="0">
            <a:schemeClr val="accent3"/>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329941314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5"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a:effectLst>
                  <a:outerShdw blurRad="38100" dist="38100" dir="2700000" algn="tl">
                    <a:srgbClr val="000000">
                      <a:alpha val="43137"/>
                    </a:srgbClr>
                  </a:outerShdw>
                </a:effectLst>
              </a:rPr>
              <a:t>Boyce-</a:t>
            </a:r>
            <a:r>
              <a:rPr lang="en-US" sz="3200" b="1" dirty="0" err="1">
                <a:effectLst>
                  <a:outerShdw blurRad="38100" dist="38100" dir="2700000" algn="tl">
                    <a:srgbClr val="000000">
                      <a:alpha val="43137"/>
                    </a:srgbClr>
                  </a:outerShdw>
                </a:effectLst>
              </a:rPr>
              <a:t>Codd</a:t>
            </a:r>
            <a:r>
              <a:rPr lang="en-US" sz="3200" b="1" dirty="0">
                <a:effectLst>
                  <a:outerShdw blurRad="38100" dist="38100" dir="2700000" algn="tl">
                    <a:srgbClr val="000000">
                      <a:alpha val="43137"/>
                    </a:srgbClr>
                  </a:outerShdw>
                </a:effectLst>
              </a:rPr>
              <a:t> Normal Form (BCNF)</a:t>
            </a:r>
          </a:p>
        </p:txBody>
      </p:sp>
      <p:sp>
        <p:nvSpPr>
          <p:cNvPr id="3" name="Rectangle 2"/>
          <p:cNvSpPr/>
          <p:nvPr/>
        </p:nvSpPr>
        <p:spPr>
          <a:xfrm>
            <a:off x="0" y="650241"/>
            <a:ext cx="9077960" cy="1131848"/>
          </a:xfrm>
          <a:prstGeom prst="rect">
            <a:avLst/>
          </a:prstGeom>
        </p:spPr>
        <p:txBody>
          <a:bodyPr wrap="square">
            <a:spAutoFit/>
          </a:bodyPr>
          <a:lstStyle/>
          <a:p>
            <a:pPr marL="342900" indent="-342900">
              <a:lnSpc>
                <a:spcPct val="150000"/>
              </a:lnSpc>
              <a:buFont typeface="Wingdings" panose="05000000000000000000" pitchFamily="2" charset="2"/>
              <a:buChar char="§"/>
            </a:pPr>
            <a:r>
              <a:rPr lang="en-CA" dirty="0" smtClean="0"/>
              <a:t>Any </a:t>
            </a:r>
            <a:r>
              <a:rPr lang="en-CA" dirty="0"/>
              <a:t>dependency, A → B, A should be the Super key </a:t>
            </a:r>
            <a:endParaRPr lang="en-CA" dirty="0" smtClean="0"/>
          </a:p>
          <a:p>
            <a:pPr marL="800100" lvl="1" indent="-342900">
              <a:lnSpc>
                <a:spcPct val="150000"/>
              </a:lnSpc>
              <a:buFont typeface="Wingdings" panose="05000000000000000000" pitchFamily="2" charset="2"/>
              <a:buChar char="§"/>
            </a:pPr>
            <a:r>
              <a:rPr lang="en-CA" dirty="0" smtClean="0"/>
              <a:t>i.e</a:t>
            </a:r>
            <a:r>
              <a:rPr lang="en-CA" dirty="0"/>
              <a:t>. there must be no dependency on non-prime attributes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920712239"/>
              </p:ext>
            </p:extLst>
          </p:nvPr>
        </p:nvGraphicFramePr>
        <p:xfrm>
          <a:off x="685800" y="2001520"/>
          <a:ext cx="7486650" cy="2229996"/>
        </p:xfrm>
        <a:graphic>
          <a:graphicData uri="http://schemas.openxmlformats.org/drawingml/2006/table">
            <a:tbl>
              <a:tblPr firstRow="1" firstCol="1" bandRow="1">
                <a:tableStyleId>{ED083AE6-46FA-4A59-8FB0-9F97EB10719F}</a:tableStyleId>
              </a:tblPr>
              <a:tblGrid>
                <a:gridCol w="2495550">
                  <a:extLst>
                    <a:ext uri="{9D8B030D-6E8A-4147-A177-3AD203B41FA5}">
                      <a16:colId xmlns:a16="http://schemas.microsoft.com/office/drawing/2014/main" val="175068155"/>
                    </a:ext>
                  </a:extLst>
                </a:gridCol>
                <a:gridCol w="2495550">
                  <a:extLst>
                    <a:ext uri="{9D8B030D-6E8A-4147-A177-3AD203B41FA5}">
                      <a16:colId xmlns:a16="http://schemas.microsoft.com/office/drawing/2014/main" val="2404193054"/>
                    </a:ext>
                  </a:extLst>
                </a:gridCol>
                <a:gridCol w="2495550">
                  <a:extLst>
                    <a:ext uri="{9D8B030D-6E8A-4147-A177-3AD203B41FA5}">
                      <a16:colId xmlns:a16="http://schemas.microsoft.com/office/drawing/2014/main" val="1650793041"/>
                    </a:ext>
                  </a:extLst>
                </a:gridCol>
              </a:tblGrid>
              <a:tr h="365760">
                <a:tc>
                  <a:txBody>
                    <a:bodyPr/>
                    <a:lstStyle/>
                    <a:p>
                      <a:pPr>
                        <a:lnSpc>
                          <a:spcPct val="107000"/>
                        </a:lnSpc>
                        <a:spcAft>
                          <a:spcPts val="0"/>
                        </a:spcAft>
                      </a:pPr>
                      <a:r>
                        <a:rPr lang="en-US" sz="2400" dirty="0" err="1">
                          <a:effectLst/>
                        </a:rPr>
                        <a:t>student_id</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accent3">
                        <a:lumMod val="85000"/>
                      </a:schemeClr>
                    </a:solidFill>
                  </a:tcPr>
                </a:tc>
                <a:tc>
                  <a:txBody>
                    <a:bodyPr/>
                    <a:lstStyle/>
                    <a:p>
                      <a:pPr>
                        <a:lnSpc>
                          <a:spcPct val="107000"/>
                        </a:lnSpc>
                        <a:spcAft>
                          <a:spcPts val="0"/>
                        </a:spcAft>
                      </a:pPr>
                      <a:r>
                        <a:rPr lang="en-US" sz="2400">
                          <a:effectLst/>
                        </a:rPr>
                        <a:t>subject</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accent3">
                        <a:lumMod val="85000"/>
                      </a:schemeClr>
                    </a:solidFill>
                  </a:tcPr>
                </a:tc>
                <a:tc>
                  <a:txBody>
                    <a:bodyPr/>
                    <a:lstStyle/>
                    <a:p>
                      <a:pPr>
                        <a:lnSpc>
                          <a:spcPct val="107000"/>
                        </a:lnSpc>
                        <a:spcAft>
                          <a:spcPts val="0"/>
                        </a:spcAft>
                      </a:pPr>
                      <a:r>
                        <a:rPr lang="en-US" sz="2400" dirty="0">
                          <a:effectLst/>
                        </a:rPr>
                        <a:t>professor</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accent3">
                        <a:lumMod val="85000"/>
                      </a:schemeClr>
                    </a:solidFill>
                  </a:tcPr>
                </a:tc>
                <a:extLst>
                  <a:ext uri="{0D108BD9-81ED-4DB2-BD59-A6C34878D82A}">
                    <a16:rowId xmlns:a16="http://schemas.microsoft.com/office/drawing/2014/main" val="973384518"/>
                  </a:ext>
                </a:extLst>
              </a:tr>
              <a:tr h="365760">
                <a:tc>
                  <a:txBody>
                    <a:bodyPr/>
                    <a:lstStyle/>
                    <a:p>
                      <a:pPr>
                        <a:lnSpc>
                          <a:spcPct val="107000"/>
                        </a:lnSpc>
                        <a:spcAft>
                          <a:spcPts val="0"/>
                        </a:spcAft>
                      </a:pPr>
                      <a:r>
                        <a:rPr lang="en-US" sz="2400" dirty="0">
                          <a:effectLst/>
                        </a:rPr>
                        <a:t>101</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b="1" dirty="0">
                          <a:effectLst/>
                        </a:rPr>
                        <a:t>Java</a:t>
                      </a:r>
                      <a:endPar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dirty="0" err="1">
                          <a:effectLst/>
                        </a:rPr>
                        <a:t>P.Java</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extLst>
                  <a:ext uri="{0D108BD9-81ED-4DB2-BD59-A6C34878D82A}">
                    <a16:rowId xmlns:a16="http://schemas.microsoft.com/office/drawing/2014/main" val="3164291588"/>
                  </a:ext>
                </a:extLst>
              </a:tr>
              <a:tr h="365760">
                <a:tc>
                  <a:txBody>
                    <a:bodyPr/>
                    <a:lstStyle/>
                    <a:p>
                      <a:pPr>
                        <a:lnSpc>
                          <a:spcPct val="107000"/>
                        </a:lnSpc>
                        <a:spcAft>
                          <a:spcPts val="0"/>
                        </a:spcAft>
                      </a:pPr>
                      <a:r>
                        <a:rPr lang="en-US" sz="2400">
                          <a:effectLst/>
                        </a:rPr>
                        <a:t>101</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b="1">
                          <a:effectLst/>
                        </a:rPr>
                        <a:t>C++</a:t>
                      </a:r>
                      <a:endParaRPr lang="en-US" sz="1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a:effectLst/>
                        </a:rPr>
                        <a:t>P.Cpp</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extLst>
                  <a:ext uri="{0D108BD9-81ED-4DB2-BD59-A6C34878D82A}">
                    <a16:rowId xmlns:a16="http://schemas.microsoft.com/office/drawing/2014/main" val="1943767450"/>
                  </a:ext>
                </a:extLst>
              </a:tr>
              <a:tr h="365760">
                <a:tc>
                  <a:txBody>
                    <a:bodyPr/>
                    <a:lstStyle/>
                    <a:p>
                      <a:pPr>
                        <a:lnSpc>
                          <a:spcPct val="107000"/>
                        </a:lnSpc>
                        <a:spcAft>
                          <a:spcPts val="0"/>
                        </a:spcAft>
                      </a:pPr>
                      <a:r>
                        <a:rPr lang="en-US" sz="2400">
                          <a:effectLst/>
                        </a:rPr>
                        <a:t>102</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b="1">
                          <a:effectLst/>
                        </a:rPr>
                        <a:t>Java</a:t>
                      </a:r>
                      <a:endParaRPr lang="en-US" sz="1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a:effectLst/>
                        </a:rPr>
                        <a:t>P.Java2</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extLst>
                  <a:ext uri="{0D108BD9-81ED-4DB2-BD59-A6C34878D82A}">
                    <a16:rowId xmlns:a16="http://schemas.microsoft.com/office/drawing/2014/main" val="1395047014"/>
                  </a:ext>
                </a:extLst>
              </a:tr>
              <a:tr h="365760">
                <a:tc>
                  <a:txBody>
                    <a:bodyPr/>
                    <a:lstStyle/>
                    <a:p>
                      <a:pPr>
                        <a:lnSpc>
                          <a:spcPct val="107000"/>
                        </a:lnSpc>
                        <a:spcAft>
                          <a:spcPts val="0"/>
                        </a:spcAft>
                      </a:pPr>
                      <a:r>
                        <a:rPr lang="en-US" sz="2400">
                          <a:effectLst/>
                        </a:rPr>
                        <a:t>103</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b="1">
                          <a:effectLst/>
                        </a:rPr>
                        <a:t>C#</a:t>
                      </a:r>
                      <a:endParaRPr lang="en-US" sz="1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dirty="0" err="1" smtClean="0">
                          <a:effectLst/>
                        </a:rPr>
                        <a:t>P.Charp</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extLst>
                  <a:ext uri="{0D108BD9-81ED-4DB2-BD59-A6C34878D82A}">
                    <a16:rowId xmlns:a16="http://schemas.microsoft.com/office/drawing/2014/main" val="2499881764"/>
                  </a:ext>
                </a:extLst>
              </a:tr>
              <a:tr h="365760">
                <a:tc>
                  <a:txBody>
                    <a:bodyPr/>
                    <a:lstStyle/>
                    <a:p>
                      <a:pPr>
                        <a:lnSpc>
                          <a:spcPct val="107000"/>
                        </a:lnSpc>
                        <a:spcAft>
                          <a:spcPts val="0"/>
                        </a:spcAft>
                      </a:pPr>
                      <a:r>
                        <a:rPr lang="en-US" sz="2400">
                          <a:effectLst/>
                        </a:rPr>
                        <a:t>104</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b="1" dirty="0">
                          <a:effectLst/>
                        </a:rPr>
                        <a:t>Java</a:t>
                      </a:r>
                      <a:endPar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dirty="0" err="1">
                          <a:effectLst/>
                        </a:rPr>
                        <a:t>P.Java</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extLst>
                  <a:ext uri="{0D108BD9-81ED-4DB2-BD59-A6C34878D82A}">
                    <a16:rowId xmlns:a16="http://schemas.microsoft.com/office/drawing/2014/main" val="951599030"/>
                  </a:ext>
                </a:extLst>
              </a:tr>
            </a:tbl>
          </a:graphicData>
        </a:graphic>
      </p:graphicFrame>
      <p:sp>
        <p:nvSpPr>
          <p:cNvPr id="5" name="Rectangle 4"/>
          <p:cNvSpPr/>
          <p:nvPr/>
        </p:nvSpPr>
        <p:spPr>
          <a:xfrm>
            <a:off x="609600" y="4724400"/>
            <a:ext cx="8229600" cy="1200329"/>
          </a:xfrm>
          <a:prstGeom prst="rect">
            <a:avLst/>
          </a:prstGeom>
        </p:spPr>
        <p:txBody>
          <a:bodyPr wrap="square">
            <a:spAutoFit/>
          </a:bodyPr>
          <a:lstStyle/>
          <a:p>
            <a:r>
              <a:rPr lang="en-CA" dirty="0"/>
              <a:t>The table satisfies </a:t>
            </a:r>
            <a:endParaRPr lang="en-CA" dirty="0" smtClean="0"/>
          </a:p>
          <a:p>
            <a:pPr marL="342900" indent="-342900">
              <a:buFont typeface="Wingdings" panose="05000000000000000000" pitchFamily="2" charset="2"/>
              <a:buChar char="§"/>
            </a:pPr>
            <a:r>
              <a:rPr lang="en-CA" dirty="0" smtClean="0"/>
              <a:t>1NF</a:t>
            </a:r>
            <a:r>
              <a:rPr lang="en-CA" dirty="0"/>
              <a:t>, 2NF, and 3NF but not BCNF </a:t>
            </a:r>
            <a:endParaRPr lang="en-CA" dirty="0" smtClean="0"/>
          </a:p>
          <a:p>
            <a:pPr marL="800100" lvl="1" indent="-342900">
              <a:buFont typeface="Wingdings" panose="05000000000000000000" pitchFamily="2" charset="2"/>
              <a:buChar char="§"/>
            </a:pPr>
            <a:r>
              <a:rPr lang="en-CA" dirty="0" smtClean="0"/>
              <a:t>Dependency </a:t>
            </a:r>
            <a:r>
              <a:rPr lang="en-CA" dirty="0"/>
              <a:t>between </a:t>
            </a:r>
            <a:r>
              <a:rPr lang="en-CA" b="1" dirty="0"/>
              <a:t>professor → student</a:t>
            </a:r>
            <a:endParaRPr lang="en-US" b="1" dirty="0"/>
          </a:p>
        </p:txBody>
      </p:sp>
    </p:spTree>
    <p:extLst>
      <p:ext uri="{BB962C8B-B14F-4D97-AF65-F5344CB8AC3E}">
        <p14:creationId xmlns:p14="http://schemas.microsoft.com/office/powerpoint/2010/main" val="1605509065"/>
      </p:ext>
    </p:extLst>
  </p:cSld>
  <p:clrMapOvr>
    <a:masterClrMapping/>
  </p:clrMapOvr>
  <p:transition spd="med"/>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a:effectLst>
                  <a:outerShdw blurRad="38100" dist="38100" dir="2700000" algn="tl">
                    <a:srgbClr val="000000">
                      <a:alpha val="43137"/>
                    </a:srgbClr>
                  </a:outerShdw>
                </a:effectLst>
              </a:rPr>
              <a:t>Boyce-</a:t>
            </a:r>
            <a:r>
              <a:rPr lang="en-US" sz="3200" b="1" dirty="0" err="1">
                <a:effectLst>
                  <a:outerShdw blurRad="38100" dist="38100" dir="2700000" algn="tl">
                    <a:srgbClr val="000000">
                      <a:alpha val="43137"/>
                    </a:srgbClr>
                  </a:outerShdw>
                </a:effectLst>
              </a:rPr>
              <a:t>Codd</a:t>
            </a:r>
            <a:r>
              <a:rPr lang="en-US" sz="3200" b="1" dirty="0">
                <a:effectLst>
                  <a:outerShdw blurRad="38100" dist="38100" dir="2700000" algn="tl">
                    <a:srgbClr val="000000">
                      <a:alpha val="43137"/>
                    </a:srgbClr>
                  </a:outerShdw>
                </a:effectLst>
              </a:rPr>
              <a:t> Normal Form (BCNF)</a:t>
            </a:r>
          </a:p>
        </p:txBody>
      </p:sp>
      <p:graphicFrame>
        <p:nvGraphicFramePr>
          <p:cNvPr id="4" name="Table 3"/>
          <p:cNvGraphicFramePr>
            <a:graphicFrameLocks noGrp="1"/>
          </p:cNvGraphicFramePr>
          <p:nvPr/>
        </p:nvGraphicFramePr>
        <p:xfrm>
          <a:off x="609600" y="685800"/>
          <a:ext cx="7486650" cy="2229996"/>
        </p:xfrm>
        <a:graphic>
          <a:graphicData uri="http://schemas.openxmlformats.org/drawingml/2006/table">
            <a:tbl>
              <a:tblPr firstRow="1" firstCol="1" bandRow="1">
                <a:tableStyleId>{ED083AE6-46FA-4A59-8FB0-9F97EB10719F}</a:tableStyleId>
              </a:tblPr>
              <a:tblGrid>
                <a:gridCol w="2495550">
                  <a:extLst>
                    <a:ext uri="{9D8B030D-6E8A-4147-A177-3AD203B41FA5}">
                      <a16:colId xmlns:a16="http://schemas.microsoft.com/office/drawing/2014/main" val="175068155"/>
                    </a:ext>
                  </a:extLst>
                </a:gridCol>
                <a:gridCol w="2495550">
                  <a:extLst>
                    <a:ext uri="{9D8B030D-6E8A-4147-A177-3AD203B41FA5}">
                      <a16:colId xmlns:a16="http://schemas.microsoft.com/office/drawing/2014/main" val="2404193054"/>
                    </a:ext>
                  </a:extLst>
                </a:gridCol>
                <a:gridCol w="2495550">
                  <a:extLst>
                    <a:ext uri="{9D8B030D-6E8A-4147-A177-3AD203B41FA5}">
                      <a16:colId xmlns:a16="http://schemas.microsoft.com/office/drawing/2014/main" val="1650793041"/>
                    </a:ext>
                  </a:extLst>
                </a:gridCol>
              </a:tblGrid>
              <a:tr h="365760">
                <a:tc>
                  <a:txBody>
                    <a:bodyPr/>
                    <a:lstStyle/>
                    <a:p>
                      <a:pPr>
                        <a:lnSpc>
                          <a:spcPct val="107000"/>
                        </a:lnSpc>
                        <a:spcAft>
                          <a:spcPts val="0"/>
                        </a:spcAft>
                      </a:pPr>
                      <a:r>
                        <a:rPr lang="en-US" sz="2400" dirty="0" err="1">
                          <a:effectLst/>
                        </a:rPr>
                        <a:t>student_id</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accent3">
                        <a:lumMod val="85000"/>
                      </a:schemeClr>
                    </a:solidFill>
                  </a:tcPr>
                </a:tc>
                <a:tc>
                  <a:txBody>
                    <a:bodyPr/>
                    <a:lstStyle/>
                    <a:p>
                      <a:pPr>
                        <a:lnSpc>
                          <a:spcPct val="107000"/>
                        </a:lnSpc>
                        <a:spcAft>
                          <a:spcPts val="0"/>
                        </a:spcAft>
                      </a:pPr>
                      <a:r>
                        <a:rPr lang="en-US" sz="2400">
                          <a:effectLst/>
                        </a:rPr>
                        <a:t>subject</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accent3">
                        <a:lumMod val="85000"/>
                      </a:schemeClr>
                    </a:solidFill>
                  </a:tcPr>
                </a:tc>
                <a:tc>
                  <a:txBody>
                    <a:bodyPr/>
                    <a:lstStyle/>
                    <a:p>
                      <a:pPr>
                        <a:lnSpc>
                          <a:spcPct val="107000"/>
                        </a:lnSpc>
                        <a:spcAft>
                          <a:spcPts val="0"/>
                        </a:spcAft>
                      </a:pPr>
                      <a:r>
                        <a:rPr lang="en-US" sz="2400" dirty="0">
                          <a:effectLst/>
                        </a:rPr>
                        <a:t>professor</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accent3">
                        <a:lumMod val="85000"/>
                      </a:schemeClr>
                    </a:solidFill>
                  </a:tcPr>
                </a:tc>
                <a:extLst>
                  <a:ext uri="{0D108BD9-81ED-4DB2-BD59-A6C34878D82A}">
                    <a16:rowId xmlns:a16="http://schemas.microsoft.com/office/drawing/2014/main" val="973384518"/>
                  </a:ext>
                </a:extLst>
              </a:tr>
              <a:tr h="365760">
                <a:tc>
                  <a:txBody>
                    <a:bodyPr/>
                    <a:lstStyle/>
                    <a:p>
                      <a:pPr>
                        <a:lnSpc>
                          <a:spcPct val="107000"/>
                        </a:lnSpc>
                        <a:spcAft>
                          <a:spcPts val="0"/>
                        </a:spcAft>
                      </a:pPr>
                      <a:r>
                        <a:rPr lang="en-US" sz="2400" dirty="0">
                          <a:effectLst/>
                        </a:rPr>
                        <a:t>101</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dirty="0">
                          <a:effectLst/>
                        </a:rPr>
                        <a:t>Java</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dirty="0" err="1">
                          <a:effectLst/>
                        </a:rPr>
                        <a:t>P.Java</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extLst>
                  <a:ext uri="{0D108BD9-81ED-4DB2-BD59-A6C34878D82A}">
                    <a16:rowId xmlns:a16="http://schemas.microsoft.com/office/drawing/2014/main" val="3164291588"/>
                  </a:ext>
                </a:extLst>
              </a:tr>
              <a:tr h="365760">
                <a:tc>
                  <a:txBody>
                    <a:bodyPr/>
                    <a:lstStyle/>
                    <a:p>
                      <a:pPr>
                        <a:lnSpc>
                          <a:spcPct val="107000"/>
                        </a:lnSpc>
                        <a:spcAft>
                          <a:spcPts val="0"/>
                        </a:spcAft>
                      </a:pPr>
                      <a:r>
                        <a:rPr lang="en-US" sz="2400">
                          <a:effectLst/>
                        </a:rPr>
                        <a:t>101</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a:effectLst/>
                        </a:rPr>
                        <a:t>C++</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a:effectLst/>
                        </a:rPr>
                        <a:t>P.Cpp</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extLst>
                  <a:ext uri="{0D108BD9-81ED-4DB2-BD59-A6C34878D82A}">
                    <a16:rowId xmlns:a16="http://schemas.microsoft.com/office/drawing/2014/main" val="1943767450"/>
                  </a:ext>
                </a:extLst>
              </a:tr>
              <a:tr h="365760">
                <a:tc>
                  <a:txBody>
                    <a:bodyPr/>
                    <a:lstStyle/>
                    <a:p>
                      <a:pPr>
                        <a:lnSpc>
                          <a:spcPct val="107000"/>
                        </a:lnSpc>
                        <a:spcAft>
                          <a:spcPts val="0"/>
                        </a:spcAft>
                      </a:pPr>
                      <a:r>
                        <a:rPr lang="en-US" sz="2400">
                          <a:effectLst/>
                        </a:rPr>
                        <a:t>102</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a:effectLst/>
                        </a:rPr>
                        <a:t>Java</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a:effectLst/>
                        </a:rPr>
                        <a:t>P.Java2</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extLst>
                  <a:ext uri="{0D108BD9-81ED-4DB2-BD59-A6C34878D82A}">
                    <a16:rowId xmlns:a16="http://schemas.microsoft.com/office/drawing/2014/main" val="1395047014"/>
                  </a:ext>
                </a:extLst>
              </a:tr>
              <a:tr h="365760">
                <a:tc>
                  <a:txBody>
                    <a:bodyPr/>
                    <a:lstStyle/>
                    <a:p>
                      <a:pPr>
                        <a:lnSpc>
                          <a:spcPct val="107000"/>
                        </a:lnSpc>
                        <a:spcAft>
                          <a:spcPts val="0"/>
                        </a:spcAft>
                      </a:pPr>
                      <a:r>
                        <a:rPr lang="en-US" sz="2400">
                          <a:effectLst/>
                        </a:rPr>
                        <a:t>103</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a:effectLst/>
                        </a:rPr>
                        <a:t>C#</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dirty="0" err="1" smtClean="0">
                          <a:effectLst/>
                        </a:rPr>
                        <a:t>P.Charp</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extLst>
                  <a:ext uri="{0D108BD9-81ED-4DB2-BD59-A6C34878D82A}">
                    <a16:rowId xmlns:a16="http://schemas.microsoft.com/office/drawing/2014/main" val="2499881764"/>
                  </a:ext>
                </a:extLst>
              </a:tr>
              <a:tr h="365760">
                <a:tc>
                  <a:txBody>
                    <a:bodyPr/>
                    <a:lstStyle/>
                    <a:p>
                      <a:pPr>
                        <a:lnSpc>
                          <a:spcPct val="107000"/>
                        </a:lnSpc>
                        <a:spcAft>
                          <a:spcPts val="0"/>
                        </a:spcAft>
                      </a:pPr>
                      <a:r>
                        <a:rPr lang="en-US" sz="2400">
                          <a:effectLst/>
                        </a:rPr>
                        <a:t>104</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a:effectLst/>
                        </a:rPr>
                        <a:t>Java</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dirty="0" err="1">
                          <a:effectLst/>
                        </a:rPr>
                        <a:t>P.Java</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extLst>
                  <a:ext uri="{0D108BD9-81ED-4DB2-BD59-A6C34878D82A}">
                    <a16:rowId xmlns:a16="http://schemas.microsoft.com/office/drawing/2014/main" val="951599030"/>
                  </a:ext>
                </a:extLst>
              </a:tr>
            </a:tbl>
          </a:graphicData>
        </a:graphic>
      </p:graphicFrame>
      <p:graphicFrame>
        <p:nvGraphicFramePr>
          <p:cNvPr id="6" name="Table 5"/>
          <p:cNvGraphicFramePr>
            <a:graphicFrameLocks noGrp="1"/>
          </p:cNvGraphicFramePr>
          <p:nvPr/>
        </p:nvGraphicFramePr>
        <p:xfrm>
          <a:off x="609600" y="4495800"/>
          <a:ext cx="3133726" cy="1114998"/>
        </p:xfrm>
        <a:graphic>
          <a:graphicData uri="http://schemas.openxmlformats.org/drawingml/2006/table">
            <a:tbl>
              <a:tblPr firstRow="1" firstCol="1" bandRow="1">
                <a:tableStyleId>{ED083AE6-46FA-4A59-8FB0-9F97EB10719F}</a:tableStyleId>
              </a:tblPr>
              <a:tblGrid>
                <a:gridCol w="1828800">
                  <a:extLst>
                    <a:ext uri="{9D8B030D-6E8A-4147-A177-3AD203B41FA5}">
                      <a16:colId xmlns:a16="http://schemas.microsoft.com/office/drawing/2014/main" val="3716463099"/>
                    </a:ext>
                  </a:extLst>
                </a:gridCol>
                <a:gridCol w="1304926">
                  <a:extLst>
                    <a:ext uri="{9D8B030D-6E8A-4147-A177-3AD203B41FA5}">
                      <a16:colId xmlns:a16="http://schemas.microsoft.com/office/drawing/2014/main" val="3222029339"/>
                    </a:ext>
                  </a:extLst>
                </a:gridCol>
              </a:tblGrid>
              <a:tr h="365760">
                <a:tc>
                  <a:txBody>
                    <a:bodyPr/>
                    <a:lstStyle/>
                    <a:p>
                      <a:pPr>
                        <a:lnSpc>
                          <a:spcPct val="107000"/>
                        </a:lnSpc>
                        <a:spcAft>
                          <a:spcPts val="0"/>
                        </a:spcAft>
                      </a:pPr>
                      <a:r>
                        <a:rPr lang="en-US" sz="2400" dirty="0" err="1">
                          <a:effectLst/>
                        </a:rPr>
                        <a:t>student_id</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bg2">
                        <a:lumMod val="10000"/>
                        <a:lumOff val="90000"/>
                      </a:schemeClr>
                    </a:solidFill>
                  </a:tcPr>
                </a:tc>
                <a:tc>
                  <a:txBody>
                    <a:bodyPr/>
                    <a:lstStyle/>
                    <a:p>
                      <a:pPr>
                        <a:lnSpc>
                          <a:spcPct val="107000"/>
                        </a:lnSpc>
                        <a:spcAft>
                          <a:spcPts val="0"/>
                        </a:spcAft>
                      </a:pPr>
                      <a:r>
                        <a:rPr lang="en-US" sz="2400" dirty="0" err="1">
                          <a:effectLst/>
                        </a:rPr>
                        <a:t>p_id</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solidFill>
                      <a:schemeClr val="bg2">
                        <a:lumMod val="10000"/>
                        <a:lumOff val="90000"/>
                      </a:schemeClr>
                    </a:solidFill>
                  </a:tcPr>
                </a:tc>
                <a:extLst>
                  <a:ext uri="{0D108BD9-81ED-4DB2-BD59-A6C34878D82A}">
                    <a16:rowId xmlns:a16="http://schemas.microsoft.com/office/drawing/2014/main" val="3246652405"/>
                  </a:ext>
                </a:extLst>
              </a:tr>
              <a:tr h="365760">
                <a:tc>
                  <a:txBody>
                    <a:bodyPr/>
                    <a:lstStyle/>
                    <a:p>
                      <a:pPr>
                        <a:lnSpc>
                          <a:spcPct val="107000"/>
                        </a:lnSpc>
                        <a:spcAft>
                          <a:spcPts val="0"/>
                        </a:spcAft>
                      </a:pPr>
                      <a:r>
                        <a:rPr lang="en-US" sz="2400" dirty="0">
                          <a:effectLst/>
                        </a:rPr>
                        <a:t>101</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tc>
                  <a:txBody>
                    <a:bodyPr/>
                    <a:lstStyle/>
                    <a:p>
                      <a:pPr>
                        <a:lnSpc>
                          <a:spcPct val="107000"/>
                        </a:lnSpc>
                        <a:spcAft>
                          <a:spcPts val="0"/>
                        </a:spcAft>
                      </a:pPr>
                      <a:r>
                        <a:rPr lang="en-US" sz="2400" dirty="0">
                          <a:effectLst/>
                        </a:rPr>
                        <a:t>1</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noFill/>
                  </a:tcPr>
                </a:tc>
                <a:extLst>
                  <a:ext uri="{0D108BD9-81ED-4DB2-BD59-A6C34878D82A}">
                    <a16:rowId xmlns:a16="http://schemas.microsoft.com/office/drawing/2014/main" val="3509427537"/>
                  </a:ext>
                </a:extLst>
              </a:tr>
              <a:tr h="365760">
                <a:tc>
                  <a:txBody>
                    <a:bodyPr/>
                    <a:lstStyle/>
                    <a:p>
                      <a:pPr>
                        <a:lnSpc>
                          <a:spcPct val="107000"/>
                        </a:lnSpc>
                        <a:spcAft>
                          <a:spcPts val="0"/>
                        </a:spcAft>
                      </a:pPr>
                      <a:r>
                        <a:rPr lang="en-US" sz="2400">
                          <a:effectLst/>
                        </a:rPr>
                        <a:t>101</a:t>
                      </a:r>
                      <a:endPar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tc>
                  <a:txBody>
                    <a:bodyPr/>
                    <a:lstStyle/>
                    <a:p>
                      <a:pPr>
                        <a:lnSpc>
                          <a:spcPct val="107000"/>
                        </a:lnSpc>
                        <a:spcAft>
                          <a:spcPts val="0"/>
                        </a:spcAft>
                      </a:pPr>
                      <a:r>
                        <a:rPr lang="en-US" sz="2400" dirty="0">
                          <a:effectLst/>
                        </a:rPr>
                        <a:t>2</a:t>
                      </a:r>
                      <a:endPar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tc>
                <a:extLst>
                  <a:ext uri="{0D108BD9-81ED-4DB2-BD59-A6C34878D82A}">
                    <a16:rowId xmlns:a16="http://schemas.microsoft.com/office/drawing/2014/main" val="3383046822"/>
                  </a:ext>
                </a:extLst>
              </a:tr>
            </a:tbl>
          </a:graphicData>
        </a:graphic>
      </p:graphicFrame>
      <p:graphicFrame>
        <p:nvGraphicFramePr>
          <p:cNvPr id="7" name="Table 6"/>
          <p:cNvGraphicFramePr>
            <a:graphicFrameLocks noGrp="1"/>
          </p:cNvGraphicFramePr>
          <p:nvPr/>
        </p:nvGraphicFramePr>
        <p:xfrm>
          <a:off x="4597400" y="4500880"/>
          <a:ext cx="4048125" cy="1114998"/>
        </p:xfrm>
        <a:graphic>
          <a:graphicData uri="http://schemas.openxmlformats.org/drawingml/2006/table">
            <a:tbl>
              <a:tblPr firstRow="1" firstCol="1" bandRow="1">
                <a:tableStyleId>{00A15C55-8517-42AA-B614-E9B94910E393}</a:tableStyleId>
              </a:tblPr>
              <a:tblGrid>
                <a:gridCol w="841169">
                  <a:extLst>
                    <a:ext uri="{9D8B030D-6E8A-4147-A177-3AD203B41FA5}">
                      <a16:colId xmlns:a16="http://schemas.microsoft.com/office/drawing/2014/main" val="447113342"/>
                    </a:ext>
                  </a:extLst>
                </a:gridCol>
                <a:gridCol w="1857581">
                  <a:extLst>
                    <a:ext uri="{9D8B030D-6E8A-4147-A177-3AD203B41FA5}">
                      <a16:colId xmlns:a16="http://schemas.microsoft.com/office/drawing/2014/main" val="360403362"/>
                    </a:ext>
                  </a:extLst>
                </a:gridCol>
                <a:gridCol w="1349375">
                  <a:extLst>
                    <a:ext uri="{9D8B030D-6E8A-4147-A177-3AD203B41FA5}">
                      <a16:colId xmlns:a16="http://schemas.microsoft.com/office/drawing/2014/main" val="2940149018"/>
                    </a:ext>
                  </a:extLst>
                </a:gridCol>
              </a:tblGrid>
              <a:tr h="365760">
                <a:tc>
                  <a:txBody>
                    <a:bodyPr/>
                    <a:lstStyle/>
                    <a:p>
                      <a:pPr>
                        <a:lnSpc>
                          <a:spcPct val="107000"/>
                        </a:lnSpc>
                        <a:spcAft>
                          <a:spcPts val="0"/>
                        </a:spcAft>
                      </a:pPr>
                      <a:r>
                        <a:rPr lang="en-US" sz="2400" dirty="0" err="1">
                          <a:solidFill>
                            <a:schemeClr val="tx1"/>
                          </a:solidFill>
                          <a:effectLst/>
                        </a:rPr>
                        <a:t>p_id</a:t>
                      </a:r>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nSpc>
                          <a:spcPct val="107000"/>
                        </a:lnSpc>
                        <a:spcAft>
                          <a:spcPts val="0"/>
                        </a:spcAft>
                      </a:pPr>
                      <a:r>
                        <a:rPr lang="en-US" sz="2400" dirty="0">
                          <a:solidFill>
                            <a:schemeClr val="tx1"/>
                          </a:solidFill>
                          <a:effectLst/>
                        </a:rPr>
                        <a:t>professor</a:t>
                      </a:r>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tc>
                  <a:txBody>
                    <a:bodyPr/>
                    <a:lstStyle/>
                    <a:p>
                      <a:pPr>
                        <a:lnSpc>
                          <a:spcPct val="107000"/>
                        </a:lnSpc>
                        <a:spcAft>
                          <a:spcPts val="0"/>
                        </a:spcAft>
                      </a:pPr>
                      <a:r>
                        <a:rPr lang="en-US" sz="2400" dirty="0">
                          <a:solidFill>
                            <a:schemeClr val="tx1"/>
                          </a:solidFill>
                          <a:effectLst/>
                        </a:rPr>
                        <a:t>subject</a:t>
                      </a:r>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10000"/>
                        <a:lumOff val="90000"/>
                      </a:schemeClr>
                    </a:solidFill>
                  </a:tcPr>
                </a:tc>
                <a:extLst>
                  <a:ext uri="{0D108BD9-81ED-4DB2-BD59-A6C34878D82A}">
                    <a16:rowId xmlns:a16="http://schemas.microsoft.com/office/drawing/2014/main" val="1788654007"/>
                  </a:ext>
                </a:extLst>
              </a:tr>
              <a:tr h="365760">
                <a:tc>
                  <a:txBody>
                    <a:bodyPr/>
                    <a:lstStyle/>
                    <a:p>
                      <a:pPr>
                        <a:lnSpc>
                          <a:spcPct val="107000"/>
                        </a:lnSpc>
                        <a:spcAft>
                          <a:spcPts val="0"/>
                        </a:spcAft>
                      </a:pPr>
                      <a:r>
                        <a:rPr lang="en-US" sz="2400">
                          <a:solidFill>
                            <a:schemeClr val="tx1"/>
                          </a:solidFill>
                          <a:effectLst/>
                        </a:rPr>
                        <a:t>1</a:t>
                      </a:r>
                      <a:endParaRPr lang="en-US"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2400" dirty="0" err="1">
                          <a:solidFill>
                            <a:schemeClr val="tx1"/>
                          </a:solidFill>
                          <a:effectLst/>
                        </a:rPr>
                        <a:t>P.Java</a:t>
                      </a:r>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2400">
                          <a:solidFill>
                            <a:schemeClr val="tx1"/>
                          </a:solidFill>
                          <a:effectLst/>
                        </a:rPr>
                        <a:t>Java</a:t>
                      </a:r>
                      <a:endParaRPr lang="en-US"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37676608"/>
                  </a:ext>
                </a:extLst>
              </a:tr>
              <a:tr h="365760">
                <a:tc>
                  <a:txBody>
                    <a:bodyPr/>
                    <a:lstStyle/>
                    <a:p>
                      <a:pPr>
                        <a:lnSpc>
                          <a:spcPct val="107000"/>
                        </a:lnSpc>
                        <a:spcAft>
                          <a:spcPts val="0"/>
                        </a:spcAft>
                      </a:pPr>
                      <a:r>
                        <a:rPr lang="en-US" sz="2400">
                          <a:solidFill>
                            <a:schemeClr val="tx1"/>
                          </a:solidFill>
                          <a:effectLst/>
                        </a:rPr>
                        <a:t>2</a:t>
                      </a:r>
                      <a:endParaRPr lang="en-US"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2400">
                          <a:solidFill>
                            <a:schemeClr val="tx1"/>
                          </a:solidFill>
                          <a:effectLst/>
                        </a:rPr>
                        <a:t>P.Cpp</a:t>
                      </a:r>
                      <a:endParaRPr lang="en-US"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2400" dirty="0">
                          <a:solidFill>
                            <a:schemeClr val="tx1"/>
                          </a:solidFill>
                          <a:effectLst/>
                        </a:rPr>
                        <a:t>C++</a:t>
                      </a:r>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302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57401111"/>
                  </a:ext>
                </a:extLst>
              </a:tr>
            </a:tbl>
          </a:graphicData>
        </a:graphic>
      </p:graphicFrame>
      <p:sp>
        <p:nvSpPr>
          <p:cNvPr id="8" name="Down Arrow 7"/>
          <p:cNvSpPr/>
          <p:nvPr/>
        </p:nvSpPr>
        <p:spPr bwMode="auto">
          <a:xfrm>
            <a:off x="4038600" y="3440459"/>
            <a:ext cx="466725" cy="609600"/>
          </a:xfrm>
          <a:prstGeom prst="downArrow">
            <a:avLst/>
          </a:prstGeom>
          <a:blipFill dpi="0" rotWithShape="0">
            <a:blip r:embed="rId2"/>
            <a:srcRect/>
            <a:tile tx="0" ty="0" sx="100000" sy="100000" flip="none" algn="tl"/>
          </a:blip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405611638"/>
      </p:ext>
    </p:extLst>
  </p:cSld>
  <p:clrMapOvr>
    <a:masterClrMapping/>
  </p:clrMapOvr>
  <p:transition spd="med"/>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6"/>
          <p:cNvSpPr>
            <a:spLocks noGrp="1" noChangeArrowheads="1"/>
          </p:cNvSpPr>
          <p:nvPr>
            <p:ph type="title"/>
          </p:nvPr>
        </p:nvSpPr>
        <p:spPr>
          <a:xfrm>
            <a:off x="0" y="1"/>
            <a:ext cx="9144000" cy="609600"/>
          </a:xfrm>
        </p:spPr>
        <p:txBody>
          <a:bodyPr/>
          <a:lstStyle/>
          <a:p>
            <a:pPr eaLnBrk="1" hangingPunct="1"/>
            <a:r>
              <a:rPr lang="en-US" altLang="en-US" b="1" dirty="0" smtClean="0"/>
              <a:t>5. BCNF (Boyce-</a:t>
            </a:r>
            <a:r>
              <a:rPr lang="en-US" altLang="en-US" b="1" dirty="0" err="1" smtClean="0"/>
              <a:t>Codd</a:t>
            </a:r>
            <a:r>
              <a:rPr lang="en-US" altLang="en-US" b="1" dirty="0" smtClean="0"/>
              <a:t> Normal Form) </a:t>
            </a:r>
          </a:p>
        </p:txBody>
      </p:sp>
      <p:sp>
        <p:nvSpPr>
          <p:cNvPr id="105475" name="Rectangle 7"/>
          <p:cNvSpPr>
            <a:spLocks noGrp="1" noChangeArrowheads="1"/>
          </p:cNvSpPr>
          <p:nvPr>
            <p:ph idx="1"/>
          </p:nvPr>
        </p:nvSpPr>
        <p:spPr>
          <a:xfrm>
            <a:off x="38100" y="685800"/>
            <a:ext cx="9042400" cy="6172200"/>
          </a:xfrm>
        </p:spPr>
        <p:txBody>
          <a:bodyPr/>
          <a:lstStyle/>
          <a:p>
            <a:pPr eaLnBrk="1" hangingPunct="1">
              <a:lnSpc>
                <a:spcPct val="150000"/>
              </a:lnSpc>
            </a:pPr>
            <a:r>
              <a:rPr lang="en-US" altLang="en-US" sz="2700" dirty="0" smtClean="0">
                <a:latin typeface="Candara" panose="020E0502030303020204" pitchFamily="34" charset="0"/>
              </a:rPr>
              <a:t>A relation schema R is in </a:t>
            </a:r>
            <a:r>
              <a:rPr lang="en-US" altLang="en-US" sz="2700" b="1" dirty="0" smtClean="0">
                <a:latin typeface="Candara" panose="020E0502030303020204" pitchFamily="34" charset="0"/>
              </a:rPr>
              <a:t>Boyce-</a:t>
            </a:r>
            <a:r>
              <a:rPr lang="en-US" altLang="en-US" sz="2700" b="1" dirty="0" err="1" smtClean="0">
                <a:latin typeface="Candara" panose="020E0502030303020204" pitchFamily="34" charset="0"/>
              </a:rPr>
              <a:t>Codd</a:t>
            </a:r>
            <a:r>
              <a:rPr lang="en-US" altLang="en-US" sz="2700" b="1" dirty="0" smtClean="0">
                <a:latin typeface="Candara" panose="020E0502030303020204" pitchFamily="34" charset="0"/>
              </a:rPr>
              <a:t> Normal Form (BCNF)</a:t>
            </a:r>
            <a:r>
              <a:rPr lang="en-US" altLang="en-US" sz="2700" dirty="0" smtClean="0">
                <a:latin typeface="Candara" panose="020E0502030303020204" pitchFamily="34" charset="0"/>
              </a:rPr>
              <a:t> </a:t>
            </a:r>
            <a:br>
              <a:rPr lang="en-US" altLang="en-US" sz="2700" dirty="0" smtClean="0">
                <a:latin typeface="Candara" panose="020E0502030303020204" pitchFamily="34" charset="0"/>
              </a:rPr>
            </a:br>
            <a:r>
              <a:rPr lang="en-US" altLang="en-US" sz="2700" dirty="0" smtClean="0">
                <a:latin typeface="Candara" panose="020E0502030303020204" pitchFamily="34" charset="0"/>
              </a:rPr>
              <a:t>if whenever an </a:t>
            </a:r>
          </a:p>
          <a:p>
            <a:pPr lvl="1" eaLnBrk="1" hangingPunct="1">
              <a:lnSpc>
                <a:spcPct val="150000"/>
              </a:lnSpc>
            </a:pPr>
            <a:r>
              <a:rPr lang="en-US" altLang="en-US" sz="2500" b="1" dirty="0" smtClean="0">
                <a:latin typeface="Candara" panose="020E0502030303020204" pitchFamily="34" charset="0"/>
              </a:rPr>
              <a:t>FD X → A</a:t>
            </a:r>
            <a:r>
              <a:rPr lang="en-US" altLang="en-US" sz="2500" dirty="0" smtClean="0">
                <a:latin typeface="Candara" panose="020E0502030303020204" pitchFamily="34" charset="0"/>
              </a:rPr>
              <a:t> holds in R, then </a:t>
            </a:r>
            <a:r>
              <a:rPr lang="en-US" altLang="en-US" sz="2500" b="1" dirty="0" smtClean="0">
                <a:latin typeface="Candara" panose="020E0502030303020204" pitchFamily="34" charset="0"/>
              </a:rPr>
              <a:t>X is a </a:t>
            </a:r>
            <a:r>
              <a:rPr lang="en-US" altLang="en-US" sz="2500" b="1" dirty="0" err="1" smtClean="0">
                <a:latin typeface="Candara" panose="020E0502030303020204" pitchFamily="34" charset="0"/>
              </a:rPr>
              <a:t>superkey</a:t>
            </a:r>
            <a:r>
              <a:rPr lang="en-US" altLang="en-US" sz="2500" dirty="0" smtClean="0">
                <a:latin typeface="Candara" panose="020E0502030303020204" pitchFamily="34" charset="0"/>
              </a:rPr>
              <a:t> of R</a:t>
            </a:r>
          </a:p>
          <a:p>
            <a:pPr eaLnBrk="1" hangingPunct="1">
              <a:lnSpc>
                <a:spcPct val="150000"/>
              </a:lnSpc>
            </a:pPr>
            <a:r>
              <a:rPr lang="en-US" altLang="en-US" sz="2700" dirty="0" smtClean="0">
                <a:latin typeface="Candara" panose="020E0502030303020204" pitchFamily="34" charset="0"/>
              </a:rPr>
              <a:t>Each normal form is strictly stronger than the previous one</a:t>
            </a:r>
          </a:p>
          <a:p>
            <a:pPr lvl="1" eaLnBrk="1" hangingPunct="1">
              <a:lnSpc>
                <a:spcPct val="150000"/>
              </a:lnSpc>
            </a:pPr>
            <a:r>
              <a:rPr lang="en-US" altLang="en-US" sz="2700" dirty="0" smtClean="0">
                <a:latin typeface="Candara" panose="020E0502030303020204" pitchFamily="34" charset="0"/>
              </a:rPr>
              <a:t>Every 2NF relation is in 1NF</a:t>
            </a:r>
          </a:p>
          <a:p>
            <a:pPr lvl="1" eaLnBrk="1" hangingPunct="1">
              <a:lnSpc>
                <a:spcPct val="150000"/>
              </a:lnSpc>
            </a:pPr>
            <a:r>
              <a:rPr lang="en-US" altLang="en-US" sz="2700" dirty="0" smtClean="0">
                <a:latin typeface="Candara" panose="020E0502030303020204" pitchFamily="34" charset="0"/>
              </a:rPr>
              <a:t>Every 3NF relation is in 2NF</a:t>
            </a:r>
          </a:p>
          <a:p>
            <a:pPr lvl="1" eaLnBrk="1" hangingPunct="1">
              <a:lnSpc>
                <a:spcPct val="150000"/>
              </a:lnSpc>
            </a:pPr>
            <a:r>
              <a:rPr lang="en-US" altLang="en-US" sz="2700" dirty="0" smtClean="0">
                <a:latin typeface="Candara" panose="020E0502030303020204" pitchFamily="34" charset="0"/>
              </a:rPr>
              <a:t>Every BCNF relation is in 3NF</a:t>
            </a:r>
          </a:p>
          <a:p>
            <a:pPr eaLnBrk="1" hangingPunct="1">
              <a:lnSpc>
                <a:spcPct val="150000"/>
              </a:lnSpc>
            </a:pPr>
            <a:r>
              <a:rPr lang="en-US" altLang="en-US" sz="2700" dirty="0" smtClean="0">
                <a:latin typeface="Candara" panose="020E0502030303020204" pitchFamily="34" charset="0"/>
              </a:rPr>
              <a:t>Hence BCNF is considered a </a:t>
            </a:r>
            <a:r>
              <a:rPr lang="en-US" altLang="en-US" sz="2700" dirty="0" smtClean="0">
                <a:solidFill>
                  <a:srgbClr val="990033"/>
                </a:solidFill>
                <a:latin typeface="Candara" panose="020E0502030303020204" pitchFamily="34" charset="0"/>
              </a:rPr>
              <a:t>stronger form of 3NF</a:t>
            </a:r>
          </a:p>
        </p:txBody>
      </p:sp>
    </p:spTree>
    <p:extLst>
      <p:ext uri="{BB962C8B-B14F-4D97-AF65-F5344CB8AC3E}">
        <p14:creationId xmlns:p14="http://schemas.microsoft.com/office/powerpoint/2010/main" val="2385150857"/>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6"/>
          <p:cNvSpPr>
            <a:spLocks noGrp="1" noChangeArrowheads="1"/>
          </p:cNvSpPr>
          <p:nvPr>
            <p:ph type="title"/>
          </p:nvPr>
        </p:nvSpPr>
        <p:spPr>
          <a:xfrm>
            <a:off x="0" y="1"/>
            <a:ext cx="9144000" cy="685799"/>
          </a:xfrm>
        </p:spPr>
        <p:txBody>
          <a:bodyPr/>
          <a:lstStyle/>
          <a:p>
            <a:pPr eaLnBrk="1" hangingPunct="1"/>
            <a:r>
              <a:rPr lang="en-US" altLang="en-US" sz="2700" dirty="0" smtClean="0"/>
              <a:t>Definitions of Keys and Attributes Participating in Keys (2)</a:t>
            </a:r>
          </a:p>
        </p:txBody>
      </p:sp>
      <p:sp>
        <p:nvSpPr>
          <p:cNvPr id="72707" name="Rectangle 7"/>
          <p:cNvSpPr>
            <a:spLocks noGrp="1" noChangeArrowheads="1"/>
          </p:cNvSpPr>
          <p:nvPr>
            <p:ph idx="1"/>
          </p:nvPr>
        </p:nvSpPr>
        <p:spPr>
          <a:xfrm>
            <a:off x="44450" y="748747"/>
            <a:ext cx="9042400" cy="5943600"/>
          </a:xfrm>
        </p:spPr>
        <p:txBody>
          <a:bodyPr/>
          <a:lstStyle/>
          <a:p>
            <a:pPr eaLnBrk="1" hangingPunct="1">
              <a:lnSpc>
                <a:spcPct val="150000"/>
              </a:lnSpc>
            </a:pPr>
            <a:r>
              <a:rPr lang="en-US" altLang="en-US" dirty="0" smtClean="0">
                <a:latin typeface="+mj-lt"/>
              </a:rPr>
              <a:t>If a relation schema has more than one key, each is called a </a:t>
            </a:r>
            <a:r>
              <a:rPr lang="en-US" altLang="en-US" b="1" dirty="0" smtClean="0">
                <a:latin typeface="+mj-lt"/>
              </a:rPr>
              <a:t>candidate</a:t>
            </a:r>
            <a:r>
              <a:rPr lang="en-US" altLang="en-US" dirty="0" smtClean="0">
                <a:latin typeface="+mj-lt"/>
              </a:rPr>
              <a:t> key.</a:t>
            </a:r>
          </a:p>
          <a:p>
            <a:pPr lvl="1" eaLnBrk="1" hangingPunct="1">
              <a:lnSpc>
                <a:spcPct val="150000"/>
              </a:lnSpc>
            </a:pPr>
            <a:r>
              <a:rPr lang="en-US" altLang="en-US" sz="2800" dirty="0" smtClean="0">
                <a:latin typeface="+mj-lt"/>
              </a:rPr>
              <a:t>One of the candidate keys is </a:t>
            </a:r>
            <a:r>
              <a:rPr lang="en-US" altLang="en-US" sz="2800" i="1" dirty="0" smtClean="0">
                <a:latin typeface="+mj-lt"/>
              </a:rPr>
              <a:t>arbitrarily</a:t>
            </a:r>
            <a:r>
              <a:rPr lang="en-US" altLang="en-US" sz="2800" dirty="0" smtClean="0">
                <a:latin typeface="+mj-lt"/>
              </a:rPr>
              <a:t> designated to be the </a:t>
            </a:r>
            <a:r>
              <a:rPr lang="en-US" altLang="en-US" sz="2800" b="1" dirty="0" smtClean="0">
                <a:latin typeface="+mj-lt"/>
              </a:rPr>
              <a:t>primary key</a:t>
            </a:r>
            <a:r>
              <a:rPr lang="en-US" altLang="en-US" sz="2800" dirty="0" smtClean="0">
                <a:latin typeface="+mj-lt"/>
              </a:rPr>
              <a:t>, and the others are called </a:t>
            </a:r>
            <a:r>
              <a:rPr lang="en-US" altLang="en-US" sz="2800" b="1" dirty="0" smtClean="0">
                <a:latin typeface="+mj-lt"/>
              </a:rPr>
              <a:t>secondary keys</a:t>
            </a:r>
            <a:r>
              <a:rPr lang="en-US" altLang="en-US" sz="2800" dirty="0" smtClean="0">
                <a:latin typeface="+mj-lt"/>
              </a:rPr>
              <a:t>.</a:t>
            </a:r>
          </a:p>
          <a:p>
            <a:pPr eaLnBrk="1" hangingPunct="1">
              <a:lnSpc>
                <a:spcPct val="150000"/>
              </a:lnSpc>
            </a:pPr>
            <a:r>
              <a:rPr lang="en-US" altLang="en-US" dirty="0" smtClean="0">
                <a:latin typeface="+mj-lt"/>
              </a:rPr>
              <a:t>A </a:t>
            </a:r>
            <a:r>
              <a:rPr lang="en-US" altLang="en-US" b="1" dirty="0" smtClean="0">
                <a:latin typeface="+mj-lt"/>
              </a:rPr>
              <a:t>Prime attribute</a:t>
            </a:r>
            <a:r>
              <a:rPr lang="en-US" altLang="en-US" dirty="0" smtClean="0">
                <a:latin typeface="+mj-lt"/>
              </a:rPr>
              <a:t> </a:t>
            </a:r>
          </a:p>
          <a:p>
            <a:pPr lvl="1" eaLnBrk="1" hangingPunct="1">
              <a:lnSpc>
                <a:spcPct val="150000"/>
              </a:lnSpc>
            </a:pPr>
            <a:r>
              <a:rPr lang="en-US" altLang="en-US" dirty="0" smtClean="0">
                <a:latin typeface="+mj-lt"/>
              </a:rPr>
              <a:t>a member of </a:t>
            </a:r>
            <a:r>
              <a:rPr lang="en-US" altLang="en-US" i="1" dirty="0" smtClean="0">
                <a:latin typeface="+mj-lt"/>
              </a:rPr>
              <a:t>some</a:t>
            </a:r>
            <a:r>
              <a:rPr lang="en-US" altLang="en-US" dirty="0" smtClean="0">
                <a:latin typeface="+mj-lt"/>
              </a:rPr>
              <a:t> candidate key</a:t>
            </a:r>
          </a:p>
          <a:p>
            <a:pPr eaLnBrk="1" hangingPunct="1">
              <a:lnSpc>
                <a:spcPct val="150000"/>
              </a:lnSpc>
            </a:pPr>
            <a:r>
              <a:rPr lang="en-US" altLang="en-US" dirty="0" smtClean="0">
                <a:latin typeface="+mj-lt"/>
              </a:rPr>
              <a:t>A </a:t>
            </a:r>
            <a:r>
              <a:rPr lang="en-US" altLang="en-US" b="1" dirty="0" smtClean="0">
                <a:latin typeface="+mj-lt"/>
              </a:rPr>
              <a:t>Nonprime attribute</a:t>
            </a:r>
            <a:r>
              <a:rPr lang="en-US" altLang="en-US" dirty="0" smtClean="0">
                <a:latin typeface="+mj-lt"/>
              </a:rPr>
              <a:t> is not a prime attribute</a:t>
            </a:r>
          </a:p>
          <a:p>
            <a:pPr lvl="1" eaLnBrk="1" hangingPunct="1">
              <a:lnSpc>
                <a:spcPct val="150000"/>
              </a:lnSpc>
            </a:pPr>
            <a:r>
              <a:rPr lang="en-US" altLang="en-US" dirty="0" smtClean="0">
                <a:latin typeface="+mj-lt"/>
              </a:rPr>
              <a:t>it is not a member of any candidate key. </a:t>
            </a:r>
          </a:p>
        </p:txBody>
      </p:sp>
    </p:spTree>
    <p:extLst>
      <p:ext uri="{BB962C8B-B14F-4D97-AF65-F5344CB8AC3E}">
        <p14:creationId xmlns:p14="http://schemas.microsoft.com/office/powerpoint/2010/main" val="4016018854"/>
      </p:ext>
    </p:extLst>
  </p:cSld>
  <p:clrMapOvr>
    <a:masterClrMapping/>
  </p:clrMapOvr>
  <p:transition spd="med"/>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3" name="Rectangle 9"/>
          <p:cNvSpPr>
            <a:spLocks noGrp="1" noChangeArrowheads="1"/>
          </p:cNvSpPr>
          <p:nvPr>
            <p:ph type="title"/>
          </p:nvPr>
        </p:nvSpPr>
        <p:spPr>
          <a:xfrm>
            <a:off x="0" y="1"/>
            <a:ext cx="9144000" cy="685799"/>
          </a:xfrm>
        </p:spPr>
        <p:txBody>
          <a:bodyPr anchor="ctr"/>
          <a:lstStyle/>
          <a:p>
            <a:pPr eaLnBrk="1" hangingPunct="1"/>
            <a:r>
              <a:rPr lang="en-US" altLang="en-US" sz="2800" b="1" dirty="0" smtClean="0">
                <a:effectLst>
                  <a:outerShdw blurRad="38100" dist="38100" dir="2700000" algn="tl">
                    <a:srgbClr val="000000">
                      <a:alpha val="43137"/>
                    </a:srgbClr>
                  </a:outerShdw>
                </a:effectLst>
              </a:rPr>
              <a:t>Boyce-</a:t>
            </a:r>
            <a:r>
              <a:rPr lang="en-US" altLang="en-US" sz="2800" b="1" dirty="0" err="1" smtClean="0">
                <a:effectLst>
                  <a:outerShdw blurRad="38100" dist="38100" dir="2700000" algn="tl">
                    <a:srgbClr val="000000">
                      <a:alpha val="43137"/>
                    </a:srgbClr>
                  </a:outerShdw>
                </a:effectLst>
              </a:rPr>
              <a:t>Codd</a:t>
            </a:r>
            <a:r>
              <a:rPr lang="en-US" altLang="en-US" sz="3200" b="1" dirty="0" smtClean="0"/>
              <a:t> normal form</a:t>
            </a:r>
          </a:p>
        </p:txBody>
      </p:sp>
      <p:sp>
        <p:nvSpPr>
          <p:cNvPr id="6" name="Title 1"/>
          <p:cNvSpPr txBox="1">
            <a:spLocks/>
          </p:cNvSpPr>
          <p:nvPr/>
        </p:nvSpPr>
        <p:spPr bwMode="auto">
          <a:xfrm>
            <a:off x="3251430" y="2874082"/>
            <a:ext cx="3163957" cy="432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2400" b="1" i="0" dirty="0" smtClean="0">
                <a:solidFill>
                  <a:srgbClr val="0070C0"/>
                </a:solidFill>
                <a:effectLst>
                  <a:outerShdw blurRad="38100" dist="38100" dir="2700000" algn="tl">
                    <a:srgbClr val="000000">
                      <a:alpha val="43137"/>
                    </a:srgbClr>
                  </a:outerShdw>
                </a:effectLst>
                <a:latin typeface="Verdana" panose="020B0604030504040204" pitchFamily="34" charset="0"/>
              </a:rPr>
              <a:t>R is in 3NF   </a:t>
            </a:r>
            <a:endParaRPr lang="en-US" altLang="en-US" sz="2400" b="1" i="0" dirty="0">
              <a:solidFill>
                <a:srgbClr val="0070C0"/>
              </a:solidFill>
              <a:effectLst>
                <a:outerShdw blurRad="38100" dist="38100" dir="2700000" algn="tl">
                  <a:srgbClr val="000000">
                    <a:alpha val="43137"/>
                  </a:srgbClr>
                </a:outerShdw>
              </a:effectLst>
              <a:latin typeface="Verdana" panose="020B0604030504040204" pitchFamily="34" charset="0"/>
            </a:endParaRPr>
          </a:p>
        </p:txBody>
      </p:sp>
      <p:pic>
        <p:nvPicPr>
          <p:cNvPr id="7" name="Picture 6" descr="fig14_13.jpg"/>
          <p:cNvPicPr>
            <a:picLocks noChangeAspect="1"/>
          </p:cNvPicPr>
          <p:nvPr/>
        </p:nvPicPr>
        <p:blipFill rotWithShape="1">
          <a:blip r:embed="rId3">
            <a:extLst>
              <a:ext uri="{28A0092B-C50C-407E-A947-70E740481C1C}">
                <a14:useLocalDpi xmlns:a14="http://schemas.microsoft.com/office/drawing/2010/main" val="0"/>
              </a:ext>
            </a:extLst>
          </a:blip>
          <a:srcRect l="9711" t="76158" r="65042"/>
          <a:stretch/>
        </p:blipFill>
        <p:spPr bwMode="auto">
          <a:xfrm>
            <a:off x="76200" y="762000"/>
            <a:ext cx="2743200" cy="2112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8" name="Table 7"/>
          <p:cNvGraphicFramePr>
            <a:graphicFrameLocks noGrp="1"/>
          </p:cNvGraphicFramePr>
          <p:nvPr>
            <p:extLst>
              <p:ext uri="{D42A27DB-BD31-4B8C-83A1-F6EECF244321}">
                <p14:modId xmlns:p14="http://schemas.microsoft.com/office/powerpoint/2010/main" val="3425620520"/>
              </p:ext>
            </p:extLst>
          </p:nvPr>
        </p:nvGraphicFramePr>
        <p:xfrm>
          <a:off x="3356415" y="1334057"/>
          <a:ext cx="5334001" cy="1371600"/>
        </p:xfrm>
        <a:graphic>
          <a:graphicData uri="http://schemas.openxmlformats.org/drawingml/2006/table">
            <a:tbl>
              <a:tblPr firstRow="1" bandRow="1">
                <a:tableStyleId>{5C22544A-7EE6-4342-B048-85BDC9FD1C3A}</a:tableStyleId>
              </a:tblPr>
              <a:tblGrid>
                <a:gridCol w="3731003">
                  <a:extLst>
                    <a:ext uri="{9D8B030D-6E8A-4147-A177-3AD203B41FA5}">
                      <a16:colId xmlns:a16="http://schemas.microsoft.com/office/drawing/2014/main" val="2103836065"/>
                    </a:ext>
                  </a:extLst>
                </a:gridCol>
                <a:gridCol w="801499">
                  <a:extLst>
                    <a:ext uri="{9D8B030D-6E8A-4147-A177-3AD203B41FA5}">
                      <a16:colId xmlns:a16="http://schemas.microsoft.com/office/drawing/2014/main" val="116476508"/>
                    </a:ext>
                  </a:extLst>
                </a:gridCol>
                <a:gridCol w="801499">
                  <a:extLst>
                    <a:ext uri="{9D8B030D-6E8A-4147-A177-3AD203B41FA5}">
                      <a16:colId xmlns:a16="http://schemas.microsoft.com/office/drawing/2014/main" val="1414647240"/>
                    </a:ext>
                  </a:extLst>
                </a:gridCol>
              </a:tblGrid>
              <a:tr h="0">
                <a:tc>
                  <a:txBody>
                    <a:bodyPr/>
                    <a:lstStyle/>
                    <a:p>
                      <a:pPr algn="ctr"/>
                      <a:r>
                        <a:rPr lang="en-US" sz="2400" b="1" dirty="0" smtClean="0">
                          <a:solidFill>
                            <a:schemeClr val="bg1"/>
                          </a:solidFill>
                        </a:rPr>
                        <a:t>FD (X </a:t>
                      </a:r>
                      <a:r>
                        <a:rPr lang="en-US" sz="2400" b="1" dirty="0" smtClean="0">
                          <a:solidFill>
                            <a:schemeClr val="bg1"/>
                          </a:solidFill>
                          <a:sym typeface="Wingdings" panose="05000000000000000000" pitchFamily="2" charset="2"/>
                        </a:rPr>
                        <a:t> A)</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400" b="1" dirty="0" smtClean="0">
                          <a:solidFill>
                            <a:schemeClr val="bg1"/>
                          </a:solidFill>
                        </a:rPr>
                        <a:t>FD1</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400" b="1" dirty="0" smtClean="0">
                          <a:solidFill>
                            <a:schemeClr val="bg1"/>
                          </a:solidFill>
                        </a:rPr>
                        <a:t>FD2</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extLst>
                  <a:ext uri="{0D108BD9-81ED-4DB2-BD59-A6C34878D82A}">
                    <a16:rowId xmlns:a16="http://schemas.microsoft.com/office/drawing/2014/main" val="181596741"/>
                  </a:ext>
                </a:extLst>
              </a:tr>
              <a:tr h="370840">
                <a:tc>
                  <a:txBody>
                    <a:bodyPr/>
                    <a:lstStyle/>
                    <a:p>
                      <a:r>
                        <a:rPr lang="en-US" altLang="en-US" sz="2400" b="0" kern="0" dirty="0" smtClean="0">
                          <a:solidFill>
                            <a:schemeClr val="bg2">
                              <a:lumMod val="10000"/>
                              <a:lumOff val="90000"/>
                            </a:schemeClr>
                          </a:solidFill>
                        </a:rPr>
                        <a:t>X is a </a:t>
                      </a:r>
                      <a:r>
                        <a:rPr lang="en-US" altLang="en-US" sz="2400" b="0" kern="0" dirty="0" err="1" smtClean="0">
                          <a:solidFill>
                            <a:schemeClr val="bg2">
                              <a:lumMod val="10000"/>
                              <a:lumOff val="90000"/>
                            </a:schemeClr>
                          </a:solidFill>
                        </a:rPr>
                        <a:t>superkey</a:t>
                      </a:r>
                      <a:r>
                        <a:rPr lang="en-US" altLang="en-US" sz="2400" b="0" kern="0" dirty="0" smtClean="0">
                          <a:solidFill>
                            <a:schemeClr val="bg2">
                              <a:lumMod val="10000"/>
                              <a:lumOff val="90000"/>
                            </a:schemeClr>
                          </a:solidFill>
                        </a:rPr>
                        <a:t> of R</a:t>
                      </a:r>
                      <a:endParaRPr lang="en-US" sz="2400" b="0" dirty="0">
                        <a:solidFill>
                          <a:schemeClr val="bg2">
                            <a:lumMod val="10000"/>
                            <a:lumOff val="90000"/>
                          </a:schemeClr>
                        </a:solidFill>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7030A0"/>
                    </a:solidFill>
                  </a:tcPr>
                </a:tc>
                <a:tc>
                  <a:txBody>
                    <a:bodyPr/>
                    <a:lstStyle/>
                    <a:p>
                      <a:pPr lvl="0" algn="ctr"/>
                      <a:r>
                        <a:rPr lang="en-US" sz="2400" b="1" dirty="0" smtClean="0">
                          <a:latin typeface="Candara" panose="020E0502030303020204" pitchFamily="34" charset="0"/>
                        </a:rPr>
                        <a:t>YES</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r>
                        <a:rPr lang="en-US" sz="2400" b="1" dirty="0" smtClean="0">
                          <a:latin typeface="Candara" panose="020E0502030303020204" pitchFamily="34" charset="0"/>
                        </a:rPr>
                        <a:t>NO</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extLst>
                  <a:ext uri="{0D108BD9-81ED-4DB2-BD59-A6C34878D82A}">
                    <a16:rowId xmlns:a16="http://schemas.microsoft.com/office/drawing/2014/main" val="1335812653"/>
                  </a:ext>
                </a:extLst>
              </a:tr>
              <a:tr h="370840">
                <a:tc>
                  <a: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altLang="en-US" sz="2400" b="0" kern="0" dirty="0" smtClean="0">
                          <a:solidFill>
                            <a:schemeClr val="bg2">
                              <a:lumMod val="10000"/>
                              <a:lumOff val="90000"/>
                            </a:schemeClr>
                          </a:solidFill>
                        </a:rPr>
                        <a:t>A is a prime attribute of R</a:t>
                      </a: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7030A0"/>
                    </a:solidFill>
                  </a:tcPr>
                </a:tc>
                <a:tc>
                  <a:txBody>
                    <a:bodyPr/>
                    <a:lstStyle/>
                    <a:p>
                      <a:pPr lvl="0" algn="ctr"/>
                      <a:r>
                        <a:rPr lang="en-US" sz="2400" b="1" dirty="0" smtClean="0">
                          <a:latin typeface="Candara" panose="020E0502030303020204" pitchFamily="34" charset="0"/>
                        </a:rPr>
                        <a:t>X</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dirty="0" smtClean="0">
                          <a:latin typeface="Candara" panose="020E0502030303020204" pitchFamily="34" charset="0"/>
                        </a:rPr>
                        <a:t>YES</a:t>
                      </a: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extLst>
                  <a:ext uri="{0D108BD9-81ED-4DB2-BD59-A6C34878D82A}">
                    <a16:rowId xmlns:a16="http://schemas.microsoft.com/office/drawing/2014/main" val="2384154043"/>
                  </a:ext>
                </a:extLst>
              </a:tr>
            </a:tbl>
          </a:graphicData>
        </a:graphic>
      </p:graphicFrame>
      <p:sp>
        <p:nvSpPr>
          <p:cNvPr id="9" name="Rectangle 8"/>
          <p:cNvSpPr/>
          <p:nvPr/>
        </p:nvSpPr>
        <p:spPr bwMode="auto">
          <a:xfrm>
            <a:off x="7091680" y="1826267"/>
            <a:ext cx="785935" cy="392496"/>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0" name="Rectangle 9"/>
          <p:cNvSpPr/>
          <p:nvPr/>
        </p:nvSpPr>
        <p:spPr bwMode="auto">
          <a:xfrm>
            <a:off x="7091680" y="2278722"/>
            <a:ext cx="785935" cy="392496"/>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1" name="Rectangle 10"/>
          <p:cNvSpPr/>
          <p:nvPr/>
        </p:nvSpPr>
        <p:spPr bwMode="auto">
          <a:xfrm>
            <a:off x="7903015" y="1826266"/>
            <a:ext cx="787401" cy="392497"/>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2" name="Rectangle 11"/>
          <p:cNvSpPr/>
          <p:nvPr/>
        </p:nvSpPr>
        <p:spPr bwMode="auto">
          <a:xfrm>
            <a:off x="7903015" y="2267341"/>
            <a:ext cx="787401" cy="403877"/>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6" name="Title 1"/>
          <p:cNvSpPr txBox="1">
            <a:spLocks/>
          </p:cNvSpPr>
          <p:nvPr/>
        </p:nvSpPr>
        <p:spPr bwMode="auto">
          <a:xfrm>
            <a:off x="3310695" y="803451"/>
            <a:ext cx="1764225" cy="569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b="1" i="0" dirty="0" smtClean="0">
                <a:solidFill>
                  <a:srgbClr val="000000"/>
                </a:solidFill>
                <a:latin typeface="Verdana" panose="020B0604030504040204" pitchFamily="34" charset="0"/>
              </a:rPr>
              <a:t>Is R in 3NF</a:t>
            </a:r>
            <a:r>
              <a:rPr lang="en-US" altLang="en-US" sz="1800" b="1" dirty="0" smtClean="0">
                <a:solidFill>
                  <a:srgbClr val="000000"/>
                </a:solidFill>
                <a:latin typeface="Verdana" panose="020B0604030504040204" pitchFamily="34" charset="0"/>
              </a:rPr>
              <a:t>?</a:t>
            </a:r>
            <a:endParaRPr lang="en-US" altLang="en-US" sz="1800" b="1" i="0" dirty="0">
              <a:solidFill>
                <a:srgbClr val="000000"/>
              </a:solidFill>
              <a:latin typeface="Verdana" panose="020B0604030504040204" pitchFamily="34" charset="0"/>
            </a:endParaRPr>
          </a:p>
        </p:txBody>
      </p:sp>
      <p:sp>
        <p:nvSpPr>
          <p:cNvPr id="17" name="Title 1"/>
          <p:cNvSpPr txBox="1">
            <a:spLocks/>
          </p:cNvSpPr>
          <p:nvPr/>
        </p:nvSpPr>
        <p:spPr bwMode="auto">
          <a:xfrm>
            <a:off x="5194509" y="5205352"/>
            <a:ext cx="3657600" cy="67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b="1" i="0" dirty="0" smtClean="0">
                <a:solidFill>
                  <a:srgbClr val="0070C0"/>
                </a:solidFill>
                <a:effectLst>
                  <a:outerShdw blurRad="38100" dist="38100" dir="2700000" algn="tl">
                    <a:srgbClr val="000000">
                      <a:alpha val="43137"/>
                    </a:srgbClr>
                  </a:outerShdw>
                </a:effectLst>
                <a:latin typeface="Verdana" panose="020B0604030504040204" pitchFamily="34" charset="0"/>
              </a:rPr>
              <a:t>R is not </a:t>
            </a:r>
            <a:r>
              <a:rPr lang="en-US" altLang="en-US" b="1" i="0" dirty="0">
                <a:solidFill>
                  <a:srgbClr val="0070C0"/>
                </a:solidFill>
                <a:effectLst>
                  <a:outerShdw blurRad="38100" dist="38100" dir="2700000" algn="tl">
                    <a:srgbClr val="000000">
                      <a:alpha val="43137"/>
                    </a:srgbClr>
                  </a:outerShdw>
                </a:effectLst>
                <a:latin typeface="Verdana" panose="020B0604030504040204" pitchFamily="34" charset="0"/>
              </a:rPr>
              <a:t>in </a:t>
            </a:r>
            <a:r>
              <a:rPr lang="en-US" altLang="en-US" b="1" i="0" dirty="0" smtClean="0">
                <a:solidFill>
                  <a:srgbClr val="0070C0"/>
                </a:solidFill>
                <a:effectLst>
                  <a:outerShdw blurRad="38100" dist="38100" dir="2700000" algn="tl">
                    <a:srgbClr val="000000">
                      <a:alpha val="43137"/>
                    </a:srgbClr>
                  </a:outerShdw>
                </a:effectLst>
                <a:latin typeface="Verdana" panose="020B0604030504040204" pitchFamily="34" charset="0"/>
              </a:rPr>
              <a:t>BCNF.</a:t>
            </a:r>
            <a:endParaRPr lang="en-US" altLang="en-US" b="1" i="0" dirty="0">
              <a:solidFill>
                <a:srgbClr val="0070C0"/>
              </a:solidFill>
              <a:effectLst>
                <a:outerShdw blurRad="38100" dist="38100" dir="2700000" algn="tl">
                  <a:srgbClr val="000000">
                    <a:alpha val="43137"/>
                  </a:srgbClr>
                </a:outerShdw>
              </a:effectLst>
              <a:latin typeface="Verdana" panose="020B0604030504040204" pitchFamily="34" charset="0"/>
            </a:endParaRPr>
          </a:p>
        </p:txBody>
      </p:sp>
      <p:sp>
        <p:nvSpPr>
          <p:cNvPr id="18" name="Title 1"/>
          <p:cNvSpPr txBox="1">
            <a:spLocks/>
          </p:cNvSpPr>
          <p:nvPr/>
        </p:nvSpPr>
        <p:spPr bwMode="auto">
          <a:xfrm>
            <a:off x="0" y="4343400"/>
            <a:ext cx="2450025" cy="569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b="1" i="0" dirty="0" smtClean="0">
                <a:solidFill>
                  <a:srgbClr val="000000"/>
                </a:solidFill>
                <a:latin typeface="Verdana" panose="020B0604030504040204" pitchFamily="34" charset="0"/>
              </a:rPr>
              <a:t>Is R in </a:t>
            </a:r>
            <a:r>
              <a:rPr lang="en-US" altLang="en-US" sz="1800" b="1" dirty="0" smtClean="0">
                <a:solidFill>
                  <a:srgbClr val="000000"/>
                </a:solidFill>
                <a:latin typeface="Verdana" panose="020B0604030504040204" pitchFamily="34" charset="0"/>
              </a:rPr>
              <a:t>BC</a:t>
            </a:r>
            <a:r>
              <a:rPr lang="en-US" altLang="en-US" sz="1800" b="1" i="0" dirty="0" smtClean="0">
                <a:solidFill>
                  <a:srgbClr val="000000"/>
                </a:solidFill>
                <a:latin typeface="Verdana" panose="020B0604030504040204" pitchFamily="34" charset="0"/>
              </a:rPr>
              <a:t>NF</a:t>
            </a:r>
            <a:r>
              <a:rPr lang="en-US" altLang="en-US" sz="1800" b="1" dirty="0" smtClean="0">
                <a:solidFill>
                  <a:srgbClr val="000000"/>
                </a:solidFill>
                <a:latin typeface="Verdana" panose="020B0604030504040204" pitchFamily="34" charset="0"/>
              </a:rPr>
              <a:t>?</a:t>
            </a:r>
            <a:endParaRPr lang="en-US" altLang="en-US" sz="1800" b="1" i="0" dirty="0">
              <a:solidFill>
                <a:srgbClr val="000000"/>
              </a:solidFill>
              <a:latin typeface="Verdana" panose="020B0604030504040204" pitchFamily="34" charset="0"/>
            </a:endParaRPr>
          </a:p>
        </p:txBody>
      </p:sp>
      <p:graphicFrame>
        <p:nvGraphicFramePr>
          <p:cNvPr id="19" name="Table 18"/>
          <p:cNvGraphicFramePr>
            <a:graphicFrameLocks noGrp="1"/>
          </p:cNvGraphicFramePr>
          <p:nvPr>
            <p:extLst>
              <p:ext uri="{D42A27DB-BD31-4B8C-83A1-F6EECF244321}">
                <p14:modId xmlns:p14="http://schemas.microsoft.com/office/powerpoint/2010/main" val="1733244490"/>
              </p:ext>
            </p:extLst>
          </p:nvPr>
        </p:nvGraphicFramePr>
        <p:xfrm>
          <a:off x="107563" y="4948785"/>
          <a:ext cx="4845437" cy="914400"/>
        </p:xfrm>
        <a:graphic>
          <a:graphicData uri="http://schemas.openxmlformats.org/drawingml/2006/table">
            <a:tbl>
              <a:tblPr firstRow="1" bandRow="1">
                <a:tableStyleId>{5C22544A-7EE6-4342-B048-85BDC9FD1C3A}</a:tableStyleId>
              </a:tblPr>
              <a:tblGrid>
                <a:gridCol w="3147449">
                  <a:extLst>
                    <a:ext uri="{9D8B030D-6E8A-4147-A177-3AD203B41FA5}">
                      <a16:colId xmlns:a16="http://schemas.microsoft.com/office/drawing/2014/main" val="2103836065"/>
                    </a:ext>
                  </a:extLst>
                </a:gridCol>
                <a:gridCol w="872295">
                  <a:extLst>
                    <a:ext uri="{9D8B030D-6E8A-4147-A177-3AD203B41FA5}">
                      <a16:colId xmlns:a16="http://schemas.microsoft.com/office/drawing/2014/main" val="116476508"/>
                    </a:ext>
                  </a:extLst>
                </a:gridCol>
                <a:gridCol w="825693">
                  <a:extLst>
                    <a:ext uri="{9D8B030D-6E8A-4147-A177-3AD203B41FA5}">
                      <a16:colId xmlns:a16="http://schemas.microsoft.com/office/drawing/2014/main" val="1414647240"/>
                    </a:ext>
                  </a:extLst>
                </a:gridCol>
              </a:tblGrid>
              <a:tr h="304800">
                <a:tc>
                  <a:txBody>
                    <a:bodyPr/>
                    <a:lstStyle/>
                    <a:p>
                      <a:pPr algn="ctr"/>
                      <a:r>
                        <a:rPr lang="en-US" sz="2400" b="1" dirty="0" smtClean="0">
                          <a:solidFill>
                            <a:schemeClr val="bg1"/>
                          </a:solidFill>
                        </a:rPr>
                        <a:t>FD (X </a:t>
                      </a:r>
                      <a:r>
                        <a:rPr lang="en-US" sz="2400" b="1" dirty="0" smtClean="0">
                          <a:solidFill>
                            <a:schemeClr val="bg1"/>
                          </a:solidFill>
                          <a:sym typeface="Wingdings" panose="05000000000000000000" pitchFamily="2" charset="2"/>
                        </a:rPr>
                        <a:t> A)</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400" b="1" dirty="0" smtClean="0">
                          <a:solidFill>
                            <a:schemeClr val="bg1"/>
                          </a:solidFill>
                        </a:rPr>
                        <a:t>FD1</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400" b="1" dirty="0" smtClean="0">
                          <a:solidFill>
                            <a:schemeClr val="bg1"/>
                          </a:solidFill>
                        </a:rPr>
                        <a:t>FD2</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extLst>
                  <a:ext uri="{0D108BD9-81ED-4DB2-BD59-A6C34878D82A}">
                    <a16:rowId xmlns:a16="http://schemas.microsoft.com/office/drawing/2014/main" val="181596741"/>
                  </a:ext>
                </a:extLst>
              </a:tr>
              <a:tr h="370840">
                <a:tc>
                  <a:txBody>
                    <a:bodyPr/>
                    <a:lstStyle/>
                    <a:p>
                      <a:r>
                        <a:rPr lang="en-US" altLang="en-US" sz="2400" b="0" kern="0" dirty="0" smtClean="0">
                          <a:solidFill>
                            <a:schemeClr val="bg2">
                              <a:lumMod val="10000"/>
                              <a:lumOff val="90000"/>
                            </a:schemeClr>
                          </a:solidFill>
                        </a:rPr>
                        <a:t>X is a </a:t>
                      </a:r>
                      <a:r>
                        <a:rPr lang="en-US" altLang="en-US" sz="2400" b="0" kern="0" dirty="0" err="1" smtClean="0">
                          <a:solidFill>
                            <a:schemeClr val="bg2">
                              <a:lumMod val="10000"/>
                              <a:lumOff val="90000"/>
                            </a:schemeClr>
                          </a:solidFill>
                        </a:rPr>
                        <a:t>superkey</a:t>
                      </a:r>
                      <a:r>
                        <a:rPr lang="en-US" altLang="en-US" sz="2400" b="0" kern="0" dirty="0" smtClean="0">
                          <a:solidFill>
                            <a:schemeClr val="bg2">
                              <a:lumMod val="10000"/>
                              <a:lumOff val="90000"/>
                            </a:schemeClr>
                          </a:solidFill>
                        </a:rPr>
                        <a:t> of R</a:t>
                      </a:r>
                      <a:endParaRPr lang="en-US" sz="2400" b="0" dirty="0">
                        <a:solidFill>
                          <a:schemeClr val="bg2">
                            <a:lumMod val="10000"/>
                            <a:lumOff val="90000"/>
                          </a:schemeClr>
                        </a:solidFill>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7030A0"/>
                    </a:solidFill>
                  </a:tcPr>
                </a:tc>
                <a:tc>
                  <a:txBody>
                    <a:bodyPr/>
                    <a:lstStyle/>
                    <a:p>
                      <a:pPr lvl="0" algn="ctr"/>
                      <a:r>
                        <a:rPr lang="en-US" sz="2400" b="1" dirty="0" smtClean="0">
                          <a:latin typeface="Candara" panose="020E0502030303020204" pitchFamily="34" charset="0"/>
                        </a:rPr>
                        <a:t>YES</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r>
                        <a:rPr lang="en-US" sz="2400" b="1" dirty="0" smtClean="0">
                          <a:latin typeface="Candara" panose="020E0502030303020204" pitchFamily="34" charset="0"/>
                        </a:rPr>
                        <a:t>NO</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extLst>
                  <a:ext uri="{0D108BD9-81ED-4DB2-BD59-A6C34878D82A}">
                    <a16:rowId xmlns:a16="http://schemas.microsoft.com/office/drawing/2014/main" val="1335812653"/>
                  </a:ext>
                </a:extLst>
              </a:tr>
            </a:tbl>
          </a:graphicData>
        </a:graphic>
      </p:graphicFrame>
      <p:sp>
        <p:nvSpPr>
          <p:cNvPr id="20" name="Rectangle 19"/>
          <p:cNvSpPr/>
          <p:nvPr/>
        </p:nvSpPr>
        <p:spPr bwMode="auto">
          <a:xfrm>
            <a:off x="3320855" y="5477848"/>
            <a:ext cx="685801" cy="316825"/>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1" name="Rectangle 20"/>
          <p:cNvSpPr/>
          <p:nvPr/>
        </p:nvSpPr>
        <p:spPr bwMode="auto">
          <a:xfrm>
            <a:off x="4238005" y="5468953"/>
            <a:ext cx="595404" cy="316825"/>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3" name="Rectangle 22"/>
          <p:cNvSpPr/>
          <p:nvPr/>
        </p:nvSpPr>
        <p:spPr>
          <a:xfrm>
            <a:off x="107563" y="6032027"/>
            <a:ext cx="6826637" cy="553998"/>
          </a:xfrm>
          <a:prstGeom prst="rect">
            <a:avLst/>
          </a:prstGeom>
        </p:spPr>
        <p:txBody>
          <a:bodyPr wrap="square">
            <a:spAutoFit/>
          </a:bodyPr>
          <a:lstStyle/>
          <a:p>
            <a:pPr eaLnBrk="1" hangingPunct="1">
              <a:lnSpc>
                <a:spcPct val="150000"/>
              </a:lnSpc>
              <a:defRPr/>
            </a:pPr>
            <a:r>
              <a:rPr lang="en-US" altLang="en-US" sz="2000" b="1" dirty="0" smtClean="0"/>
              <a:t>FD5 (C </a:t>
            </a:r>
            <a:r>
              <a:rPr lang="en-US" altLang="en-US" sz="2000" b="1" dirty="0" smtClean="0">
                <a:sym typeface="Wingdings" panose="05000000000000000000" pitchFamily="2" charset="2"/>
              </a:rPr>
              <a:t> B</a:t>
            </a:r>
            <a:r>
              <a:rPr lang="en-US" altLang="en-US" sz="2000" b="1" dirty="0" smtClean="0"/>
              <a:t>) </a:t>
            </a:r>
            <a:r>
              <a:rPr lang="en-US" altLang="en-US" sz="2000" dirty="0"/>
              <a:t>violates </a:t>
            </a:r>
            <a:r>
              <a:rPr lang="en-US" altLang="en-US" sz="2000" dirty="0" smtClean="0"/>
              <a:t>BCNF </a:t>
            </a:r>
            <a:r>
              <a:rPr lang="en-US" altLang="en-US" sz="2000" dirty="0"/>
              <a:t>because </a:t>
            </a:r>
            <a:r>
              <a:rPr lang="en-US" altLang="en-US" sz="2000" b="1" dirty="0" smtClean="0"/>
              <a:t>C</a:t>
            </a:r>
            <a:r>
              <a:rPr lang="en-US" altLang="en-US" sz="2000" dirty="0" smtClean="0"/>
              <a:t> </a:t>
            </a:r>
            <a:r>
              <a:rPr lang="en-US" altLang="en-US" sz="2000" dirty="0"/>
              <a:t>is </a:t>
            </a:r>
            <a:r>
              <a:rPr lang="en-US" altLang="en-US" sz="2000" b="1" dirty="0"/>
              <a:t>not a </a:t>
            </a:r>
            <a:r>
              <a:rPr lang="en-US" altLang="en-US" sz="2000" b="1" dirty="0" err="1" smtClean="0"/>
              <a:t>superkey</a:t>
            </a:r>
            <a:r>
              <a:rPr lang="en-US" altLang="en-US" sz="2000" b="1" dirty="0" smtClean="0"/>
              <a:t>.</a:t>
            </a:r>
            <a:endParaRPr lang="en-US" altLang="en-US" sz="2000" b="1" dirty="0"/>
          </a:p>
        </p:txBody>
      </p:sp>
      <p:sp>
        <p:nvSpPr>
          <p:cNvPr id="2" name="Rectangle 1"/>
          <p:cNvSpPr/>
          <p:nvPr/>
        </p:nvSpPr>
        <p:spPr bwMode="auto">
          <a:xfrm>
            <a:off x="0" y="3639234"/>
            <a:ext cx="9144000" cy="80335"/>
          </a:xfrm>
          <a:prstGeom prst="rect">
            <a:avLst/>
          </a:prstGeom>
          <a:solidFill>
            <a:schemeClr val="bg2">
              <a:lumMod val="25000"/>
              <a:lumOff val="75000"/>
            </a:schemeClr>
          </a:solidFill>
          <a:ln w="9525" cap="flat" cmpd="sng" algn="ctr">
            <a:solidFill>
              <a:schemeClr val="bg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342380839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1"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mph" presetSubtype="2" fill="hold" nodeType="clickEffect">
                                  <p:stCondLst>
                                    <p:cond delay="0"/>
                                  </p:stCondLst>
                                  <p:childTnLst>
                                    <p:animClr clrSpc="rgb" dir="cw">
                                      <p:cBhvr>
                                        <p:cTn id="22" dur="500" fill="hold"/>
                                        <p:tgtEl>
                                          <p:spTgt spid="9"/>
                                        </p:tgtEl>
                                        <p:attrNameLst>
                                          <p:attrName>fillcolor</p:attrName>
                                        </p:attrNameLst>
                                      </p:cBhvr>
                                      <p:to>
                                        <a:schemeClr val="accent2"/>
                                      </p:to>
                                    </p:animClr>
                                    <p:set>
                                      <p:cBhvr>
                                        <p:cTn id="23" dur="500" fill="hold"/>
                                        <p:tgtEl>
                                          <p:spTgt spid="9"/>
                                        </p:tgtEl>
                                        <p:attrNameLst>
                                          <p:attrName>fill.type</p:attrName>
                                        </p:attrNameLst>
                                      </p:cBhvr>
                                      <p:to>
                                        <p:strVal val="solid"/>
                                      </p:to>
                                    </p:set>
                                    <p:set>
                                      <p:cBhvr>
                                        <p:cTn id="24" dur="500" fill="hold"/>
                                        <p:tgtEl>
                                          <p:spTgt spid="9"/>
                                        </p:tgtEl>
                                        <p:attrNameLst>
                                          <p:attrName>fill.on</p:attrName>
                                        </p:attrNameLst>
                                      </p:cBhvr>
                                      <p:to>
                                        <p:strVal val="tru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mph" presetSubtype="2" fill="hold" nodeType="clickEffect">
                                  <p:stCondLst>
                                    <p:cond delay="0"/>
                                  </p:stCondLst>
                                  <p:childTnLst>
                                    <p:animClr clrSpc="rgb" dir="cw">
                                      <p:cBhvr>
                                        <p:cTn id="32" dur="500" fill="hold"/>
                                        <p:tgtEl>
                                          <p:spTgt spid="10"/>
                                        </p:tgtEl>
                                        <p:attrNameLst>
                                          <p:attrName>fillcolor</p:attrName>
                                        </p:attrNameLst>
                                      </p:cBhvr>
                                      <p:to>
                                        <a:schemeClr val="accent2"/>
                                      </p:to>
                                    </p:animClr>
                                    <p:set>
                                      <p:cBhvr>
                                        <p:cTn id="33" dur="500" fill="hold"/>
                                        <p:tgtEl>
                                          <p:spTgt spid="10"/>
                                        </p:tgtEl>
                                        <p:attrNameLst>
                                          <p:attrName>fill.type</p:attrName>
                                        </p:attrNameLst>
                                      </p:cBhvr>
                                      <p:to>
                                        <p:strVal val="solid"/>
                                      </p:to>
                                    </p:set>
                                    <p:set>
                                      <p:cBhvr>
                                        <p:cTn id="34" dur="500" fill="hold"/>
                                        <p:tgtEl>
                                          <p:spTgt spid="10"/>
                                        </p:tgtEl>
                                        <p:attrNameLst>
                                          <p:attrName>fill.on</p:attrName>
                                        </p:attrNameLst>
                                      </p:cBhvr>
                                      <p:to>
                                        <p:strVal val="tru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grpId="0" nodeType="clickEffect">
                                  <p:stCondLst>
                                    <p:cond delay="0"/>
                                  </p:stCondLst>
                                  <p:childTnLst>
                                    <p:set>
                                      <p:cBhvr>
                                        <p:cTn id="38" dur="1" fill="hold">
                                          <p:stCondLst>
                                            <p:cond delay="0"/>
                                          </p:stCondLst>
                                        </p:cTn>
                                        <p:tgtEl>
                                          <p:spTgt spid="10"/>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mph" presetSubtype="2" fill="hold" nodeType="clickEffect">
                                  <p:stCondLst>
                                    <p:cond delay="0"/>
                                  </p:stCondLst>
                                  <p:childTnLst>
                                    <p:animClr clrSpc="rgb" dir="cw">
                                      <p:cBhvr>
                                        <p:cTn id="42" dur="500" fill="hold"/>
                                        <p:tgtEl>
                                          <p:spTgt spid="11"/>
                                        </p:tgtEl>
                                        <p:attrNameLst>
                                          <p:attrName>fillcolor</p:attrName>
                                        </p:attrNameLst>
                                      </p:cBhvr>
                                      <p:to>
                                        <a:schemeClr val="accent2"/>
                                      </p:to>
                                    </p:animClr>
                                    <p:set>
                                      <p:cBhvr>
                                        <p:cTn id="43" dur="500" fill="hold"/>
                                        <p:tgtEl>
                                          <p:spTgt spid="11"/>
                                        </p:tgtEl>
                                        <p:attrNameLst>
                                          <p:attrName>fill.type</p:attrName>
                                        </p:attrNameLst>
                                      </p:cBhvr>
                                      <p:to>
                                        <p:strVal val="solid"/>
                                      </p:to>
                                    </p:set>
                                    <p:set>
                                      <p:cBhvr>
                                        <p:cTn id="44" dur="500" fill="hold"/>
                                        <p:tgtEl>
                                          <p:spTgt spid="11"/>
                                        </p:tgtEl>
                                        <p:attrNameLst>
                                          <p:attrName>fill.on</p:attrName>
                                        </p:attrNameLst>
                                      </p:cBhvr>
                                      <p:to>
                                        <p:strVal val="tru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1" presetClass="emph" presetSubtype="2" fill="hold" nodeType="clickEffect">
                                  <p:stCondLst>
                                    <p:cond delay="0"/>
                                  </p:stCondLst>
                                  <p:childTnLst>
                                    <p:animClr clrSpc="rgb" dir="cw">
                                      <p:cBhvr>
                                        <p:cTn id="52" dur="500" fill="hold"/>
                                        <p:tgtEl>
                                          <p:spTgt spid="12"/>
                                        </p:tgtEl>
                                        <p:attrNameLst>
                                          <p:attrName>fillcolor</p:attrName>
                                        </p:attrNameLst>
                                      </p:cBhvr>
                                      <p:to>
                                        <a:schemeClr val="accent2"/>
                                      </p:to>
                                    </p:animClr>
                                    <p:set>
                                      <p:cBhvr>
                                        <p:cTn id="53" dur="500" fill="hold"/>
                                        <p:tgtEl>
                                          <p:spTgt spid="12"/>
                                        </p:tgtEl>
                                        <p:attrNameLst>
                                          <p:attrName>fill.type</p:attrName>
                                        </p:attrNameLst>
                                      </p:cBhvr>
                                      <p:to>
                                        <p:strVal val="solid"/>
                                      </p:to>
                                    </p:set>
                                    <p:set>
                                      <p:cBhvr>
                                        <p:cTn id="54" dur="500" fill="hold"/>
                                        <p:tgtEl>
                                          <p:spTgt spid="12"/>
                                        </p:tgtEl>
                                        <p:attrNameLst>
                                          <p:attrName>fill.on</p:attrName>
                                        </p:attrNameLst>
                                      </p:cBhvr>
                                      <p:to>
                                        <p:strVal val="true"/>
                                      </p:to>
                                    </p:set>
                                  </p:childTnLst>
                                </p:cTn>
                              </p:par>
                            </p:childTnLst>
                          </p:cTn>
                        </p:par>
                      </p:childTnLst>
                    </p:cTn>
                  </p:par>
                  <p:par>
                    <p:cTn id="55" fill="hold">
                      <p:stCondLst>
                        <p:cond delay="indefinite"/>
                      </p:stCondLst>
                      <p:childTnLst>
                        <p:par>
                          <p:cTn id="56" fill="hold">
                            <p:stCondLst>
                              <p:cond delay="0"/>
                            </p:stCondLst>
                            <p:childTnLst>
                              <p:par>
                                <p:cTn id="57" presetID="1" presetClass="exit" presetSubtype="0" fill="hold" grpId="0" nodeType="clickEffect">
                                  <p:stCondLst>
                                    <p:cond delay="0"/>
                                  </p:stCondLst>
                                  <p:childTnLst>
                                    <p:set>
                                      <p:cBhvr>
                                        <p:cTn id="58" dur="1" fill="hold">
                                          <p:stCondLst>
                                            <p:cond delay="0"/>
                                          </p:stCondLst>
                                        </p:cTn>
                                        <p:tgtEl>
                                          <p:spTgt spid="12"/>
                                        </p:tgtEl>
                                        <p:attrNameLst>
                                          <p:attrName>style.visibility</p:attrName>
                                        </p:attrNameLst>
                                      </p:cBhvr>
                                      <p:to>
                                        <p:strVal val="hidden"/>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8"/>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19"/>
                                        </p:tgtEl>
                                        <p:attrNameLst>
                                          <p:attrName>style.visibility</p:attrName>
                                        </p:attrNameLst>
                                      </p:cBhvr>
                                      <p:to>
                                        <p:strVal val="visible"/>
                                      </p:to>
                                    </p:set>
                                  </p:childTnLst>
                                </p:cTn>
                              </p:par>
                              <p:par>
                                <p:cTn id="75" presetID="1" presetClass="entr" presetSubtype="0" fill="hold" grpId="1" nodeType="withEffect">
                                  <p:stCondLst>
                                    <p:cond delay="0"/>
                                  </p:stCondLst>
                                  <p:childTnLst>
                                    <p:set>
                                      <p:cBhvr>
                                        <p:cTn id="76" dur="1" fill="hold">
                                          <p:stCondLst>
                                            <p:cond delay="0"/>
                                          </p:stCondLst>
                                        </p:cTn>
                                        <p:tgtEl>
                                          <p:spTgt spid="20"/>
                                        </p:tgtEl>
                                        <p:attrNameLst>
                                          <p:attrName>style.visibility</p:attrName>
                                        </p:attrNameLst>
                                      </p:cBhvr>
                                      <p:to>
                                        <p:strVal val="visible"/>
                                      </p:to>
                                    </p:set>
                                  </p:childTnLst>
                                </p:cTn>
                              </p:par>
                              <p:par>
                                <p:cTn id="77" presetID="1" presetClass="entr" presetSubtype="0" fill="hold" grpId="1" nodeType="withEffect">
                                  <p:stCondLst>
                                    <p:cond delay="0"/>
                                  </p:stCondLst>
                                  <p:childTnLst>
                                    <p:set>
                                      <p:cBhvr>
                                        <p:cTn id="78" dur="1" fill="hold">
                                          <p:stCondLst>
                                            <p:cond delay="0"/>
                                          </p:stCondLst>
                                        </p:cTn>
                                        <p:tgtEl>
                                          <p:spTgt spid="21"/>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mph" presetSubtype="2" fill="hold" nodeType="clickEffect">
                                  <p:stCondLst>
                                    <p:cond delay="0"/>
                                  </p:stCondLst>
                                  <p:childTnLst>
                                    <p:animClr clrSpc="rgb" dir="cw">
                                      <p:cBhvr>
                                        <p:cTn id="82" dur="500" fill="hold"/>
                                        <p:tgtEl>
                                          <p:spTgt spid="20"/>
                                        </p:tgtEl>
                                        <p:attrNameLst>
                                          <p:attrName>fillcolor</p:attrName>
                                        </p:attrNameLst>
                                      </p:cBhvr>
                                      <p:to>
                                        <a:schemeClr val="accent2"/>
                                      </p:to>
                                    </p:animClr>
                                    <p:set>
                                      <p:cBhvr>
                                        <p:cTn id="83" dur="500" fill="hold"/>
                                        <p:tgtEl>
                                          <p:spTgt spid="20"/>
                                        </p:tgtEl>
                                        <p:attrNameLst>
                                          <p:attrName>fill.type</p:attrName>
                                        </p:attrNameLst>
                                      </p:cBhvr>
                                      <p:to>
                                        <p:strVal val="solid"/>
                                      </p:to>
                                    </p:set>
                                    <p:set>
                                      <p:cBhvr>
                                        <p:cTn id="84" dur="500" fill="hold"/>
                                        <p:tgtEl>
                                          <p:spTgt spid="20"/>
                                        </p:tgtEl>
                                        <p:attrNameLst>
                                          <p:attrName>fill.on</p:attrName>
                                        </p:attrNameLst>
                                      </p:cBhvr>
                                      <p:to>
                                        <p:strVal val="true"/>
                                      </p:to>
                                    </p:set>
                                  </p:childTnLst>
                                </p:cTn>
                              </p:par>
                            </p:childTnLst>
                          </p:cTn>
                        </p:par>
                      </p:childTnLst>
                    </p:cTn>
                  </p:par>
                  <p:par>
                    <p:cTn id="85" fill="hold">
                      <p:stCondLst>
                        <p:cond delay="indefinite"/>
                      </p:stCondLst>
                      <p:childTnLst>
                        <p:par>
                          <p:cTn id="86" fill="hold">
                            <p:stCondLst>
                              <p:cond delay="0"/>
                            </p:stCondLst>
                            <p:childTnLst>
                              <p:par>
                                <p:cTn id="87" presetID="1" presetClass="exit" presetSubtype="0" fill="hold" grpId="0" nodeType="clickEffect">
                                  <p:stCondLst>
                                    <p:cond delay="0"/>
                                  </p:stCondLst>
                                  <p:childTnLst>
                                    <p:set>
                                      <p:cBhvr>
                                        <p:cTn id="88" dur="1" fill="hold">
                                          <p:stCondLst>
                                            <p:cond delay="0"/>
                                          </p:stCondLst>
                                        </p:cTn>
                                        <p:tgtEl>
                                          <p:spTgt spid="20"/>
                                        </p:tgtEl>
                                        <p:attrNameLst>
                                          <p:attrName>style.visibility</p:attrName>
                                        </p:attrNameLst>
                                      </p:cBhvr>
                                      <p:to>
                                        <p:strVal val="hidden"/>
                                      </p:to>
                                    </p:set>
                                  </p:childTnLst>
                                </p:cTn>
                              </p:par>
                            </p:childTnLst>
                          </p:cTn>
                        </p:par>
                      </p:childTnLst>
                    </p:cTn>
                  </p:par>
                  <p:par>
                    <p:cTn id="89" fill="hold">
                      <p:stCondLst>
                        <p:cond delay="indefinite"/>
                      </p:stCondLst>
                      <p:childTnLst>
                        <p:par>
                          <p:cTn id="90" fill="hold">
                            <p:stCondLst>
                              <p:cond delay="0"/>
                            </p:stCondLst>
                            <p:childTnLst>
                              <p:par>
                                <p:cTn id="91" presetID="1" presetClass="emph" presetSubtype="2" fill="hold" nodeType="clickEffect">
                                  <p:stCondLst>
                                    <p:cond delay="0"/>
                                  </p:stCondLst>
                                  <p:childTnLst>
                                    <p:animClr clrSpc="rgb" dir="cw">
                                      <p:cBhvr>
                                        <p:cTn id="92" dur="500" fill="hold"/>
                                        <p:tgtEl>
                                          <p:spTgt spid="21"/>
                                        </p:tgtEl>
                                        <p:attrNameLst>
                                          <p:attrName>fillcolor</p:attrName>
                                        </p:attrNameLst>
                                      </p:cBhvr>
                                      <p:to>
                                        <a:schemeClr val="accent2"/>
                                      </p:to>
                                    </p:animClr>
                                    <p:set>
                                      <p:cBhvr>
                                        <p:cTn id="93" dur="500" fill="hold"/>
                                        <p:tgtEl>
                                          <p:spTgt spid="21"/>
                                        </p:tgtEl>
                                        <p:attrNameLst>
                                          <p:attrName>fill.type</p:attrName>
                                        </p:attrNameLst>
                                      </p:cBhvr>
                                      <p:to>
                                        <p:strVal val="solid"/>
                                      </p:to>
                                    </p:set>
                                    <p:set>
                                      <p:cBhvr>
                                        <p:cTn id="94" dur="500" fill="hold"/>
                                        <p:tgtEl>
                                          <p:spTgt spid="21"/>
                                        </p:tgtEl>
                                        <p:attrNameLst>
                                          <p:attrName>fill.on</p:attrName>
                                        </p:attrNameLst>
                                      </p:cBhvr>
                                      <p:to>
                                        <p:strVal val="true"/>
                                      </p:to>
                                    </p:set>
                                  </p:childTnLst>
                                </p:cTn>
                              </p:par>
                            </p:childTnLst>
                          </p:cTn>
                        </p:par>
                      </p:childTnLst>
                    </p:cTn>
                  </p:par>
                  <p:par>
                    <p:cTn id="95" fill="hold">
                      <p:stCondLst>
                        <p:cond delay="indefinite"/>
                      </p:stCondLst>
                      <p:childTnLst>
                        <p:par>
                          <p:cTn id="96" fill="hold">
                            <p:stCondLst>
                              <p:cond delay="0"/>
                            </p:stCondLst>
                            <p:childTnLst>
                              <p:par>
                                <p:cTn id="97" presetID="1" presetClass="exit" presetSubtype="0" fill="hold" grpId="0" nodeType="clickEffect">
                                  <p:stCondLst>
                                    <p:cond delay="0"/>
                                  </p:stCondLst>
                                  <p:childTnLst>
                                    <p:set>
                                      <p:cBhvr>
                                        <p:cTn id="98" dur="1" fill="hold">
                                          <p:stCondLst>
                                            <p:cond delay="0"/>
                                          </p:stCondLst>
                                        </p:cTn>
                                        <p:tgtEl>
                                          <p:spTgt spid="21"/>
                                        </p:tgtEl>
                                        <p:attrNameLst>
                                          <p:attrName>style.visibility</p:attrName>
                                        </p:attrNameLst>
                                      </p:cBhvr>
                                      <p:to>
                                        <p:strVal val="hidden"/>
                                      </p:to>
                                    </p:set>
                                  </p:childTnLst>
                                </p:cTn>
                              </p:par>
                            </p:childTnLst>
                          </p:cTn>
                        </p:par>
                      </p:childTnLst>
                    </p:cTn>
                  </p:par>
                  <p:par>
                    <p:cTn id="99" fill="hold">
                      <p:stCondLst>
                        <p:cond delay="indefinite"/>
                      </p:stCondLst>
                      <p:childTnLst>
                        <p:par>
                          <p:cTn id="100" fill="hold">
                            <p:stCondLst>
                              <p:cond delay="0"/>
                            </p:stCondLst>
                            <p:childTnLst>
                              <p:par>
                                <p:cTn id="101" presetID="1" presetClass="entr" presetSubtype="0" fill="hold" grpId="0" nodeType="clickEffect">
                                  <p:stCondLst>
                                    <p:cond delay="0"/>
                                  </p:stCondLst>
                                  <p:childTnLst>
                                    <p:set>
                                      <p:cBhvr>
                                        <p:cTn id="10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animBg="1"/>
      <p:bldP spid="9" grpId="1" animBg="1"/>
      <p:bldP spid="10" grpId="0" animBg="1"/>
      <p:bldP spid="10" grpId="1" animBg="1"/>
      <p:bldP spid="11" grpId="0" animBg="1"/>
      <p:bldP spid="11" grpId="1" animBg="1"/>
      <p:bldP spid="12" grpId="0" animBg="1"/>
      <p:bldP spid="12" grpId="1" animBg="1"/>
      <p:bldP spid="16" grpId="0"/>
      <p:bldP spid="17" grpId="0"/>
      <p:bldP spid="18" grpId="0"/>
      <p:bldP spid="20" grpId="0" animBg="1"/>
      <p:bldP spid="20" grpId="1" animBg="1"/>
      <p:bldP spid="21" grpId="0" animBg="1"/>
      <p:bldP spid="21" grpId="1" animBg="1"/>
      <p:bldP spid="23"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3" name="Rectangle 9"/>
          <p:cNvSpPr>
            <a:spLocks noGrp="1" noChangeArrowheads="1"/>
          </p:cNvSpPr>
          <p:nvPr>
            <p:ph type="title"/>
          </p:nvPr>
        </p:nvSpPr>
        <p:spPr>
          <a:xfrm>
            <a:off x="0" y="2"/>
            <a:ext cx="9144000" cy="507310"/>
          </a:xfrm>
        </p:spPr>
        <p:txBody>
          <a:bodyPr anchor="ctr"/>
          <a:lstStyle/>
          <a:p>
            <a:pPr eaLnBrk="1" hangingPunct="1"/>
            <a:r>
              <a:rPr lang="en-US" altLang="en-US" sz="2800" b="1" dirty="0" smtClean="0">
                <a:effectLst>
                  <a:outerShdw blurRad="38100" dist="38100" dir="2700000" algn="tl">
                    <a:srgbClr val="000000">
                      <a:alpha val="43137"/>
                    </a:srgbClr>
                  </a:outerShdw>
                </a:effectLst>
              </a:rPr>
              <a:t>BCNF: Boyce-</a:t>
            </a:r>
            <a:r>
              <a:rPr lang="en-US" altLang="en-US" sz="2800" b="1" dirty="0" err="1" smtClean="0">
                <a:effectLst>
                  <a:outerShdw blurRad="38100" dist="38100" dir="2700000" algn="tl">
                    <a:srgbClr val="000000">
                      <a:alpha val="43137"/>
                    </a:srgbClr>
                  </a:outerShdw>
                </a:effectLst>
              </a:rPr>
              <a:t>Codd</a:t>
            </a:r>
            <a:r>
              <a:rPr lang="en-US" altLang="en-US" sz="3200" b="1" dirty="0" smtClean="0"/>
              <a:t> Normal Form</a:t>
            </a:r>
          </a:p>
        </p:txBody>
      </p:sp>
      <p:pic>
        <p:nvPicPr>
          <p:cNvPr id="107524" name="Picture 6" descr="fig14_13.jpg"/>
          <p:cNvPicPr>
            <a:picLocks noChangeAspect="1"/>
          </p:cNvPicPr>
          <p:nvPr/>
        </p:nvPicPr>
        <p:blipFill rotWithShape="1">
          <a:blip r:embed="rId3">
            <a:extLst>
              <a:ext uri="{28A0092B-C50C-407E-A947-70E740481C1C}">
                <a14:useLocalDpi xmlns:a14="http://schemas.microsoft.com/office/drawing/2010/main" val="0"/>
              </a:ext>
            </a:extLst>
          </a:blip>
          <a:srcRect l="12706" t="2623" r="21016" b="66841"/>
          <a:stretch/>
        </p:blipFill>
        <p:spPr bwMode="auto">
          <a:xfrm>
            <a:off x="25402" y="813804"/>
            <a:ext cx="6674426" cy="2506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7525" name="Title 1"/>
          <p:cNvSpPr txBox="1">
            <a:spLocks/>
          </p:cNvSpPr>
          <p:nvPr/>
        </p:nvSpPr>
        <p:spPr bwMode="auto">
          <a:xfrm>
            <a:off x="25402" y="5074920"/>
            <a:ext cx="8985637" cy="8722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2400" i="0" dirty="0" smtClean="0">
                <a:solidFill>
                  <a:srgbClr val="000000"/>
                </a:solidFill>
                <a:latin typeface="Candara" panose="020E0502030303020204" pitchFamily="34" charset="0"/>
              </a:rPr>
              <a:t>BCNF </a:t>
            </a:r>
            <a:r>
              <a:rPr lang="en-US" altLang="en-US" sz="2400" i="0" dirty="0">
                <a:solidFill>
                  <a:srgbClr val="000000"/>
                </a:solidFill>
                <a:latin typeface="Candara" panose="020E0502030303020204" pitchFamily="34" charset="0"/>
              </a:rPr>
              <a:t>normalization of LOTS1A </a:t>
            </a:r>
            <a:r>
              <a:rPr lang="en-US" altLang="en-US" sz="2400" b="1" i="0" dirty="0">
                <a:solidFill>
                  <a:srgbClr val="000000"/>
                </a:solidFill>
                <a:latin typeface="Candara" panose="020E0502030303020204" pitchFamily="34" charset="0"/>
              </a:rPr>
              <a:t>with the functional dependency FD2 being lost in the decomposition</a:t>
            </a:r>
            <a:r>
              <a:rPr lang="en-US" altLang="en-US" sz="2400" i="0" dirty="0">
                <a:solidFill>
                  <a:srgbClr val="000000"/>
                </a:solidFill>
                <a:latin typeface="Candara" panose="020E0502030303020204" pitchFamily="34" charset="0"/>
              </a:rPr>
              <a:t>. </a:t>
            </a:r>
          </a:p>
        </p:txBody>
      </p:sp>
      <p:graphicFrame>
        <p:nvGraphicFramePr>
          <p:cNvPr id="8" name="Table 7"/>
          <p:cNvGraphicFramePr>
            <a:graphicFrameLocks noGrp="1"/>
          </p:cNvGraphicFramePr>
          <p:nvPr>
            <p:extLst>
              <p:ext uri="{D42A27DB-BD31-4B8C-83A1-F6EECF244321}">
                <p14:modId xmlns:p14="http://schemas.microsoft.com/office/powerpoint/2010/main" val="3780807930"/>
              </p:ext>
            </p:extLst>
          </p:nvPr>
        </p:nvGraphicFramePr>
        <p:xfrm>
          <a:off x="3299005" y="3502399"/>
          <a:ext cx="5696145" cy="914400"/>
        </p:xfrm>
        <a:graphic>
          <a:graphicData uri="http://schemas.openxmlformats.org/drawingml/2006/table">
            <a:tbl>
              <a:tblPr firstRow="1" bandRow="1">
                <a:tableStyleId>{5C22544A-7EE6-4342-B048-85BDC9FD1C3A}</a:tableStyleId>
              </a:tblPr>
              <a:tblGrid>
                <a:gridCol w="3147449">
                  <a:extLst>
                    <a:ext uri="{9D8B030D-6E8A-4147-A177-3AD203B41FA5}">
                      <a16:colId xmlns:a16="http://schemas.microsoft.com/office/drawing/2014/main" val="2103836065"/>
                    </a:ext>
                  </a:extLst>
                </a:gridCol>
                <a:gridCol w="872295">
                  <a:extLst>
                    <a:ext uri="{9D8B030D-6E8A-4147-A177-3AD203B41FA5}">
                      <a16:colId xmlns:a16="http://schemas.microsoft.com/office/drawing/2014/main" val="116476508"/>
                    </a:ext>
                  </a:extLst>
                </a:gridCol>
                <a:gridCol w="762000">
                  <a:extLst>
                    <a:ext uri="{9D8B030D-6E8A-4147-A177-3AD203B41FA5}">
                      <a16:colId xmlns:a16="http://schemas.microsoft.com/office/drawing/2014/main" val="1414647240"/>
                    </a:ext>
                  </a:extLst>
                </a:gridCol>
                <a:gridCol w="914401">
                  <a:extLst>
                    <a:ext uri="{9D8B030D-6E8A-4147-A177-3AD203B41FA5}">
                      <a16:colId xmlns:a16="http://schemas.microsoft.com/office/drawing/2014/main" val="3602064377"/>
                    </a:ext>
                  </a:extLst>
                </a:gridCol>
              </a:tblGrid>
              <a:tr h="304800">
                <a:tc>
                  <a:txBody>
                    <a:bodyPr/>
                    <a:lstStyle/>
                    <a:p>
                      <a:pPr algn="ctr"/>
                      <a:r>
                        <a:rPr lang="en-US" sz="2400" b="1" dirty="0" smtClean="0">
                          <a:solidFill>
                            <a:schemeClr val="bg1"/>
                          </a:solidFill>
                        </a:rPr>
                        <a:t>FD (X </a:t>
                      </a:r>
                      <a:r>
                        <a:rPr lang="en-US" sz="2400" b="1" dirty="0" smtClean="0">
                          <a:solidFill>
                            <a:schemeClr val="bg1"/>
                          </a:solidFill>
                          <a:sym typeface="Wingdings" panose="05000000000000000000" pitchFamily="2" charset="2"/>
                        </a:rPr>
                        <a:t> A)</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400" b="1" dirty="0" smtClean="0">
                          <a:solidFill>
                            <a:schemeClr val="bg1"/>
                          </a:solidFill>
                        </a:rPr>
                        <a:t>FD1</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400" b="1" dirty="0" smtClean="0">
                          <a:solidFill>
                            <a:schemeClr val="bg1"/>
                          </a:solidFill>
                        </a:rPr>
                        <a:t>FD2</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tc>
                  <a:txBody>
                    <a:bodyPr/>
                    <a:lstStyle/>
                    <a:p>
                      <a:pPr algn="ctr"/>
                      <a:r>
                        <a:rPr lang="en-US" sz="2400" b="1" dirty="0" smtClean="0">
                          <a:solidFill>
                            <a:schemeClr val="bg1"/>
                          </a:solidFill>
                        </a:rPr>
                        <a:t>FD5</a:t>
                      </a:r>
                      <a:endParaRPr lang="en-US" sz="2400" b="1" dirty="0">
                        <a:solidFill>
                          <a:schemeClr val="bg1"/>
                        </a:solidFill>
                      </a:endParaRPr>
                    </a:p>
                  </a:txBody>
                  <a:tcPr anchor="ct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0070C0"/>
                    </a:solidFill>
                  </a:tcPr>
                </a:tc>
                <a:extLst>
                  <a:ext uri="{0D108BD9-81ED-4DB2-BD59-A6C34878D82A}">
                    <a16:rowId xmlns:a16="http://schemas.microsoft.com/office/drawing/2014/main" val="181596741"/>
                  </a:ext>
                </a:extLst>
              </a:tr>
              <a:tr h="370840">
                <a:tc>
                  <a:txBody>
                    <a:bodyPr/>
                    <a:lstStyle/>
                    <a:p>
                      <a:r>
                        <a:rPr lang="en-US" altLang="en-US" sz="2400" b="0" kern="0" dirty="0" smtClean="0">
                          <a:solidFill>
                            <a:schemeClr val="bg2">
                              <a:lumMod val="10000"/>
                              <a:lumOff val="90000"/>
                            </a:schemeClr>
                          </a:solidFill>
                        </a:rPr>
                        <a:t>X is a </a:t>
                      </a:r>
                      <a:r>
                        <a:rPr lang="en-US" altLang="en-US" sz="2400" b="0" kern="0" dirty="0" err="1" smtClean="0">
                          <a:solidFill>
                            <a:schemeClr val="bg2">
                              <a:lumMod val="10000"/>
                              <a:lumOff val="90000"/>
                            </a:schemeClr>
                          </a:solidFill>
                        </a:rPr>
                        <a:t>superkey</a:t>
                      </a:r>
                      <a:r>
                        <a:rPr lang="en-US" altLang="en-US" sz="2400" b="0" kern="0" dirty="0" smtClean="0">
                          <a:solidFill>
                            <a:schemeClr val="bg2">
                              <a:lumMod val="10000"/>
                              <a:lumOff val="90000"/>
                            </a:schemeClr>
                          </a:solidFill>
                        </a:rPr>
                        <a:t> of R</a:t>
                      </a:r>
                      <a:endParaRPr lang="en-US" sz="2400" b="0" dirty="0">
                        <a:solidFill>
                          <a:schemeClr val="bg2">
                            <a:lumMod val="10000"/>
                            <a:lumOff val="90000"/>
                          </a:schemeClr>
                        </a:solidFill>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rgbClr val="7030A0"/>
                    </a:solidFill>
                  </a:tcPr>
                </a:tc>
                <a:tc>
                  <a:txBody>
                    <a:bodyPr/>
                    <a:lstStyle/>
                    <a:p>
                      <a:pPr lvl="0" algn="ctr"/>
                      <a:r>
                        <a:rPr lang="en-US" sz="2400" b="1" dirty="0" smtClean="0">
                          <a:latin typeface="Candara" panose="020E0502030303020204" pitchFamily="34" charset="0"/>
                        </a:rPr>
                        <a:t>YES</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r>
                        <a:rPr lang="en-US" sz="2400" b="1" dirty="0" smtClean="0">
                          <a:latin typeface="Candara" panose="020E0502030303020204" pitchFamily="34" charset="0"/>
                        </a:rPr>
                        <a:t>YES</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tc>
                  <a:txBody>
                    <a:bodyPr/>
                    <a:lstStyle/>
                    <a:p>
                      <a:pPr lvl="0" algn="ctr"/>
                      <a:r>
                        <a:rPr lang="en-US" sz="2400" b="1" dirty="0" smtClean="0">
                          <a:latin typeface="Candara" panose="020E0502030303020204" pitchFamily="34" charset="0"/>
                        </a:rPr>
                        <a:t>NO</a:t>
                      </a:r>
                      <a:endParaRPr lang="en-US" sz="2400" b="1" dirty="0">
                        <a:latin typeface="Candara" panose="020E0502030303020204" pitchFamily="34" charset="0"/>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noFill/>
                  </a:tcPr>
                </a:tc>
                <a:extLst>
                  <a:ext uri="{0D108BD9-81ED-4DB2-BD59-A6C34878D82A}">
                    <a16:rowId xmlns:a16="http://schemas.microsoft.com/office/drawing/2014/main" val="1335812653"/>
                  </a:ext>
                </a:extLst>
              </a:tr>
            </a:tbl>
          </a:graphicData>
        </a:graphic>
      </p:graphicFrame>
      <p:sp>
        <p:nvSpPr>
          <p:cNvPr id="9" name="Rectangle 8"/>
          <p:cNvSpPr/>
          <p:nvPr/>
        </p:nvSpPr>
        <p:spPr bwMode="auto">
          <a:xfrm>
            <a:off x="6553199" y="4007508"/>
            <a:ext cx="685801" cy="316825"/>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1" name="Rectangle 10"/>
          <p:cNvSpPr/>
          <p:nvPr/>
        </p:nvSpPr>
        <p:spPr bwMode="auto">
          <a:xfrm>
            <a:off x="7405597" y="4007508"/>
            <a:ext cx="595404" cy="316825"/>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3" name="Rectangle 12"/>
          <p:cNvSpPr/>
          <p:nvPr/>
        </p:nvSpPr>
        <p:spPr bwMode="auto">
          <a:xfrm>
            <a:off x="8167597" y="4007507"/>
            <a:ext cx="673099" cy="316825"/>
          </a:xfrm>
          <a:prstGeom prst="rect">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5" name="Rectangle 14"/>
          <p:cNvSpPr/>
          <p:nvPr/>
        </p:nvSpPr>
        <p:spPr>
          <a:xfrm>
            <a:off x="107563" y="4537455"/>
            <a:ext cx="8975477" cy="553998"/>
          </a:xfrm>
          <a:prstGeom prst="rect">
            <a:avLst/>
          </a:prstGeom>
        </p:spPr>
        <p:txBody>
          <a:bodyPr wrap="square">
            <a:spAutoFit/>
          </a:bodyPr>
          <a:lstStyle/>
          <a:p>
            <a:pPr eaLnBrk="1" hangingPunct="1">
              <a:lnSpc>
                <a:spcPct val="150000"/>
              </a:lnSpc>
              <a:defRPr/>
            </a:pPr>
            <a:r>
              <a:rPr lang="en-US" altLang="en-US" sz="2000" b="1" dirty="0" smtClean="0"/>
              <a:t>FD5 (Area </a:t>
            </a:r>
            <a:r>
              <a:rPr lang="en-US" altLang="en-US" sz="2000" b="1" dirty="0"/>
              <a:t>→ </a:t>
            </a:r>
            <a:r>
              <a:rPr lang="en-US" altLang="en-US" sz="2000" b="1" dirty="0" err="1" smtClean="0"/>
              <a:t>Country_name</a:t>
            </a:r>
            <a:r>
              <a:rPr lang="en-US" altLang="en-US" sz="2000" b="1" dirty="0" smtClean="0"/>
              <a:t>) </a:t>
            </a:r>
            <a:r>
              <a:rPr lang="en-US" altLang="en-US" sz="2000" dirty="0"/>
              <a:t>violates 3NF because </a:t>
            </a:r>
            <a:r>
              <a:rPr lang="en-US" altLang="en-US" sz="2000" b="1" dirty="0" smtClean="0"/>
              <a:t>Area</a:t>
            </a:r>
            <a:r>
              <a:rPr lang="en-US" altLang="en-US" sz="2000" dirty="0" smtClean="0"/>
              <a:t> </a:t>
            </a:r>
            <a:r>
              <a:rPr lang="en-US" altLang="en-US" sz="2000" dirty="0"/>
              <a:t>is </a:t>
            </a:r>
            <a:r>
              <a:rPr lang="en-US" altLang="en-US" sz="2000" b="1" dirty="0"/>
              <a:t>not a </a:t>
            </a:r>
            <a:r>
              <a:rPr lang="en-US" altLang="en-US" sz="2000" b="1" dirty="0" err="1" smtClean="0"/>
              <a:t>superkey</a:t>
            </a:r>
            <a:r>
              <a:rPr lang="en-US" altLang="en-US" sz="2000" b="1" dirty="0" smtClean="0"/>
              <a:t>.</a:t>
            </a:r>
            <a:endParaRPr lang="en-US" altLang="en-US" sz="2000" b="1" dirty="0"/>
          </a:p>
        </p:txBody>
      </p:sp>
      <p:pic>
        <p:nvPicPr>
          <p:cNvPr id="16" name="Picture 6" descr="fig14_13.jpg"/>
          <p:cNvPicPr>
            <a:picLocks noChangeAspect="1"/>
          </p:cNvPicPr>
          <p:nvPr/>
        </p:nvPicPr>
        <p:blipFill rotWithShape="1">
          <a:blip r:embed="rId3">
            <a:extLst>
              <a:ext uri="{28A0092B-C50C-407E-A947-70E740481C1C}">
                <a14:useLocalDpi xmlns:a14="http://schemas.microsoft.com/office/drawing/2010/main" val="0"/>
              </a:ext>
            </a:extLst>
          </a:blip>
          <a:srcRect l="13262" t="53182" r="1618" b="35185"/>
          <a:stretch/>
        </p:blipFill>
        <p:spPr bwMode="auto">
          <a:xfrm>
            <a:off x="916273" y="5943600"/>
            <a:ext cx="8227727" cy="916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Rectangle 16"/>
          <p:cNvSpPr/>
          <p:nvPr/>
        </p:nvSpPr>
        <p:spPr>
          <a:xfrm>
            <a:off x="3358969" y="488546"/>
            <a:ext cx="1946367" cy="415498"/>
          </a:xfrm>
          <a:prstGeom prst="rect">
            <a:avLst/>
          </a:prstGeom>
        </p:spPr>
        <p:txBody>
          <a:bodyPr wrap="none">
            <a:spAutoFit/>
          </a:bodyPr>
          <a:lstStyle/>
          <a:p>
            <a:r>
              <a:rPr lang="en-US" altLang="en-US" sz="2100" kern="0" dirty="0" smtClean="0">
                <a:latin typeface="+mj-lt"/>
              </a:rPr>
              <a:t>Candidate Key</a:t>
            </a:r>
            <a:endParaRPr lang="en-US" sz="2100" dirty="0">
              <a:latin typeface="+mj-lt"/>
            </a:endParaRPr>
          </a:p>
        </p:txBody>
      </p:sp>
      <p:grpSp>
        <p:nvGrpSpPr>
          <p:cNvPr id="18" name="Group 17"/>
          <p:cNvGrpSpPr/>
          <p:nvPr/>
        </p:nvGrpSpPr>
        <p:grpSpPr>
          <a:xfrm>
            <a:off x="3474720" y="877896"/>
            <a:ext cx="1656638" cy="336018"/>
            <a:chOff x="2743200" y="830126"/>
            <a:chExt cx="1066800" cy="200056"/>
          </a:xfrm>
        </p:grpSpPr>
        <p:cxnSp>
          <p:nvCxnSpPr>
            <p:cNvPr id="19" name="Straight Connector 18"/>
            <p:cNvCxnSpPr/>
            <p:nvPr/>
          </p:nvCxnSpPr>
          <p:spPr bwMode="auto">
            <a:xfrm flipV="1">
              <a:off x="2743200" y="830126"/>
              <a:ext cx="0" cy="200056"/>
            </a:xfrm>
            <a:prstGeom prst="line">
              <a:avLst/>
            </a:prstGeom>
            <a:blipFill dpi="0" rotWithShape="0">
              <a:blip r:embed="rId4"/>
              <a:srcRect/>
              <a:tile tx="0" ty="0" sx="100000" sy="100000" flip="none" algn="tl"/>
            </a:blipFill>
            <a:ln w="28575" cap="flat" cmpd="sng" algn="ctr">
              <a:solidFill>
                <a:schemeClr val="tx1"/>
              </a:solidFill>
              <a:prstDash val="solid"/>
              <a:round/>
              <a:headEnd type="none" w="med" len="med"/>
              <a:tailEnd type="none" w="med" len="med"/>
            </a:ln>
            <a:effectLst/>
          </p:spPr>
        </p:cxnSp>
        <p:cxnSp>
          <p:nvCxnSpPr>
            <p:cNvPr id="20" name="Straight Connector 19"/>
            <p:cNvCxnSpPr/>
            <p:nvPr/>
          </p:nvCxnSpPr>
          <p:spPr bwMode="auto">
            <a:xfrm flipV="1">
              <a:off x="3810000" y="830126"/>
              <a:ext cx="0" cy="200056"/>
            </a:xfrm>
            <a:prstGeom prst="line">
              <a:avLst/>
            </a:prstGeom>
            <a:blipFill dpi="0" rotWithShape="0">
              <a:blip r:embed="rId4"/>
              <a:srcRect/>
              <a:tile tx="0" ty="0" sx="100000" sy="100000" flip="none" algn="tl"/>
            </a:blipFill>
            <a:ln w="28575" cap="flat" cmpd="sng" algn="ctr">
              <a:solidFill>
                <a:schemeClr val="tx1"/>
              </a:solidFill>
              <a:prstDash val="solid"/>
              <a:round/>
              <a:headEnd type="none" w="med" len="med"/>
              <a:tailEnd type="none" w="med" len="med"/>
            </a:ln>
            <a:effectLst/>
          </p:spPr>
        </p:cxnSp>
        <p:cxnSp>
          <p:nvCxnSpPr>
            <p:cNvPr id="21" name="Straight Connector 20"/>
            <p:cNvCxnSpPr/>
            <p:nvPr/>
          </p:nvCxnSpPr>
          <p:spPr bwMode="auto">
            <a:xfrm>
              <a:off x="2743200" y="830126"/>
              <a:ext cx="1066800" cy="0"/>
            </a:xfrm>
            <a:prstGeom prst="line">
              <a:avLst/>
            </a:prstGeom>
            <a:blipFill dpi="0" rotWithShape="0">
              <a:blip r:embed="rId4"/>
              <a:srcRect/>
              <a:tile tx="0" ty="0" sx="100000" sy="100000" flip="none" algn="tl"/>
            </a:blipFill>
            <a:ln w="28575" cap="flat" cmpd="sng" algn="ctr">
              <a:solidFill>
                <a:schemeClr val="tx1"/>
              </a:solidFill>
              <a:prstDash val="solid"/>
              <a:round/>
              <a:headEnd type="none" w="med" len="med"/>
              <a:tailEnd type="none" w="med" len="med"/>
            </a:ln>
            <a:effectLst/>
          </p:spPr>
        </p:cxnSp>
      </p:grpSp>
    </p:spTree>
    <p:extLst>
      <p:ext uri="{BB962C8B-B14F-4D97-AF65-F5344CB8AC3E}">
        <p14:creationId xmlns:p14="http://schemas.microsoft.com/office/powerpoint/2010/main" val="361912661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1"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1"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mph" presetSubtype="2" fill="hold" nodeType="clickEffect">
                                  <p:stCondLst>
                                    <p:cond delay="0"/>
                                  </p:stCondLst>
                                  <p:childTnLst>
                                    <p:animClr clrSpc="rgb" dir="cw">
                                      <p:cBhvr>
                                        <p:cTn id="16" dur="500" fill="hold"/>
                                        <p:tgtEl>
                                          <p:spTgt spid="9"/>
                                        </p:tgtEl>
                                        <p:attrNameLst>
                                          <p:attrName>fillcolor</p:attrName>
                                        </p:attrNameLst>
                                      </p:cBhvr>
                                      <p:to>
                                        <a:schemeClr val="accent2"/>
                                      </p:to>
                                    </p:animClr>
                                    <p:set>
                                      <p:cBhvr>
                                        <p:cTn id="17" dur="500" fill="hold"/>
                                        <p:tgtEl>
                                          <p:spTgt spid="9"/>
                                        </p:tgtEl>
                                        <p:attrNameLst>
                                          <p:attrName>fill.type</p:attrName>
                                        </p:attrNameLst>
                                      </p:cBhvr>
                                      <p:to>
                                        <p:strVal val="solid"/>
                                      </p:to>
                                    </p:set>
                                    <p:set>
                                      <p:cBhvr>
                                        <p:cTn id="18" dur="500" fill="hold"/>
                                        <p:tgtEl>
                                          <p:spTgt spid="9"/>
                                        </p:tgtEl>
                                        <p:attrNameLst>
                                          <p:attrName>fill.on</p:attrName>
                                        </p:attrNameLst>
                                      </p:cBhvr>
                                      <p:to>
                                        <p:strVal val="tru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mph" presetSubtype="2" fill="hold" nodeType="clickEffect">
                                  <p:stCondLst>
                                    <p:cond delay="0"/>
                                  </p:stCondLst>
                                  <p:childTnLst>
                                    <p:animClr clrSpc="rgb" dir="cw">
                                      <p:cBhvr>
                                        <p:cTn id="26" dur="500" fill="hold"/>
                                        <p:tgtEl>
                                          <p:spTgt spid="11"/>
                                        </p:tgtEl>
                                        <p:attrNameLst>
                                          <p:attrName>fillcolor</p:attrName>
                                        </p:attrNameLst>
                                      </p:cBhvr>
                                      <p:to>
                                        <a:schemeClr val="accent2"/>
                                      </p:to>
                                    </p:animClr>
                                    <p:set>
                                      <p:cBhvr>
                                        <p:cTn id="27" dur="500" fill="hold"/>
                                        <p:tgtEl>
                                          <p:spTgt spid="11"/>
                                        </p:tgtEl>
                                        <p:attrNameLst>
                                          <p:attrName>fill.type</p:attrName>
                                        </p:attrNameLst>
                                      </p:cBhvr>
                                      <p:to>
                                        <p:strVal val="solid"/>
                                      </p:to>
                                    </p:set>
                                    <p:set>
                                      <p:cBhvr>
                                        <p:cTn id="28" dur="500" fill="hold"/>
                                        <p:tgtEl>
                                          <p:spTgt spid="11"/>
                                        </p:tgtEl>
                                        <p:attrNameLst>
                                          <p:attrName>fill.on</p:attrName>
                                        </p:attrNameLst>
                                      </p:cBhvr>
                                      <p:to>
                                        <p:strVal val="tru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0" nodeType="clickEffect">
                                  <p:stCondLst>
                                    <p:cond delay="0"/>
                                  </p:stCondLst>
                                  <p:childTnLst>
                                    <p:set>
                                      <p:cBhvr>
                                        <p:cTn id="32" dur="1" fill="hold">
                                          <p:stCondLst>
                                            <p:cond delay="0"/>
                                          </p:stCondLst>
                                        </p:cTn>
                                        <p:tgtEl>
                                          <p:spTgt spid="11"/>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mph" presetSubtype="2" fill="hold" nodeType="clickEffect">
                                  <p:stCondLst>
                                    <p:cond delay="0"/>
                                  </p:stCondLst>
                                  <p:childTnLst>
                                    <p:animClr clrSpc="rgb" dir="cw">
                                      <p:cBhvr>
                                        <p:cTn id="36" dur="500" fill="hold"/>
                                        <p:tgtEl>
                                          <p:spTgt spid="13"/>
                                        </p:tgtEl>
                                        <p:attrNameLst>
                                          <p:attrName>fillcolor</p:attrName>
                                        </p:attrNameLst>
                                      </p:cBhvr>
                                      <p:to>
                                        <a:schemeClr val="accent2"/>
                                      </p:to>
                                    </p:animClr>
                                    <p:set>
                                      <p:cBhvr>
                                        <p:cTn id="37" dur="500" fill="hold"/>
                                        <p:tgtEl>
                                          <p:spTgt spid="13"/>
                                        </p:tgtEl>
                                        <p:attrNameLst>
                                          <p:attrName>fill.type</p:attrName>
                                        </p:attrNameLst>
                                      </p:cBhvr>
                                      <p:to>
                                        <p:strVal val="solid"/>
                                      </p:to>
                                    </p:set>
                                    <p:set>
                                      <p:cBhvr>
                                        <p:cTn id="38" dur="500" fill="hold"/>
                                        <p:tgtEl>
                                          <p:spTgt spid="13"/>
                                        </p:tgtEl>
                                        <p:attrNameLst>
                                          <p:attrName>fill.on</p:attrName>
                                        </p:attrNameLst>
                                      </p:cBhvr>
                                      <p:to>
                                        <p:strVal val="tru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3"/>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07525"/>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525" grpId="0"/>
      <p:bldP spid="9" grpId="0" animBg="1"/>
      <p:bldP spid="9" grpId="1" animBg="1"/>
      <p:bldP spid="11" grpId="0" animBg="1"/>
      <p:bldP spid="11" grpId="1" animBg="1"/>
      <p:bldP spid="13" grpId="0" animBg="1"/>
      <p:bldP spid="13" grpId="1" animBg="1"/>
      <p:bldP spid="15"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9"/>
          <p:cNvSpPr>
            <a:spLocks noGrp="1" noChangeArrowheads="1"/>
          </p:cNvSpPr>
          <p:nvPr>
            <p:ph type="title"/>
          </p:nvPr>
        </p:nvSpPr>
        <p:spPr>
          <a:xfrm>
            <a:off x="0" y="0"/>
            <a:ext cx="9144000" cy="638177"/>
          </a:xfrm>
        </p:spPr>
        <p:txBody>
          <a:bodyPr/>
          <a:lstStyle/>
          <a:p>
            <a:pPr eaLnBrk="1" hangingPunct="1"/>
            <a:r>
              <a:rPr lang="de-DE" altLang="en-US" sz="3200" dirty="0" smtClean="0"/>
              <a:t>Is</a:t>
            </a:r>
            <a:r>
              <a:rPr lang="en-US" altLang="en-US" sz="3200" dirty="0" smtClean="0"/>
              <a:t> relation TEACH 3NF or BCNF</a:t>
            </a:r>
          </a:p>
        </p:txBody>
      </p:sp>
      <p:sp>
        <p:nvSpPr>
          <p:cNvPr id="103428" name="Rectangle 3"/>
          <p:cNvSpPr>
            <a:spLocks noChangeArrowheads="1"/>
          </p:cNvSpPr>
          <p:nvPr/>
        </p:nvSpPr>
        <p:spPr bwMode="auto">
          <a:xfrm>
            <a:off x="1828800" y="1309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spAutoFit/>
          </a:bodyPr>
          <a:lstStyle>
            <a:lvl1pPr>
              <a:spcBef>
                <a:spcPct val="20000"/>
              </a:spcBef>
              <a:buClr>
                <a:srgbClr val="990033"/>
              </a:buClr>
              <a:buSzPct val="60000"/>
              <a:buFont typeface="Wingdings" charset="2"/>
              <a:buChar char="n"/>
              <a:defRPr sz="2800">
                <a:solidFill>
                  <a:schemeClr val="tx2"/>
                </a:solidFill>
                <a:latin typeface="Arial" charset="0"/>
                <a:ea typeface="MS PGothic" charset="-128"/>
              </a:defRPr>
            </a:lvl1pPr>
            <a:lvl2pPr marL="742950" indent="-285750">
              <a:spcBef>
                <a:spcPct val="20000"/>
              </a:spcBef>
              <a:buClr>
                <a:schemeClr val="tx2"/>
              </a:buClr>
              <a:buSzPct val="55000"/>
              <a:buFont typeface="Wingdings" charset="2"/>
              <a:buChar char="n"/>
              <a:defRPr sz="2600">
                <a:solidFill>
                  <a:srgbClr val="800000"/>
                </a:solidFill>
                <a:latin typeface="Arial" charset="0"/>
                <a:ea typeface="MS PGothic" charset="-128"/>
              </a:defRPr>
            </a:lvl2pPr>
            <a:lvl3pPr marL="1143000" indent="-228600">
              <a:spcBef>
                <a:spcPct val="20000"/>
              </a:spcBef>
              <a:buClr>
                <a:srgbClr val="990033"/>
              </a:buClr>
              <a:buSzPct val="50000"/>
              <a:buFont typeface="Wingdings" charset="2"/>
              <a:buChar char="n"/>
              <a:defRPr sz="2400">
                <a:solidFill>
                  <a:schemeClr val="tx2"/>
                </a:solidFill>
                <a:latin typeface="Arial" charset="0"/>
                <a:ea typeface="MS PGothic" charset="-128"/>
              </a:defRPr>
            </a:lvl3pPr>
            <a:lvl4pPr marL="1600200" indent="-228600">
              <a:spcBef>
                <a:spcPct val="20000"/>
              </a:spcBef>
              <a:buClr>
                <a:schemeClr val="tx2"/>
              </a:buClr>
              <a:buSzPct val="55000"/>
              <a:buFont typeface="Wingdings" charset="2"/>
              <a:buChar char="n"/>
              <a:defRPr sz="2000">
                <a:solidFill>
                  <a:srgbClr val="800000"/>
                </a:solidFill>
                <a:latin typeface="Arial" charset="0"/>
                <a:ea typeface="MS PGothic" charset="-128"/>
              </a:defRPr>
            </a:lvl4pPr>
            <a:lvl5pPr marL="2057400" indent="-228600">
              <a:spcBef>
                <a:spcPct val="20000"/>
              </a:spcBef>
              <a:buClr>
                <a:srgbClr val="990033"/>
              </a:buClr>
              <a:buSzPct val="50000"/>
              <a:buFont typeface="Wingdings" charset="2"/>
              <a:buChar char="n"/>
              <a:defRPr sz="2000">
                <a:solidFill>
                  <a:schemeClr val="tx2"/>
                </a:solidFill>
                <a:latin typeface="Arial" charset="0"/>
                <a:ea typeface="MS PGothic" charset="-128"/>
              </a:defRPr>
            </a:lvl5pPr>
            <a:lvl6pPr marL="25146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6pPr>
            <a:lvl7pPr marL="29718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7pPr>
            <a:lvl8pPr marL="34290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8pPr>
            <a:lvl9pPr marL="3886200" indent="-228600" eaLnBrk="0" fontAlgn="base" hangingPunct="0">
              <a:spcBef>
                <a:spcPct val="20000"/>
              </a:spcBef>
              <a:spcAft>
                <a:spcPct val="0"/>
              </a:spcAft>
              <a:buClr>
                <a:srgbClr val="990033"/>
              </a:buClr>
              <a:buSzPct val="50000"/>
              <a:buFont typeface="Wingdings" charset="2"/>
              <a:buChar char="n"/>
              <a:defRPr sz="2000">
                <a:solidFill>
                  <a:schemeClr val="tx2"/>
                </a:solidFill>
                <a:latin typeface="Arial" charset="0"/>
                <a:ea typeface="MS PGothic" charset="-128"/>
              </a:defRPr>
            </a:lvl9pPr>
          </a:lstStyle>
          <a:p>
            <a:pPr eaLnBrk="1" hangingPunct="1">
              <a:spcBef>
                <a:spcPct val="0"/>
              </a:spcBef>
              <a:buClrTx/>
              <a:buSzTx/>
              <a:buFontTx/>
              <a:buNone/>
              <a:defRPr/>
            </a:pPr>
            <a:endParaRPr lang="en-US" altLang="en-US" sz="2400" smtClean="0">
              <a:solidFill>
                <a:schemeClr val="tx1"/>
              </a:solidFill>
            </a:endParaRPr>
          </a:p>
        </p:txBody>
      </p:sp>
      <p:pic>
        <p:nvPicPr>
          <p:cNvPr id="108550" name="Picture 8" descr="fig14_14.jpg"/>
          <p:cNvPicPr>
            <a:picLocks noChangeAspect="1"/>
          </p:cNvPicPr>
          <p:nvPr/>
        </p:nvPicPr>
        <p:blipFill rotWithShape="1">
          <a:blip r:embed="rId3">
            <a:extLst>
              <a:ext uri="{28A0092B-C50C-407E-A947-70E740481C1C}">
                <a14:useLocalDpi xmlns:a14="http://schemas.microsoft.com/office/drawing/2010/main" val="0"/>
              </a:ext>
            </a:extLst>
          </a:blip>
          <a:srcRect l="2898" t="3676" r="6308" b="3216"/>
          <a:stretch/>
        </p:blipFill>
        <p:spPr bwMode="auto">
          <a:xfrm>
            <a:off x="25400" y="761999"/>
            <a:ext cx="6146800" cy="4969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25400" y="5715000"/>
            <a:ext cx="9118600" cy="1045223"/>
          </a:xfrm>
          <a:prstGeom prst="rect">
            <a:avLst/>
          </a:prstGeom>
        </p:spPr>
        <p:txBody>
          <a:bodyPr wrap="square">
            <a:spAutoFit/>
          </a:bodyPr>
          <a:lstStyle/>
          <a:p>
            <a:pPr eaLnBrk="1" hangingPunct="1">
              <a:lnSpc>
                <a:spcPct val="150000"/>
              </a:lnSpc>
            </a:pPr>
            <a:r>
              <a:rPr lang="en-US" altLang="en-US" sz="2200" dirty="0" smtClean="0"/>
              <a:t>fd1: {student, course} </a:t>
            </a:r>
            <a:r>
              <a:rPr lang="en-US" altLang="en-US" sz="2200" dirty="0" smtClean="0">
                <a:sym typeface="Symbol" panose="05050102010706020507" pitchFamily="18" charset="2"/>
              </a:rPr>
              <a:t>-&gt;</a:t>
            </a:r>
            <a:r>
              <a:rPr lang="en-US" altLang="en-US" sz="2200" dirty="0" smtClean="0"/>
              <a:t> instructor</a:t>
            </a:r>
          </a:p>
          <a:p>
            <a:pPr eaLnBrk="1" hangingPunct="1">
              <a:lnSpc>
                <a:spcPct val="150000"/>
              </a:lnSpc>
            </a:pPr>
            <a:r>
              <a:rPr lang="en-US" altLang="en-US" sz="2200" dirty="0" smtClean="0"/>
              <a:t>fd2: instructor </a:t>
            </a:r>
            <a:r>
              <a:rPr lang="en-US" altLang="en-US" sz="2200" dirty="0" smtClean="0">
                <a:sym typeface="Symbol" panose="05050102010706020507" pitchFamily="18" charset="2"/>
              </a:rPr>
              <a:t> -&gt;</a:t>
            </a:r>
            <a:r>
              <a:rPr lang="en-US" altLang="en-US" sz="2200" dirty="0" smtClean="0"/>
              <a:t> course </a:t>
            </a:r>
            <a:endParaRPr lang="en-US" altLang="en-US" sz="2200" dirty="0"/>
          </a:p>
        </p:txBody>
      </p:sp>
      <p:sp>
        <p:nvSpPr>
          <p:cNvPr id="6" name="Rectangle 9"/>
          <p:cNvSpPr txBox="1">
            <a:spLocks noChangeArrowheads="1"/>
          </p:cNvSpPr>
          <p:nvPr/>
        </p:nvSpPr>
        <p:spPr bwMode="auto">
          <a:xfrm>
            <a:off x="6177280" y="1595875"/>
            <a:ext cx="2743200" cy="1676400"/>
          </a:xfrm>
          <a:prstGeom prst="rect">
            <a:avLst/>
          </a:prstGeom>
          <a:noFill/>
          <a:ln>
            <a:noFill/>
          </a:ln>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3600">
                <a:solidFill>
                  <a:schemeClr val="bg1"/>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2pPr>
            <a:lvl3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3pPr>
            <a:lvl4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4pPr>
            <a:lvl5pPr algn="l" rtl="0" eaLnBrk="0" fontAlgn="base" hangingPunct="0">
              <a:spcBef>
                <a:spcPct val="0"/>
              </a:spcBef>
              <a:spcAft>
                <a:spcPct val="0"/>
              </a:spcAft>
              <a:defRPr sz="3600">
                <a:solidFill>
                  <a:schemeClr val="bg1"/>
                </a:solidFill>
                <a:latin typeface="Arial"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800000"/>
                </a:solidFill>
                <a:latin typeface="Arial" charset="0"/>
              </a:defRPr>
            </a:lvl6pPr>
            <a:lvl7pPr marL="914400" algn="l" rtl="0" fontAlgn="base">
              <a:spcBef>
                <a:spcPct val="0"/>
              </a:spcBef>
              <a:spcAft>
                <a:spcPct val="0"/>
              </a:spcAft>
              <a:defRPr sz="3600">
                <a:solidFill>
                  <a:srgbClr val="800000"/>
                </a:solidFill>
                <a:latin typeface="Arial" charset="0"/>
              </a:defRPr>
            </a:lvl7pPr>
            <a:lvl8pPr marL="1371600" algn="l" rtl="0" fontAlgn="base">
              <a:spcBef>
                <a:spcPct val="0"/>
              </a:spcBef>
              <a:spcAft>
                <a:spcPct val="0"/>
              </a:spcAft>
              <a:defRPr sz="3600">
                <a:solidFill>
                  <a:srgbClr val="800000"/>
                </a:solidFill>
                <a:latin typeface="Arial" charset="0"/>
              </a:defRPr>
            </a:lvl8pPr>
            <a:lvl9pPr marL="1828800" algn="l" rtl="0" fontAlgn="base">
              <a:spcBef>
                <a:spcPct val="0"/>
              </a:spcBef>
              <a:spcAft>
                <a:spcPct val="0"/>
              </a:spcAft>
              <a:defRPr sz="3600">
                <a:solidFill>
                  <a:srgbClr val="800000"/>
                </a:solidFill>
                <a:latin typeface="Arial" charset="0"/>
              </a:defRPr>
            </a:lvl9pPr>
          </a:lstStyle>
          <a:p>
            <a:pPr eaLnBrk="1" hangingPunct="1"/>
            <a:r>
              <a:rPr lang="en-US" altLang="en-US" sz="3200" b="1" kern="0" dirty="0" smtClean="0">
                <a:solidFill>
                  <a:srgbClr val="0070C0"/>
                </a:solidFill>
                <a:latin typeface="Candara" panose="020E0502030303020204" pitchFamily="34" charset="0"/>
              </a:rPr>
              <a:t>TEACH</a:t>
            </a:r>
          </a:p>
          <a:p>
            <a:pPr marL="457200" indent="-457200" eaLnBrk="1" hangingPunct="1">
              <a:buFont typeface="Wingdings" panose="05000000000000000000" pitchFamily="2" charset="2"/>
              <a:buChar char="§"/>
            </a:pPr>
            <a:r>
              <a:rPr lang="en-US" altLang="en-US" sz="3200" b="1" kern="0" dirty="0" smtClean="0">
                <a:solidFill>
                  <a:srgbClr val="0070C0"/>
                </a:solidFill>
                <a:latin typeface="Candara" panose="020E0502030303020204" pitchFamily="34" charset="0"/>
              </a:rPr>
              <a:t>3NF – YES</a:t>
            </a:r>
          </a:p>
          <a:p>
            <a:pPr marL="457200" indent="-457200" eaLnBrk="1" hangingPunct="1">
              <a:buFont typeface="Wingdings" panose="05000000000000000000" pitchFamily="2" charset="2"/>
              <a:buChar char="§"/>
            </a:pPr>
            <a:r>
              <a:rPr lang="en-US" altLang="en-US" sz="3200" b="1" kern="0" dirty="0" smtClean="0">
                <a:solidFill>
                  <a:srgbClr val="0070C0"/>
                </a:solidFill>
                <a:latin typeface="Candara" panose="020E0502030303020204" pitchFamily="34" charset="0"/>
              </a:rPr>
              <a:t>BCNF - NO</a:t>
            </a:r>
          </a:p>
        </p:txBody>
      </p:sp>
    </p:spTree>
    <p:extLst>
      <p:ext uri="{BB962C8B-B14F-4D97-AF65-F5344CB8AC3E}">
        <p14:creationId xmlns:p14="http://schemas.microsoft.com/office/powerpoint/2010/main" val="262606792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6"/>
          <p:cNvSpPr>
            <a:spLocks noGrp="1" noChangeArrowheads="1"/>
          </p:cNvSpPr>
          <p:nvPr>
            <p:ph type="title"/>
          </p:nvPr>
        </p:nvSpPr>
        <p:spPr>
          <a:xfrm>
            <a:off x="0" y="1"/>
            <a:ext cx="9144000" cy="609600"/>
          </a:xfrm>
        </p:spPr>
        <p:txBody>
          <a:bodyPr/>
          <a:lstStyle/>
          <a:p>
            <a:pPr eaLnBrk="1" hangingPunct="1"/>
            <a:r>
              <a:rPr lang="en-US" altLang="en-US" sz="3200" b="1" smtClean="0"/>
              <a:t>Achieving the BCNF by Decomposition (1)</a:t>
            </a:r>
          </a:p>
        </p:txBody>
      </p:sp>
      <p:sp>
        <p:nvSpPr>
          <p:cNvPr id="110595" name="Rectangle 7"/>
          <p:cNvSpPr>
            <a:spLocks noGrp="1" noChangeArrowheads="1"/>
          </p:cNvSpPr>
          <p:nvPr>
            <p:ph idx="1"/>
          </p:nvPr>
        </p:nvSpPr>
        <p:spPr>
          <a:xfrm>
            <a:off x="40640" y="670560"/>
            <a:ext cx="9052560" cy="6116320"/>
          </a:xfrm>
        </p:spPr>
        <p:txBody>
          <a:bodyPr/>
          <a:lstStyle/>
          <a:p>
            <a:pPr eaLnBrk="1" hangingPunct="1">
              <a:lnSpc>
                <a:spcPct val="150000"/>
              </a:lnSpc>
            </a:pPr>
            <a:r>
              <a:rPr lang="en-US" altLang="en-US" sz="2400" dirty="0" smtClean="0"/>
              <a:t>Two FDs exist in the relation TEACH:</a:t>
            </a:r>
          </a:p>
          <a:p>
            <a:pPr lvl="1" eaLnBrk="1" hangingPunct="1">
              <a:lnSpc>
                <a:spcPct val="150000"/>
              </a:lnSpc>
            </a:pPr>
            <a:r>
              <a:rPr lang="en-US" altLang="en-US" sz="2200" dirty="0" smtClean="0"/>
              <a:t>fd1: { student, course} </a:t>
            </a:r>
            <a:r>
              <a:rPr lang="en-US" altLang="en-US" sz="2200" dirty="0" smtClean="0">
                <a:sym typeface="Symbol" panose="05050102010706020507" pitchFamily="18" charset="2"/>
              </a:rPr>
              <a:t>-&gt;</a:t>
            </a:r>
            <a:r>
              <a:rPr lang="en-US" altLang="en-US" sz="2200" dirty="0" smtClean="0"/>
              <a:t> instructor</a:t>
            </a:r>
          </a:p>
          <a:p>
            <a:pPr lvl="1" eaLnBrk="1" hangingPunct="1">
              <a:lnSpc>
                <a:spcPct val="150000"/>
              </a:lnSpc>
            </a:pPr>
            <a:r>
              <a:rPr lang="en-US" altLang="en-US" sz="2200" dirty="0" smtClean="0"/>
              <a:t>fd2: instructor </a:t>
            </a:r>
            <a:r>
              <a:rPr lang="en-US" altLang="en-US" sz="2200" dirty="0" smtClean="0">
                <a:sym typeface="Symbol" panose="05050102010706020507" pitchFamily="18" charset="2"/>
              </a:rPr>
              <a:t> -&gt;</a:t>
            </a:r>
            <a:r>
              <a:rPr lang="en-US" altLang="en-US" sz="2200" dirty="0" smtClean="0"/>
              <a:t> course </a:t>
            </a:r>
          </a:p>
          <a:p>
            <a:pPr eaLnBrk="1" hangingPunct="1">
              <a:lnSpc>
                <a:spcPct val="150000"/>
              </a:lnSpc>
            </a:pPr>
            <a:r>
              <a:rPr lang="en-US" altLang="en-US" sz="2400" dirty="0" smtClean="0"/>
              <a:t>{student, course} is a candidate key for this relation and that the dependencies shown follow the pattern in previous BCNF slide.</a:t>
            </a:r>
          </a:p>
          <a:p>
            <a:pPr lvl="1" eaLnBrk="1" hangingPunct="1">
              <a:lnSpc>
                <a:spcPct val="150000"/>
              </a:lnSpc>
            </a:pPr>
            <a:r>
              <a:rPr lang="en-US" altLang="en-US" sz="2200" dirty="0" smtClean="0"/>
              <a:t>So this relation is in 3NF </a:t>
            </a:r>
            <a:r>
              <a:rPr lang="en-US" altLang="en-US" sz="2200" i="1" dirty="0" smtClean="0"/>
              <a:t>but not in</a:t>
            </a:r>
            <a:r>
              <a:rPr lang="en-US" altLang="en-US" sz="2200" dirty="0" smtClean="0"/>
              <a:t> BCNF </a:t>
            </a:r>
          </a:p>
          <a:p>
            <a:pPr eaLnBrk="1" hangingPunct="1">
              <a:lnSpc>
                <a:spcPct val="150000"/>
              </a:lnSpc>
            </a:pPr>
            <a:r>
              <a:rPr lang="en-US" altLang="en-US" sz="2400" dirty="0" smtClean="0"/>
              <a:t>A relation </a:t>
            </a:r>
            <a:r>
              <a:rPr lang="en-US" altLang="en-US" sz="2400" b="1" dirty="0" smtClean="0"/>
              <a:t>NOT</a:t>
            </a:r>
            <a:r>
              <a:rPr lang="en-US" altLang="en-US" sz="2400" dirty="0" smtClean="0"/>
              <a:t> in BCNF should be decomposed so as to meet this property, while possibly forgoing the preservation of all functional dependencies in the decomposed relations.</a:t>
            </a:r>
          </a:p>
          <a:p>
            <a:pPr lvl="1" eaLnBrk="1" hangingPunct="1">
              <a:lnSpc>
                <a:spcPct val="150000"/>
              </a:lnSpc>
            </a:pPr>
            <a:r>
              <a:rPr lang="en-US" altLang="en-US" sz="2200" dirty="0" smtClean="0"/>
              <a:t>(Read Algorithm 15.3 ) </a:t>
            </a:r>
          </a:p>
        </p:txBody>
      </p:sp>
    </p:spTree>
    <p:extLst>
      <p:ext uri="{BB962C8B-B14F-4D97-AF65-F5344CB8AC3E}">
        <p14:creationId xmlns:p14="http://schemas.microsoft.com/office/powerpoint/2010/main" val="2992921767"/>
      </p:ext>
    </p:extLst>
  </p:cSld>
  <p:clrMapOvr>
    <a:masterClrMapping/>
  </p:clrMapOvr>
  <p:transition spd="med"/>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1" name="Rectangle 4"/>
          <p:cNvSpPr>
            <a:spLocks noGrp="1" noChangeArrowheads="1"/>
          </p:cNvSpPr>
          <p:nvPr>
            <p:ph type="title"/>
          </p:nvPr>
        </p:nvSpPr>
        <p:spPr>
          <a:xfrm>
            <a:off x="0" y="0"/>
            <a:ext cx="9144000" cy="873125"/>
          </a:xfrm>
        </p:spPr>
        <p:txBody>
          <a:bodyPr/>
          <a:lstStyle/>
          <a:p>
            <a:r>
              <a:rPr lang="en-US" altLang="en-US" sz="2800" b="1" dirty="0" smtClean="0">
                <a:effectLst>
                  <a:outerShdw blurRad="38100" dist="38100" dir="2700000" algn="tl">
                    <a:srgbClr val="000000">
                      <a:alpha val="43137"/>
                    </a:srgbClr>
                  </a:outerShdw>
                </a:effectLst>
              </a:rPr>
              <a:t>Test for checking non-additivity of Binary Relational Decompositions </a:t>
            </a:r>
          </a:p>
        </p:txBody>
      </p:sp>
      <p:sp>
        <p:nvSpPr>
          <p:cNvPr id="114692" name="Rectangle 5"/>
          <p:cNvSpPr>
            <a:spLocks noGrp="1" noChangeArrowheads="1"/>
          </p:cNvSpPr>
          <p:nvPr>
            <p:ph type="body" idx="1"/>
          </p:nvPr>
        </p:nvSpPr>
        <p:spPr>
          <a:xfrm>
            <a:off x="38100" y="914400"/>
            <a:ext cx="9067800" cy="5943600"/>
          </a:xfrm>
        </p:spPr>
        <p:txBody>
          <a:bodyPr/>
          <a:lstStyle/>
          <a:p>
            <a:r>
              <a:rPr lang="en-US" altLang="en-US" sz="2400" b="1" dirty="0" smtClean="0"/>
              <a:t>Testing Binary Decompositions for Lossless Join (Non-additive Join) Property</a:t>
            </a:r>
          </a:p>
          <a:p>
            <a:pPr lvl="1">
              <a:lnSpc>
                <a:spcPct val="150000"/>
              </a:lnSpc>
            </a:pPr>
            <a:r>
              <a:rPr lang="en-US" altLang="en-US" sz="2400" b="1" dirty="0" smtClean="0"/>
              <a:t>Binary Decomposition:</a:t>
            </a:r>
            <a:r>
              <a:rPr lang="en-US" altLang="en-US" sz="2400" dirty="0" smtClean="0"/>
              <a:t> Decomposition of a relation R into two relations. </a:t>
            </a:r>
          </a:p>
          <a:p>
            <a:pPr lvl="1">
              <a:lnSpc>
                <a:spcPct val="150000"/>
              </a:lnSpc>
            </a:pPr>
            <a:r>
              <a:rPr lang="en-US" altLang="en-US" sz="2400" b="1" dirty="0" smtClean="0"/>
              <a:t>PROPERTY NJB (non-additive join test for binary decompositions):</a:t>
            </a:r>
            <a:r>
              <a:rPr lang="en-US" altLang="en-US" sz="2400" dirty="0" smtClean="0"/>
              <a:t> </a:t>
            </a:r>
          </a:p>
          <a:p>
            <a:pPr lvl="2">
              <a:lnSpc>
                <a:spcPct val="150000"/>
              </a:lnSpc>
            </a:pPr>
            <a:r>
              <a:rPr lang="en-US" altLang="en-US" sz="2200" dirty="0" smtClean="0"/>
              <a:t>A decomposition D = {R1, R2} of R has the lossless join property with respect to a set of functional dependencies F on R </a:t>
            </a:r>
            <a:r>
              <a:rPr lang="en-US" altLang="en-US" sz="2200" i="1" dirty="0" smtClean="0"/>
              <a:t>if and only if</a:t>
            </a:r>
            <a:r>
              <a:rPr lang="en-US" altLang="en-US" sz="2200" dirty="0" smtClean="0"/>
              <a:t> either</a:t>
            </a:r>
          </a:p>
          <a:p>
            <a:pPr lvl="2">
              <a:lnSpc>
                <a:spcPct val="150000"/>
              </a:lnSpc>
            </a:pPr>
            <a:r>
              <a:rPr lang="en-US" altLang="en-US" dirty="0" smtClean="0"/>
              <a:t>The </a:t>
            </a:r>
            <a:r>
              <a:rPr lang="en-US" altLang="en-US" dirty="0" err="1" smtClean="0"/>
              <a:t>f.d</a:t>
            </a:r>
            <a:r>
              <a:rPr lang="en-US" altLang="en-US" dirty="0" smtClean="0"/>
              <a:t>. ((R1 </a:t>
            </a:r>
            <a:r>
              <a:rPr lang="en-US" altLang="en-US" dirty="0" smtClean="0">
                <a:ea typeface="ヒラギノ角ゴ Pro W3" pitchFamily="-84" charset="-128"/>
              </a:rPr>
              <a:t>∩</a:t>
            </a:r>
            <a:r>
              <a:rPr lang="en-US" altLang="en-US" dirty="0" smtClean="0"/>
              <a:t> R2) </a:t>
            </a:r>
            <a:r>
              <a:rPr lang="en-US" altLang="en-US" dirty="0" smtClean="0">
                <a:sym typeface="Wingdings 3" panose="05040102010807070707" pitchFamily="18" charset="2"/>
              </a:rPr>
              <a:t></a:t>
            </a:r>
            <a:r>
              <a:rPr lang="en-US" altLang="en-US" dirty="0" smtClean="0"/>
              <a:t> (R1- R2)) is in F</a:t>
            </a:r>
            <a:r>
              <a:rPr lang="en-US" altLang="en-US" baseline="30000" dirty="0" smtClean="0"/>
              <a:t>+</a:t>
            </a:r>
            <a:r>
              <a:rPr lang="en-US" altLang="en-US" dirty="0" smtClean="0"/>
              <a:t>, or</a:t>
            </a:r>
          </a:p>
          <a:p>
            <a:pPr lvl="2">
              <a:lnSpc>
                <a:spcPct val="150000"/>
              </a:lnSpc>
            </a:pPr>
            <a:r>
              <a:rPr lang="en-US" altLang="en-US" dirty="0" smtClean="0"/>
              <a:t>The </a:t>
            </a:r>
            <a:r>
              <a:rPr lang="en-US" altLang="en-US" dirty="0" err="1" smtClean="0"/>
              <a:t>f.d</a:t>
            </a:r>
            <a:r>
              <a:rPr lang="en-US" altLang="en-US" dirty="0" smtClean="0"/>
              <a:t>. ((R1 </a:t>
            </a:r>
            <a:r>
              <a:rPr lang="en-US" altLang="en-US" dirty="0" smtClean="0">
                <a:ea typeface="ヒラギノ角ゴ Pro W3" pitchFamily="-84" charset="-128"/>
              </a:rPr>
              <a:t>∩</a:t>
            </a:r>
            <a:r>
              <a:rPr lang="en-US" altLang="en-US" dirty="0" smtClean="0"/>
              <a:t> R2) </a:t>
            </a:r>
            <a:r>
              <a:rPr lang="en-US" altLang="en-US" dirty="0" smtClean="0">
                <a:sym typeface="Wingdings 3" panose="05040102010807070707" pitchFamily="18" charset="2"/>
              </a:rPr>
              <a:t></a:t>
            </a:r>
            <a:r>
              <a:rPr lang="en-US" altLang="en-US" dirty="0" smtClean="0"/>
              <a:t> (R2 - R1)) is in F</a:t>
            </a:r>
            <a:r>
              <a:rPr lang="en-US" altLang="en-US" baseline="30000" dirty="0" smtClean="0"/>
              <a:t>+</a:t>
            </a:r>
            <a:r>
              <a:rPr lang="en-US" altLang="en-US" dirty="0" smtClean="0"/>
              <a:t>. </a:t>
            </a:r>
          </a:p>
        </p:txBody>
      </p:sp>
    </p:spTree>
    <p:extLst>
      <p:ext uri="{BB962C8B-B14F-4D97-AF65-F5344CB8AC3E}">
        <p14:creationId xmlns:p14="http://schemas.microsoft.com/office/powerpoint/2010/main" val="4151666121"/>
      </p:ext>
    </p:extLst>
  </p:cSld>
  <p:clrMapOvr>
    <a:masterClrMapping/>
  </p:clrMapOvr>
  <p:transition spd="med"/>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6"/>
          <p:cNvSpPr>
            <a:spLocks noGrp="1" noChangeArrowheads="1"/>
          </p:cNvSpPr>
          <p:nvPr>
            <p:ph type="title"/>
          </p:nvPr>
        </p:nvSpPr>
        <p:spPr>
          <a:xfrm rot="16200000">
            <a:off x="-3105150" y="3105152"/>
            <a:ext cx="6858000" cy="647698"/>
          </a:xfrm>
        </p:spPr>
        <p:txBody>
          <a:bodyPr anchor="ctr"/>
          <a:lstStyle/>
          <a:p>
            <a:pPr eaLnBrk="1" hangingPunct="1"/>
            <a:r>
              <a:rPr lang="en-US" altLang="en-US" sz="2800" b="1" dirty="0" smtClean="0">
                <a:effectLst>
                  <a:outerShdw blurRad="38100" dist="38100" dir="2700000" algn="tl">
                    <a:srgbClr val="000000">
                      <a:alpha val="43137"/>
                    </a:srgbClr>
                  </a:outerShdw>
                </a:effectLst>
              </a:rPr>
              <a:t>Achieving the BCNF by Decomposition </a:t>
            </a:r>
          </a:p>
        </p:txBody>
      </p:sp>
      <p:sp>
        <p:nvSpPr>
          <p:cNvPr id="2" name="Rectangle 7"/>
          <p:cNvSpPr>
            <a:spLocks noGrp="1" noChangeArrowheads="1"/>
          </p:cNvSpPr>
          <p:nvPr>
            <p:ph idx="1"/>
          </p:nvPr>
        </p:nvSpPr>
        <p:spPr>
          <a:xfrm>
            <a:off x="1202207" y="4899509"/>
            <a:ext cx="7753831" cy="681933"/>
          </a:xfrm>
        </p:spPr>
        <p:txBody>
          <a:bodyPr/>
          <a:lstStyle/>
          <a:p>
            <a:pPr eaLnBrk="1" hangingPunct="1">
              <a:defRPr/>
            </a:pPr>
            <a:r>
              <a:rPr lang="en-US" altLang="en-US" dirty="0" smtClean="0">
                <a:latin typeface="Candara" panose="020E0502030303020204" pitchFamily="34" charset="0"/>
              </a:rPr>
              <a:t>D3: {</a:t>
            </a:r>
            <a:r>
              <a:rPr lang="en-US" altLang="en-US" u="sng" dirty="0" smtClean="0">
                <a:latin typeface="Candara" panose="020E0502030303020204" pitchFamily="34" charset="0"/>
              </a:rPr>
              <a:t>instructor</a:t>
            </a:r>
            <a:r>
              <a:rPr lang="en-US" altLang="en-US" dirty="0" smtClean="0">
                <a:latin typeface="Candara" panose="020E0502030303020204" pitchFamily="34" charset="0"/>
              </a:rPr>
              <a:t>, course } and {</a:t>
            </a:r>
            <a:r>
              <a:rPr lang="en-US" altLang="en-US" u="sng" dirty="0" smtClean="0">
                <a:latin typeface="Candara" panose="020E0502030303020204" pitchFamily="34" charset="0"/>
              </a:rPr>
              <a:t>instructor, student</a:t>
            </a:r>
            <a:r>
              <a:rPr lang="en-US" altLang="en-US" dirty="0" smtClean="0">
                <a:latin typeface="Candara" panose="020E0502030303020204" pitchFamily="34" charset="0"/>
              </a:rPr>
              <a:t>} </a:t>
            </a:r>
            <a:endParaRPr lang="en-US" altLang="en-US" b="1" dirty="0" smtClean="0">
              <a:latin typeface="Candara" panose="020E0502030303020204" pitchFamily="34" charset="0"/>
            </a:endParaRPr>
          </a:p>
        </p:txBody>
      </p:sp>
      <p:sp>
        <p:nvSpPr>
          <p:cNvPr id="5" name="Rectangle 4"/>
          <p:cNvSpPr/>
          <p:nvPr/>
        </p:nvSpPr>
        <p:spPr>
          <a:xfrm>
            <a:off x="5591125" y="83821"/>
            <a:ext cx="3505200" cy="707886"/>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000" b="1" dirty="0" smtClean="0">
                <a:latin typeface="Candara" panose="020E0502030303020204" pitchFamily="34" charset="0"/>
              </a:rPr>
              <a:t>((</a:t>
            </a:r>
            <a:r>
              <a:rPr lang="en-US" altLang="en-US" sz="2000" b="1" dirty="0">
                <a:latin typeface="Candara" panose="020E0502030303020204" pitchFamily="34" charset="0"/>
              </a:rPr>
              <a:t>R1 </a:t>
            </a:r>
            <a:r>
              <a:rPr lang="en-US" altLang="en-US" sz="2000" b="1" dirty="0">
                <a:latin typeface="Candara" panose="020E0502030303020204" pitchFamily="34" charset="0"/>
                <a:ea typeface="ヒラギノ角ゴ Pro W3" pitchFamily="-84" charset="-128"/>
              </a:rPr>
              <a:t>∩</a:t>
            </a:r>
            <a:r>
              <a:rPr lang="en-US" altLang="en-US" sz="2000" b="1" dirty="0">
                <a:latin typeface="Candara" panose="020E0502030303020204" pitchFamily="34" charset="0"/>
              </a:rPr>
              <a:t> R2) </a:t>
            </a:r>
            <a:r>
              <a:rPr lang="en-US" altLang="en-US" sz="2000" b="1" dirty="0">
                <a:latin typeface="Candara" panose="020E0502030303020204" pitchFamily="34" charset="0"/>
                <a:sym typeface="Wingdings 3" panose="05040102010807070707" pitchFamily="18" charset="2"/>
              </a:rPr>
              <a:t></a:t>
            </a:r>
            <a:r>
              <a:rPr lang="en-US" altLang="en-US" sz="2000" b="1" dirty="0">
                <a:latin typeface="Candara" panose="020E0502030303020204" pitchFamily="34" charset="0"/>
              </a:rPr>
              <a:t> (R1- R2)) is in F</a:t>
            </a:r>
            <a:r>
              <a:rPr lang="en-US" altLang="en-US" sz="2000" b="1" baseline="30000" dirty="0" smtClean="0">
                <a:latin typeface="Candara" panose="020E0502030303020204" pitchFamily="34" charset="0"/>
              </a:rPr>
              <a:t>+</a:t>
            </a:r>
            <a:r>
              <a:rPr lang="en-US" altLang="en-US" sz="2000" b="1" dirty="0" smtClean="0">
                <a:latin typeface="Candara" panose="020E0502030303020204" pitchFamily="34" charset="0"/>
              </a:rPr>
              <a:t> </a:t>
            </a:r>
            <a:endParaRPr lang="en-US" altLang="en-US" sz="2000" b="1" dirty="0">
              <a:latin typeface="Candara" panose="020E0502030303020204" pitchFamily="34" charset="0"/>
            </a:endParaRPr>
          </a:p>
          <a:p>
            <a:r>
              <a:rPr lang="en-US" altLang="en-US" sz="2000" b="1" dirty="0" smtClean="0">
                <a:latin typeface="Candara" panose="020E0502030303020204" pitchFamily="34" charset="0"/>
              </a:rPr>
              <a:t>((</a:t>
            </a:r>
            <a:r>
              <a:rPr lang="en-US" altLang="en-US" sz="2000" b="1" dirty="0">
                <a:latin typeface="Candara" panose="020E0502030303020204" pitchFamily="34" charset="0"/>
              </a:rPr>
              <a:t>R1 </a:t>
            </a:r>
            <a:r>
              <a:rPr lang="en-US" altLang="en-US" sz="2000" b="1" dirty="0">
                <a:latin typeface="Candara" panose="020E0502030303020204" pitchFamily="34" charset="0"/>
                <a:ea typeface="ヒラギノ角ゴ Pro W3" pitchFamily="-84" charset="-128"/>
              </a:rPr>
              <a:t>∩</a:t>
            </a:r>
            <a:r>
              <a:rPr lang="en-US" altLang="en-US" sz="2000" b="1" dirty="0">
                <a:latin typeface="Candara" panose="020E0502030303020204" pitchFamily="34" charset="0"/>
              </a:rPr>
              <a:t> R2) </a:t>
            </a:r>
            <a:r>
              <a:rPr lang="en-US" altLang="en-US" sz="2000" b="1" dirty="0">
                <a:latin typeface="Candara" panose="020E0502030303020204" pitchFamily="34" charset="0"/>
                <a:sym typeface="Wingdings 3" panose="05040102010807070707" pitchFamily="18" charset="2"/>
              </a:rPr>
              <a:t></a:t>
            </a:r>
            <a:r>
              <a:rPr lang="en-US" altLang="en-US" sz="2000" b="1" dirty="0">
                <a:latin typeface="Candara" panose="020E0502030303020204" pitchFamily="34" charset="0"/>
              </a:rPr>
              <a:t> (R2 - R1)) is in F</a:t>
            </a:r>
            <a:r>
              <a:rPr lang="en-US" altLang="en-US" sz="2000" b="1" baseline="30000" dirty="0">
                <a:latin typeface="Candara" panose="020E0502030303020204" pitchFamily="34" charset="0"/>
              </a:rPr>
              <a:t>+</a:t>
            </a:r>
            <a:r>
              <a:rPr lang="en-US" altLang="en-US" sz="2000" b="1" dirty="0">
                <a:latin typeface="Candara" panose="020E0502030303020204" pitchFamily="34" charset="0"/>
              </a:rPr>
              <a:t>. </a:t>
            </a:r>
          </a:p>
        </p:txBody>
      </p:sp>
      <p:grpSp>
        <p:nvGrpSpPr>
          <p:cNvPr id="7" name="Group 6"/>
          <p:cNvGrpSpPr/>
          <p:nvPr/>
        </p:nvGrpSpPr>
        <p:grpSpPr>
          <a:xfrm>
            <a:off x="715618" y="76200"/>
            <a:ext cx="4406295" cy="707886"/>
            <a:chOff x="873786" y="0"/>
            <a:chExt cx="4406295" cy="707886"/>
          </a:xfrm>
        </p:grpSpPr>
        <p:sp>
          <p:nvSpPr>
            <p:cNvPr id="6" name="Rectangle 5"/>
            <p:cNvSpPr/>
            <p:nvPr/>
          </p:nvSpPr>
          <p:spPr>
            <a:xfrm>
              <a:off x="1310640" y="0"/>
              <a:ext cx="3969441" cy="707886"/>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pPr eaLnBrk="1" hangingPunct="1"/>
              <a:r>
                <a:rPr lang="en-US" altLang="en-US" sz="2000" b="1" dirty="0">
                  <a:latin typeface="Candara" panose="020E0502030303020204" pitchFamily="34" charset="0"/>
                </a:rPr>
                <a:t>fd1: { student, course} </a:t>
              </a:r>
              <a:r>
                <a:rPr lang="en-US" altLang="en-US" sz="2000" b="1" dirty="0">
                  <a:latin typeface="Candara" panose="020E0502030303020204" pitchFamily="34" charset="0"/>
                  <a:sym typeface="Symbol" panose="05050102010706020507" pitchFamily="18" charset="2"/>
                </a:rPr>
                <a:t>-&gt;</a:t>
              </a:r>
              <a:r>
                <a:rPr lang="en-US" altLang="en-US" sz="2000" b="1" dirty="0">
                  <a:latin typeface="Candara" panose="020E0502030303020204" pitchFamily="34" charset="0"/>
                </a:rPr>
                <a:t> instructor</a:t>
              </a:r>
            </a:p>
            <a:p>
              <a:pPr eaLnBrk="1" hangingPunct="1"/>
              <a:r>
                <a:rPr lang="en-US" altLang="en-US" sz="2000" b="1" dirty="0">
                  <a:latin typeface="Candara" panose="020E0502030303020204" pitchFamily="34" charset="0"/>
                </a:rPr>
                <a:t>fd2: instructor </a:t>
              </a:r>
              <a:r>
                <a:rPr lang="en-US" altLang="en-US" sz="2000" b="1" dirty="0">
                  <a:latin typeface="Candara" panose="020E0502030303020204" pitchFamily="34" charset="0"/>
                  <a:sym typeface="Symbol" panose="05050102010706020507" pitchFamily="18" charset="2"/>
                </a:rPr>
                <a:t> -&gt;</a:t>
              </a:r>
              <a:r>
                <a:rPr lang="en-US" altLang="en-US" sz="2000" b="1" dirty="0">
                  <a:latin typeface="Candara" panose="020E0502030303020204" pitchFamily="34" charset="0"/>
                </a:rPr>
                <a:t> course </a:t>
              </a:r>
            </a:p>
          </p:txBody>
        </p:sp>
        <p:sp>
          <p:nvSpPr>
            <p:cNvPr id="8" name="Rectangle 7"/>
            <p:cNvSpPr/>
            <p:nvPr/>
          </p:nvSpPr>
          <p:spPr>
            <a:xfrm rot="16200000">
              <a:off x="719898" y="153889"/>
              <a:ext cx="707885" cy="40011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pPr algn="ctr" eaLnBrk="1" hangingPunct="1"/>
              <a:r>
                <a:rPr lang="en-US" altLang="en-US" sz="2000" b="1" dirty="0" smtClean="0">
                  <a:latin typeface="Candara" panose="020E0502030303020204" pitchFamily="34" charset="0"/>
                </a:rPr>
                <a:t>FD</a:t>
              </a:r>
              <a:endParaRPr lang="en-US" altLang="en-US" sz="2000" b="1" dirty="0">
                <a:latin typeface="Candara" panose="020E0502030303020204" pitchFamily="34" charset="0"/>
              </a:endParaRPr>
            </a:p>
          </p:txBody>
        </p:sp>
      </p:grpSp>
      <p:sp>
        <p:nvSpPr>
          <p:cNvPr id="11" name="Rectangle 7"/>
          <p:cNvSpPr txBox="1">
            <a:spLocks noChangeArrowheads="1"/>
          </p:cNvSpPr>
          <p:nvPr/>
        </p:nvSpPr>
        <p:spPr bwMode="auto">
          <a:xfrm>
            <a:off x="1152472" y="3111733"/>
            <a:ext cx="7769884" cy="698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defRPr/>
            </a:pPr>
            <a:r>
              <a:rPr lang="en-US" altLang="en-US" kern="0" dirty="0" smtClean="0">
                <a:latin typeface="Candara" panose="020E0502030303020204" pitchFamily="34" charset="0"/>
              </a:rPr>
              <a:t>D1: {</a:t>
            </a:r>
            <a:r>
              <a:rPr lang="en-US" altLang="en-US" u="sng" kern="0" dirty="0" smtClean="0">
                <a:latin typeface="Candara" panose="020E0502030303020204" pitchFamily="34" charset="0"/>
              </a:rPr>
              <a:t>student, instructor</a:t>
            </a:r>
            <a:r>
              <a:rPr lang="en-US" altLang="en-US" kern="0" dirty="0" smtClean="0">
                <a:latin typeface="Candara" panose="020E0502030303020204" pitchFamily="34" charset="0"/>
              </a:rPr>
              <a:t>} and {</a:t>
            </a:r>
            <a:r>
              <a:rPr lang="en-US" altLang="en-US" u="sng" kern="0" dirty="0" smtClean="0">
                <a:latin typeface="Candara" panose="020E0502030303020204" pitchFamily="34" charset="0"/>
              </a:rPr>
              <a:t>student, course</a:t>
            </a:r>
            <a:r>
              <a:rPr lang="en-US" altLang="en-US" kern="0" dirty="0" smtClean="0">
                <a:latin typeface="Candara" panose="020E0502030303020204" pitchFamily="34" charset="0"/>
              </a:rPr>
              <a:t>}</a:t>
            </a:r>
          </a:p>
        </p:txBody>
      </p:sp>
      <p:sp>
        <p:nvSpPr>
          <p:cNvPr id="12" name="Rectangle 7"/>
          <p:cNvSpPr txBox="1">
            <a:spLocks noChangeArrowheads="1"/>
          </p:cNvSpPr>
          <p:nvPr/>
        </p:nvSpPr>
        <p:spPr bwMode="auto">
          <a:xfrm>
            <a:off x="1148204" y="4012800"/>
            <a:ext cx="7753832" cy="731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defRPr/>
            </a:pPr>
            <a:r>
              <a:rPr lang="en-US" altLang="en-US" kern="0" dirty="0" smtClean="0">
                <a:latin typeface="Candara" panose="020E0502030303020204" pitchFamily="34" charset="0"/>
              </a:rPr>
              <a:t>D2: {course, </a:t>
            </a:r>
            <a:r>
              <a:rPr lang="en-US" altLang="en-US" u="sng" kern="0" dirty="0" smtClean="0">
                <a:latin typeface="Candara" panose="020E0502030303020204" pitchFamily="34" charset="0"/>
              </a:rPr>
              <a:t>instructor</a:t>
            </a:r>
            <a:r>
              <a:rPr lang="en-US" altLang="en-US" kern="0" dirty="0" smtClean="0">
                <a:latin typeface="Candara" panose="020E0502030303020204" pitchFamily="34" charset="0"/>
              </a:rPr>
              <a:t> } and {</a:t>
            </a:r>
            <a:r>
              <a:rPr lang="en-US" altLang="en-US" u="sng" kern="0" dirty="0" smtClean="0">
                <a:latin typeface="Candara" panose="020E0502030303020204" pitchFamily="34" charset="0"/>
              </a:rPr>
              <a:t>course, student</a:t>
            </a:r>
            <a:r>
              <a:rPr lang="en-US" altLang="en-US" kern="0" dirty="0" smtClean="0">
                <a:latin typeface="Candara" panose="020E0502030303020204" pitchFamily="34" charset="0"/>
              </a:rPr>
              <a:t>}</a:t>
            </a:r>
          </a:p>
        </p:txBody>
      </p:sp>
      <p:sp>
        <p:nvSpPr>
          <p:cNvPr id="13" name="Rectangle 7"/>
          <p:cNvSpPr txBox="1">
            <a:spLocks noChangeArrowheads="1"/>
          </p:cNvSpPr>
          <p:nvPr/>
        </p:nvSpPr>
        <p:spPr bwMode="auto">
          <a:xfrm>
            <a:off x="732184" y="1107248"/>
            <a:ext cx="8335616" cy="5779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marL="0" indent="0" eaLnBrk="1" hangingPunct="1">
              <a:lnSpc>
                <a:spcPct val="150000"/>
              </a:lnSpc>
              <a:buNone/>
              <a:defRPr/>
            </a:pPr>
            <a:r>
              <a:rPr lang="en-US" altLang="en-US" b="1" kern="0" dirty="0" smtClean="0">
                <a:latin typeface="Candara" panose="020E0502030303020204" pitchFamily="34" charset="0"/>
              </a:rPr>
              <a:t>Three possible decompositions for relation TEACH</a:t>
            </a:r>
          </a:p>
        </p:txBody>
      </p:sp>
      <p:sp>
        <p:nvSpPr>
          <p:cNvPr id="10" name="Rectangle 9"/>
          <p:cNvSpPr/>
          <p:nvPr/>
        </p:nvSpPr>
        <p:spPr bwMode="auto">
          <a:xfrm>
            <a:off x="647700" y="961696"/>
            <a:ext cx="8488016" cy="89148"/>
          </a:xfrm>
          <a:prstGeom prst="rect">
            <a:avLst/>
          </a:prstGeom>
          <a:solidFill>
            <a:schemeClr val="bg2">
              <a:lumMod val="25000"/>
              <a:lumOff val="75000"/>
            </a:schemeClr>
          </a:solidFill>
          <a:ln w="9525" cap="flat" cmpd="sng" algn="ctr">
            <a:solidFill>
              <a:schemeClr val="bg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4" name="Rectangle 13"/>
          <p:cNvSpPr/>
          <p:nvPr/>
        </p:nvSpPr>
        <p:spPr>
          <a:xfrm>
            <a:off x="715616" y="2236488"/>
            <a:ext cx="7132983" cy="523220"/>
          </a:xfrm>
          <a:prstGeom prst="rect">
            <a:avLst/>
          </a:prstGeom>
        </p:spPr>
        <p:txBody>
          <a:bodyPr wrap="square">
            <a:spAutoFit/>
          </a:bodyPr>
          <a:lstStyle/>
          <a:p>
            <a:r>
              <a:rPr lang="en-US" altLang="en-US" sz="2800" b="1" kern="0" dirty="0" smtClean="0">
                <a:latin typeface="Candara" panose="020E0502030303020204" pitchFamily="34" charset="0"/>
              </a:rPr>
              <a:t>TEACH(</a:t>
            </a:r>
            <a:r>
              <a:rPr lang="en-US" altLang="en-US" sz="2800" b="1" u="sng" kern="0" dirty="0" smtClean="0">
                <a:latin typeface="Candara" panose="020E0502030303020204" pitchFamily="34" charset="0"/>
              </a:rPr>
              <a:t>student,</a:t>
            </a:r>
            <a:r>
              <a:rPr lang="en-US" altLang="en-US" sz="2800" b="1" kern="0" dirty="0" smtClean="0">
                <a:latin typeface="Candara" panose="020E0502030303020204" pitchFamily="34" charset="0"/>
              </a:rPr>
              <a:t> </a:t>
            </a:r>
            <a:r>
              <a:rPr lang="en-US" altLang="en-US" sz="2800" b="1" u="sng" kern="0" dirty="0" smtClean="0">
                <a:latin typeface="Candara" panose="020E0502030303020204" pitchFamily="34" charset="0"/>
              </a:rPr>
              <a:t>course, </a:t>
            </a:r>
            <a:r>
              <a:rPr lang="en-US" altLang="en-US" sz="2800" b="1" kern="0" dirty="0" smtClean="0">
                <a:latin typeface="Candara" panose="020E0502030303020204" pitchFamily="34" charset="0"/>
              </a:rPr>
              <a:t>instructor)</a:t>
            </a:r>
            <a:endParaRPr lang="en-US" sz="2800" b="1" dirty="0"/>
          </a:p>
        </p:txBody>
      </p:sp>
    </p:spTree>
    <p:extLst>
      <p:ext uri="{BB962C8B-B14F-4D97-AF65-F5344CB8AC3E}">
        <p14:creationId xmlns:p14="http://schemas.microsoft.com/office/powerpoint/2010/main" val="1692343994"/>
      </p:ext>
    </p:extLst>
  </p:cSld>
  <p:clrMapOvr>
    <a:masterClrMapping/>
  </p:clrMapOvr>
  <p:transition spd="med"/>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6"/>
          <p:cNvSpPr>
            <a:spLocks noGrp="1" noChangeArrowheads="1"/>
          </p:cNvSpPr>
          <p:nvPr>
            <p:ph type="title"/>
          </p:nvPr>
        </p:nvSpPr>
        <p:spPr>
          <a:xfrm rot="16200000">
            <a:off x="-3105150" y="3105152"/>
            <a:ext cx="6858000" cy="647698"/>
          </a:xfrm>
        </p:spPr>
        <p:txBody>
          <a:bodyPr anchor="ctr"/>
          <a:lstStyle/>
          <a:p>
            <a:pPr eaLnBrk="1" hangingPunct="1"/>
            <a:r>
              <a:rPr lang="en-US" altLang="en-US" sz="2800" b="1" dirty="0" smtClean="0">
                <a:effectLst>
                  <a:outerShdw blurRad="38100" dist="38100" dir="2700000" algn="tl">
                    <a:srgbClr val="000000">
                      <a:alpha val="43137"/>
                    </a:srgbClr>
                  </a:outerShdw>
                </a:effectLst>
              </a:rPr>
              <a:t>Achieving the BCNF by Decomposition </a:t>
            </a:r>
          </a:p>
        </p:txBody>
      </p:sp>
      <p:sp>
        <p:nvSpPr>
          <p:cNvPr id="2" name="Rectangle 7"/>
          <p:cNvSpPr>
            <a:spLocks noGrp="1" noChangeArrowheads="1"/>
          </p:cNvSpPr>
          <p:nvPr>
            <p:ph idx="1"/>
          </p:nvPr>
        </p:nvSpPr>
        <p:spPr>
          <a:xfrm>
            <a:off x="654175" y="6099273"/>
            <a:ext cx="8267698" cy="681933"/>
          </a:xfrm>
        </p:spPr>
        <p:txBody>
          <a:bodyPr/>
          <a:lstStyle/>
          <a:p>
            <a:pPr eaLnBrk="1" hangingPunct="1">
              <a:defRPr/>
            </a:pPr>
            <a:r>
              <a:rPr lang="en-US" altLang="en-US" dirty="0" smtClean="0">
                <a:latin typeface="Candara" panose="020E0502030303020204" pitchFamily="34" charset="0"/>
              </a:rPr>
              <a:t>D3: {</a:t>
            </a:r>
            <a:r>
              <a:rPr lang="en-US" altLang="en-US" u="sng" dirty="0" smtClean="0">
                <a:latin typeface="Candara" panose="020E0502030303020204" pitchFamily="34" charset="0"/>
              </a:rPr>
              <a:t>instructor</a:t>
            </a:r>
            <a:r>
              <a:rPr lang="en-US" altLang="en-US" dirty="0" smtClean="0">
                <a:latin typeface="Candara" panose="020E0502030303020204" pitchFamily="34" charset="0"/>
              </a:rPr>
              <a:t>, course } and {</a:t>
            </a:r>
            <a:r>
              <a:rPr lang="en-US" altLang="en-US" u="sng" dirty="0" smtClean="0">
                <a:latin typeface="Candara" panose="020E0502030303020204" pitchFamily="34" charset="0"/>
              </a:rPr>
              <a:t>instructor, student</a:t>
            </a:r>
            <a:r>
              <a:rPr lang="en-US" altLang="en-US" dirty="0" smtClean="0">
                <a:latin typeface="Candara" panose="020E0502030303020204" pitchFamily="34" charset="0"/>
              </a:rPr>
              <a:t>} </a:t>
            </a:r>
            <a:endParaRPr lang="en-US" altLang="en-US" b="1" dirty="0" smtClean="0">
              <a:latin typeface="Candara" panose="020E0502030303020204" pitchFamily="34" charset="0"/>
            </a:endParaRPr>
          </a:p>
        </p:txBody>
      </p:sp>
      <p:sp>
        <p:nvSpPr>
          <p:cNvPr id="5" name="Rectangle 4"/>
          <p:cNvSpPr/>
          <p:nvPr/>
        </p:nvSpPr>
        <p:spPr>
          <a:xfrm>
            <a:off x="5591125" y="83821"/>
            <a:ext cx="3505200" cy="707886"/>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000" b="1" dirty="0" smtClean="0">
                <a:latin typeface="Candara" panose="020E0502030303020204" pitchFamily="34" charset="0"/>
              </a:rPr>
              <a:t>((</a:t>
            </a:r>
            <a:r>
              <a:rPr lang="en-US" altLang="en-US" sz="2000" b="1" dirty="0">
                <a:latin typeface="Candara" panose="020E0502030303020204" pitchFamily="34" charset="0"/>
              </a:rPr>
              <a:t>R1 </a:t>
            </a:r>
            <a:r>
              <a:rPr lang="en-US" altLang="en-US" sz="2000" b="1" dirty="0">
                <a:latin typeface="Candara" panose="020E0502030303020204" pitchFamily="34" charset="0"/>
                <a:ea typeface="ヒラギノ角ゴ Pro W3" pitchFamily="-84" charset="-128"/>
              </a:rPr>
              <a:t>∩</a:t>
            </a:r>
            <a:r>
              <a:rPr lang="en-US" altLang="en-US" sz="2000" b="1" dirty="0">
                <a:latin typeface="Candara" panose="020E0502030303020204" pitchFamily="34" charset="0"/>
              </a:rPr>
              <a:t> R2) </a:t>
            </a:r>
            <a:r>
              <a:rPr lang="en-US" altLang="en-US" sz="2000" b="1" dirty="0">
                <a:latin typeface="Candara" panose="020E0502030303020204" pitchFamily="34" charset="0"/>
                <a:sym typeface="Wingdings 3" panose="05040102010807070707" pitchFamily="18" charset="2"/>
              </a:rPr>
              <a:t></a:t>
            </a:r>
            <a:r>
              <a:rPr lang="en-US" altLang="en-US" sz="2000" b="1" dirty="0">
                <a:latin typeface="Candara" panose="020E0502030303020204" pitchFamily="34" charset="0"/>
              </a:rPr>
              <a:t> (R1- R2)) is in F</a:t>
            </a:r>
            <a:r>
              <a:rPr lang="en-US" altLang="en-US" sz="2000" b="1" baseline="30000" dirty="0" smtClean="0">
                <a:latin typeface="Candara" panose="020E0502030303020204" pitchFamily="34" charset="0"/>
              </a:rPr>
              <a:t>+</a:t>
            </a:r>
            <a:r>
              <a:rPr lang="en-US" altLang="en-US" sz="2000" b="1" dirty="0" smtClean="0">
                <a:latin typeface="Candara" panose="020E0502030303020204" pitchFamily="34" charset="0"/>
              </a:rPr>
              <a:t> </a:t>
            </a:r>
            <a:endParaRPr lang="en-US" altLang="en-US" sz="2000" b="1" dirty="0">
              <a:latin typeface="Candara" panose="020E0502030303020204" pitchFamily="34" charset="0"/>
            </a:endParaRPr>
          </a:p>
          <a:p>
            <a:r>
              <a:rPr lang="en-US" altLang="en-US" sz="2000" b="1" dirty="0" smtClean="0">
                <a:latin typeface="Candara" panose="020E0502030303020204" pitchFamily="34" charset="0"/>
              </a:rPr>
              <a:t>((</a:t>
            </a:r>
            <a:r>
              <a:rPr lang="en-US" altLang="en-US" sz="2000" b="1" dirty="0">
                <a:latin typeface="Candara" panose="020E0502030303020204" pitchFamily="34" charset="0"/>
              </a:rPr>
              <a:t>R1 </a:t>
            </a:r>
            <a:r>
              <a:rPr lang="en-US" altLang="en-US" sz="2000" b="1" dirty="0">
                <a:latin typeface="Candara" panose="020E0502030303020204" pitchFamily="34" charset="0"/>
                <a:ea typeface="ヒラギノ角ゴ Pro W3" pitchFamily="-84" charset="-128"/>
              </a:rPr>
              <a:t>∩</a:t>
            </a:r>
            <a:r>
              <a:rPr lang="en-US" altLang="en-US" sz="2000" b="1" dirty="0">
                <a:latin typeface="Candara" panose="020E0502030303020204" pitchFamily="34" charset="0"/>
              </a:rPr>
              <a:t> R2) </a:t>
            </a:r>
            <a:r>
              <a:rPr lang="en-US" altLang="en-US" sz="2000" b="1" dirty="0">
                <a:latin typeface="Candara" panose="020E0502030303020204" pitchFamily="34" charset="0"/>
                <a:sym typeface="Wingdings 3" panose="05040102010807070707" pitchFamily="18" charset="2"/>
              </a:rPr>
              <a:t></a:t>
            </a:r>
            <a:r>
              <a:rPr lang="en-US" altLang="en-US" sz="2000" b="1" dirty="0">
                <a:latin typeface="Candara" panose="020E0502030303020204" pitchFamily="34" charset="0"/>
              </a:rPr>
              <a:t> (R2 - R1)) is in F</a:t>
            </a:r>
            <a:r>
              <a:rPr lang="en-US" altLang="en-US" sz="2000" b="1" baseline="30000" dirty="0">
                <a:latin typeface="Candara" panose="020E0502030303020204" pitchFamily="34" charset="0"/>
              </a:rPr>
              <a:t>+</a:t>
            </a:r>
            <a:r>
              <a:rPr lang="en-US" altLang="en-US" sz="2000" b="1" dirty="0">
                <a:latin typeface="Candara" panose="020E0502030303020204" pitchFamily="34" charset="0"/>
              </a:rPr>
              <a:t>. </a:t>
            </a:r>
          </a:p>
        </p:txBody>
      </p:sp>
      <p:grpSp>
        <p:nvGrpSpPr>
          <p:cNvPr id="7" name="Group 6"/>
          <p:cNvGrpSpPr/>
          <p:nvPr/>
        </p:nvGrpSpPr>
        <p:grpSpPr>
          <a:xfrm>
            <a:off x="715618" y="76200"/>
            <a:ext cx="4406295" cy="707886"/>
            <a:chOff x="873786" y="0"/>
            <a:chExt cx="4406295" cy="707886"/>
          </a:xfrm>
        </p:grpSpPr>
        <p:sp>
          <p:nvSpPr>
            <p:cNvPr id="6" name="Rectangle 5"/>
            <p:cNvSpPr/>
            <p:nvPr/>
          </p:nvSpPr>
          <p:spPr>
            <a:xfrm>
              <a:off x="1310640" y="0"/>
              <a:ext cx="3969441" cy="707886"/>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pPr eaLnBrk="1" hangingPunct="1"/>
              <a:r>
                <a:rPr lang="en-US" altLang="en-US" sz="2000" b="1" dirty="0">
                  <a:latin typeface="Candara" panose="020E0502030303020204" pitchFamily="34" charset="0"/>
                </a:rPr>
                <a:t>fd1: { student, course} </a:t>
              </a:r>
              <a:r>
                <a:rPr lang="en-US" altLang="en-US" sz="2000" b="1" dirty="0">
                  <a:latin typeface="Candara" panose="020E0502030303020204" pitchFamily="34" charset="0"/>
                  <a:sym typeface="Symbol" panose="05050102010706020507" pitchFamily="18" charset="2"/>
                </a:rPr>
                <a:t>-&gt;</a:t>
              </a:r>
              <a:r>
                <a:rPr lang="en-US" altLang="en-US" sz="2000" b="1" dirty="0">
                  <a:latin typeface="Candara" panose="020E0502030303020204" pitchFamily="34" charset="0"/>
                </a:rPr>
                <a:t> instructor</a:t>
              </a:r>
            </a:p>
            <a:p>
              <a:pPr eaLnBrk="1" hangingPunct="1"/>
              <a:r>
                <a:rPr lang="en-US" altLang="en-US" sz="2000" b="1" dirty="0">
                  <a:latin typeface="Candara" panose="020E0502030303020204" pitchFamily="34" charset="0"/>
                </a:rPr>
                <a:t>fd2: instructor </a:t>
              </a:r>
              <a:r>
                <a:rPr lang="en-US" altLang="en-US" sz="2000" b="1" dirty="0">
                  <a:latin typeface="Candara" panose="020E0502030303020204" pitchFamily="34" charset="0"/>
                  <a:sym typeface="Symbol" panose="05050102010706020507" pitchFamily="18" charset="2"/>
                </a:rPr>
                <a:t> -&gt;</a:t>
              </a:r>
              <a:r>
                <a:rPr lang="en-US" altLang="en-US" sz="2000" b="1" dirty="0">
                  <a:latin typeface="Candara" panose="020E0502030303020204" pitchFamily="34" charset="0"/>
                </a:rPr>
                <a:t> course </a:t>
              </a:r>
            </a:p>
          </p:txBody>
        </p:sp>
        <p:sp>
          <p:nvSpPr>
            <p:cNvPr id="8" name="Rectangle 7"/>
            <p:cNvSpPr/>
            <p:nvPr/>
          </p:nvSpPr>
          <p:spPr>
            <a:xfrm rot="16200000">
              <a:off x="719898" y="153889"/>
              <a:ext cx="707885" cy="40011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pPr algn="ctr" eaLnBrk="1" hangingPunct="1"/>
              <a:r>
                <a:rPr lang="en-US" altLang="en-US" sz="2000" b="1" dirty="0" smtClean="0">
                  <a:latin typeface="Candara" panose="020E0502030303020204" pitchFamily="34" charset="0"/>
                </a:rPr>
                <a:t>FD</a:t>
              </a:r>
              <a:endParaRPr lang="en-US" altLang="en-US" sz="2000" b="1" dirty="0">
                <a:latin typeface="Candara" panose="020E0502030303020204" pitchFamily="34" charset="0"/>
              </a:endParaRPr>
            </a:p>
          </p:txBody>
        </p:sp>
      </p:grpSp>
      <p:sp>
        <p:nvSpPr>
          <p:cNvPr id="11" name="Rectangle 7"/>
          <p:cNvSpPr txBox="1">
            <a:spLocks noChangeArrowheads="1"/>
          </p:cNvSpPr>
          <p:nvPr/>
        </p:nvSpPr>
        <p:spPr bwMode="auto">
          <a:xfrm>
            <a:off x="674427" y="1210044"/>
            <a:ext cx="8284815" cy="53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defRPr/>
            </a:pPr>
            <a:r>
              <a:rPr lang="en-US" altLang="en-US" kern="0" dirty="0" smtClean="0">
                <a:latin typeface="Candara" panose="020E0502030303020204" pitchFamily="34" charset="0"/>
              </a:rPr>
              <a:t>D1: {</a:t>
            </a:r>
            <a:r>
              <a:rPr lang="en-US" altLang="en-US" u="sng" kern="0" dirty="0" smtClean="0">
                <a:latin typeface="Candara" panose="020E0502030303020204" pitchFamily="34" charset="0"/>
              </a:rPr>
              <a:t>student, instructor</a:t>
            </a:r>
            <a:r>
              <a:rPr lang="en-US" altLang="en-US" kern="0" dirty="0" smtClean="0">
                <a:latin typeface="Candara" panose="020E0502030303020204" pitchFamily="34" charset="0"/>
              </a:rPr>
              <a:t>} and {</a:t>
            </a:r>
            <a:r>
              <a:rPr lang="en-US" altLang="en-US" u="sng" kern="0" dirty="0" smtClean="0">
                <a:latin typeface="Candara" panose="020E0502030303020204" pitchFamily="34" charset="0"/>
              </a:rPr>
              <a:t>student, course</a:t>
            </a:r>
            <a:r>
              <a:rPr lang="en-US" altLang="en-US" kern="0" dirty="0" smtClean="0">
                <a:latin typeface="Candara" panose="020E0502030303020204" pitchFamily="34" charset="0"/>
              </a:rPr>
              <a:t>}</a:t>
            </a:r>
          </a:p>
        </p:txBody>
      </p:sp>
      <p:sp>
        <p:nvSpPr>
          <p:cNvPr id="12" name="Rectangle 7"/>
          <p:cNvSpPr txBox="1">
            <a:spLocks noChangeArrowheads="1"/>
          </p:cNvSpPr>
          <p:nvPr/>
        </p:nvSpPr>
        <p:spPr bwMode="auto">
          <a:xfrm>
            <a:off x="644014" y="5352715"/>
            <a:ext cx="8267699" cy="731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defRPr/>
            </a:pPr>
            <a:r>
              <a:rPr lang="en-US" altLang="en-US" kern="0" dirty="0" smtClean="0">
                <a:latin typeface="Candara" panose="020E0502030303020204" pitchFamily="34" charset="0"/>
              </a:rPr>
              <a:t>D2: {course, </a:t>
            </a:r>
            <a:r>
              <a:rPr lang="en-US" altLang="en-US" u="sng" kern="0" dirty="0" smtClean="0">
                <a:latin typeface="Candara" panose="020E0502030303020204" pitchFamily="34" charset="0"/>
              </a:rPr>
              <a:t>instructor</a:t>
            </a:r>
            <a:r>
              <a:rPr lang="en-US" altLang="en-US" kern="0" dirty="0" smtClean="0">
                <a:latin typeface="Candara" panose="020E0502030303020204" pitchFamily="34" charset="0"/>
              </a:rPr>
              <a:t> } and {</a:t>
            </a:r>
            <a:r>
              <a:rPr lang="en-US" altLang="en-US" u="sng" kern="0" dirty="0" smtClean="0">
                <a:latin typeface="Candara" panose="020E0502030303020204" pitchFamily="34" charset="0"/>
              </a:rPr>
              <a:t>course, student</a:t>
            </a:r>
            <a:r>
              <a:rPr lang="en-US" altLang="en-US" kern="0" dirty="0" smtClean="0">
                <a:latin typeface="Candara" panose="020E0502030303020204" pitchFamily="34" charset="0"/>
              </a:rPr>
              <a:t>}</a:t>
            </a:r>
          </a:p>
        </p:txBody>
      </p:sp>
      <p:sp>
        <p:nvSpPr>
          <p:cNvPr id="10" name="Rectangle 9"/>
          <p:cNvSpPr/>
          <p:nvPr/>
        </p:nvSpPr>
        <p:spPr bwMode="auto">
          <a:xfrm>
            <a:off x="647700" y="961696"/>
            <a:ext cx="8488016" cy="89148"/>
          </a:xfrm>
          <a:prstGeom prst="rect">
            <a:avLst/>
          </a:prstGeom>
          <a:solidFill>
            <a:schemeClr val="bg2">
              <a:lumMod val="25000"/>
              <a:lumOff val="75000"/>
            </a:schemeClr>
          </a:solidFill>
          <a:ln w="9525" cap="flat" cmpd="sng" algn="ctr">
            <a:solidFill>
              <a:schemeClr val="bg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4" name="Rectangle 13"/>
          <p:cNvSpPr/>
          <p:nvPr/>
        </p:nvSpPr>
        <p:spPr>
          <a:xfrm>
            <a:off x="1075089" y="1944029"/>
            <a:ext cx="1896712"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R1 </a:t>
            </a:r>
            <a:r>
              <a:rPr lang="en-US" altLang="en-US" sz="2800" b="1" dirty="0">
                <a:latin typeface="Candara" panose="020E0502030303020204" pitchFamily="34" charset="0"/>
                <a:ea typeface="ヒラギノ角ゴ Pro W3" pitchFamily="-84" charset="-128"/>
              </a:rPr>
              <a:t>∩</a:t>
            </a:r>
            <a:r>
              <a:rPr lang="en-US" altLang="en-US" sz="2800" b="1" dirty="0">
                <a:latin typeface="Candara" panose="020E0502030303020204" pitchFamily="34" charset="0"/>
              </a:rPr>
              <a:t> </a:t>
            </a:r>
            <a:r>
              <a:rPr lang="en-US" altLang="en-US" sz="2800" b="1" dirty="0" smtClean="0">
                <a:latin typeface="Candara" panose="020E0502030303020204" pitchFamily="34" charset="0"/>
              </a:rPr>
              <a:t>R2 </a:t>
            </a:r>
          </a:p>
        </p:txBody>
      </p:sp>
      <p:sp>
        <p:nvSpPr>
          <p:cNvPr id="15" name="Rectangle 14"/>
          <p:cNvSpPr/>
          <p:nvPr/>
        </p:nvSpPr>
        <p:spPr>
          <a:xfrm>
            <a:off x="3124201" y="3551496"/>
            <a:ext cx="2743199" cy="461665"/>
          </a:xfrm>
          <a:prstGeom prst="rect">
            <a:avLst/>
          </a:prstGeom>
          <a:solidFill>
            <a:schemeClr val="tx1"/>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b="1" dirty="0">
                <a:latin typeface="Candara" panose="020E0502030303020204" pitchFamily="34" charset="0"/>
                <a:sym typeface="Wingdings 3" panose="05040102010807070707" pitchFamily="18" charset="2"/>
              </a:rPr>
              <a:t>S</a:t>
            </a:r>
            <a:r>
              <a:rPr lang="en-US" altLang="en-US" b="1" dirty="0">
                <a:latin typeface="Candara" panose="020E0502030303020204" pitchFamily="34" charset="0"/>
              </a:rPr>
              <a:t>tudent </a:t>
            </a:r>
            <a:r>
              <a:rPr lang="en-US" altLang="en-US" b="1" dirty="0" smtClean="0">
                <a:latin typeface="Candara" panose="020E0502030303020204" pitchFamily="34" charset="0"/>
                <a:sym typeface="Wingdings" panose="05000000000000000000" pitchFamily="2" charset="2"/>
              </a:rPr>
              <a:t> </a:t>
            </a:r>
            <a:r>
              <a:rPr lang="en-US" altLang="en-US" b="1" dirty="0" smtClean="0">
                <a:latin typeface="Candara" panose="020E0502030303020204" pitchFamily="34" charset="0"/>
              </a:rPr>
              <a:t>course</a:t>
            </a:r>
            <a:endParaRPr lang="en-US" altLang="en-US" b="1" dirty="0">
              <a:latin typeface="Candara" panose="020E0502030303020204" pitchFamily="34" charset="0"/>
            </a:endParaRPr>
          </a:p>
        </p:txBody>
      </p:sp>
      <p:sp>
        <p:nvSpPr>
          <p:cNvPr id="17" name="Multiply 16"/>
          <p:cNvSpPr/>
          <p:nvPr/>
        </p:nvSpPr>
        <p:spPr bwMode="auto">
          <a:xfrm>
            <a:off x="3780726" y="3144713"/>
            <a:ext cx="1439941" cy="1284780"/>
          </a:xfrm>
          <a:prstGeom prst="mathMultiply">
            <a:avLst>
              <a:gd name="adj1" fmla="val 11198"/>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8" name="Rectangle 17"/>
          <p:cNvSpPr/>
          <p:nvPr/>
        </p:nvSpPr>
        <p:spPr>
          <a:xfrm>
            <a:off x="6045978" y="2634044"/>
            <a:ext cx="3056780"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instructor</a:t>
            </a:r>
            <a:endParaRPr lang="en-US" altLang="en-US" sz="2800" b="1" dirty="0">
              <a:latin typeface="Candara" panose="020E0502030303020204" pitchFamily="34" charset="0"/>
            </a:endParaRPr>
          </a:p>
        </p:txBody>
      </p:sp>
      <p:sp>
        <p:nvSpPr>
          <p:cNvPr id="19" name="Rectangle 18"/>
          <p:cNvSpPr/>
          <p:nvPr/>
        </p:nvSpPr>
        <p:spPr>
          <a:xfrm>
            <a:off x="1075088" y="2634044"/>
            <a:ext cx="1896712"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sym typeface="Wingdings 3" panose="05040102010807070707" pitchFamily="18" charset="2"/>
              </a:rPr>
              <a:t>s</a:t>
            </a:r>
            <a:r>
              <a:rPr lang="en-US" altLang="en-US" sz="2800" b="1" dirty="0" smtClean="0">
                <a:latin typeface="Candara" panose="020E0502030303020204" pitchFamily="34" charset="0"/>
              </a:rPr>
              <a:t>tudent</a:t>
            </a:r>
            <a:endParaRPr lang="en-US" altLang="en-US" sz="2800" b="1" dirty="0">
              <a:latin typeface="Candara" panose="020E0502030303020204" pitchFamily="34" charset="0"/>
            </a:endParaRPr>
          </a:p>
        </p:txBody>
      </p:sp>
      <p:sp>
        <p:nvSpPr>
          <p:cNvPr id="20" name="Rectangle 19"/>
          <p:cNvSpPr/>
          <p:nvPr/>
        </p:nvSpPr>
        <p:spPr>
          <a:xfrm>
            <a:off x="3124201" y="2634044"/>
            <a:ext cx="2743199"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course</a:t>
            </a:r>
          </a:p>
        </p:txBody>
      </p:sp>
      <p:sp>
        <p:nvSpPr>
          <p:cNvPr id="21" name="Rectangle 20"/>
          <p:cNvSpPr/>
          <p:nvPr/>
        </p:nvSpPr>
        <p:spPr>
          <a:xfrm>
            <a:off x="3124201" y="1944029"/>
            <a:ext cx="2743199"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R2 </a:t>
            </a:r>
            <a:r>
              <a:rPr lang="en-US" altLang="en-US" sz="2800" b="1" dirty="0">
                <a:latin typeface="Candara" panose="020E0502030303020204" pitchFamily="34" charset="0"/>
              </a:rPr>
              <a:t>- </a:t>
            </a:r>
            <a:r>
              <a:rPr lang="en-US" altLang="en-US" sz="2800" b="1" dirty="0" smtClean="0">
                <a:latin typeface="Candara" panose="020E0502030303020204" pitchFamily="34" charset="0"/>
              </a:rPr>
              <a:t>R1 </a:t>
            </a:r>
          </a:p>
        </p:txBody>
      </p:sp>
      <p:sp>
        <p:nvSpPr>
          <p:cNvPr id="22" name="Rectangle 21"/>
          <p:cNvSpPr/>
          <p:nvPr/>
        </p:nvSpPr>
        <p:spPr>
          <a:xfrm>
            <a:off x="6055360" y="1944029"/>
            <a:ext cx="3039716"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R1-R2</a:t>
            </a:r>
            <a:endParaRPr lang="en-US" altLang="en-US" sz="2800" b="1" dirty="0">
              <a:latin typeface="Candara" panose="020E0502030303020204" pitchFamily="34" charset="0"/>
            </a:endParaRPr>
          </a:p>
        </p:txBody>
      </p:sp>
      <p:sp>
        <p:nvSpPr>
          <p:cNvPr id="23" name="Rectangle 22"/>
          <p:cNvSpPr/>
          <p:nvPr/>
        </p:nvSpPr>
        <p:spPr>
          <a:xfrm>
            <a:off x="6045978" y="3967828"/>
            <a:ext cx="3057382" cy="461665"/>
          </a:xfrm>
          <a:prstGeom prst="rect">
            <a:avLst/>
          </a:prstGeom>
          <a:solidFill>
            <a:schemeClr val="tx1"/>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b="1" dirty="0" smtClean="0">
                <a:latin typeface="Candara" panose="020E0502030303020204" pitchFamily="34" charset="0"/>
                <a:sym typeface="Wingdings 3" panose="05040102010807070707" pitchFamily="18" charset="2"/>
              </a:rPr>
              <a:t>S</a:t>
            </a:r>
            <a:r>
              <a:rPr lang="en-US" altLang="en-US" b="1" dirty="0" smtClean="0">
                <a:latin typeface="Candara" panose="020E0502030303020204" pitchFamily="34" charset="0"/>
              </a:rPr>
              <a:t>tudent </a:t>
            </a:r>
            <a:r>
              <a:rPr lang="en-US" altLang="en-US" b="1" dirty="0" smtClean="0">
                <a:latin typeface="Candara" panose="020E0502030303020204" pitchFamily="34" charset="0"/>
                <a:sym typeface="Wingdings" panose="05000000000000000000" pitchFamily="2" charset="2"/>
              </a:rPr>
              <a:t> </a:t>
            </a:r>
            <a:r>
              <a:rPr lang="en-US" altLang="en-US" b="1" dirty="0" smtClean="0">
                <a:latin typeface="Candara" panose="020E0502030303020204" pitchFamily="34" charset="0"/>
              </a:rPr>
              <a:t>instructor</a:t>
            </a:r>
            <a:endParaRPr lang="en-US" altLang="en-US" b="1" dirty="0">
              <a:latin typeface="Candara" panose="020E0502030303020204" pitchFamily="34" charset="0"/>
            </a:endParaRPr>
          </a:p>
        </p:txBody>
      </p:sp>
      <p:cxnSp>
        <p:nvCxnSpPr>
          <p:cNvPr id="24" name="Elbow Connector 23"/>
          <p:cNvCxnSpPr>
            <a:stCxn id="19" idx="2"/>
            <a:endCxn id="15" idx="1"/>
          </p:cNvCxnSpPr>
          <p:nvPr/>
        </p:nvCxnSpPr>
        <p:spPr bwMode="auto">
          <a:xfrm rot="16200000" flipH="1">
            <a:off x="2261290" y="2919417"/>
            <a:ext cx="625065" cy="1100757"/>
          </a:xfrm>
          <a:prstGeom prst="bentConnector2">
            <a:avLst/>
          </a:prstGeom>
          <a:blipFill dpi="0" rotWithShape="0">
            <a:blip r:embed="rId3"/>
            <a:srcRect/>
            <a:tile tx="0" ty="0" sx="100000" sy="100000" flip="none" algn="tl"/>
          </a:blipFill>
          <a:ln w="38100" cap="flat" cmpd="sng" algn="ctr">
            <a:solidFill>
              <a:schemeClr val="tx1"/>
            </a:solidFill>
            <a:prstDash val="solid"/>
            <a:round/>
            <a:headEnd type="none" w="med" len="med"/>
            <a:tailEnd type="none" w="med" len="med"/>
          </a:ln>
          <a:effectLst/>
        </p:spPr>
      </p:cxnSp>
      <p:cxnSp>
        <p:nvCxnSpPr>
          <p:cNvPr id="26" name="Straight Arrow Connector 25"/>
          <p:cNvCxnSpPr>
            <a:stCxn id="15" idx="0"/>
            <a:endCxn id="20" idx="2"/>
          </p:cNvCxnSpPr>
          <p:nvPr/>
        </p:nvCxnSpPr>
        <p:spPr bwMode="auto">
          <a:xfrm flipV="1">
            <a:off x="4495801" y="3157264"/>
            <a:ext cx="0" cy="394232"/>
          </a:xfrm>
          <a:prstGeom prst="straightConnector1">
            <a:avLst/>
          </a:prstGeom>
          <a:blipFill dpi="0" rotWithShape="0">
            <a:blip r:embed="rId3"/>
            <a:srcRect/>
            <a:tile tx="0" ty="0" sx="100000" sy="100000" flip="none" algn="tl"/>
          </a:blipFill>
          <a:ln w="38100" cap="flat" cmpd="sng" algn="ctr">
            <a:solidFill>
              <a:schemeClr val="tx1"/>
            </a:solidFill>
            <a:prstDash val="solid"/>
            <a:round/>
            <a:headEnd type="none" w="med" len="med"/>
            <a:tailEnd type="triangle"/>
          </a:ln>
          <a:effectLst/>
        </p:spPr>
      </p:cxnSp>
      <p:cxnSp>
        <p:nvCxnSpPr>
          <p:cNvPr id="28" name="Elbow Connector 27"/>
          <p:cNvCxnSpPr>
            <a:stCxn id="19" idx="2"/>
            <a:endCxn id="23" idx="1"/>
          </p:cNvCxnSpPr>
          <p:nvPr/>
        </p:nvCxnSpPr>
        <p:spPr bwMode="auto">
          <a:xfrm rot="16200000" flipH="1">
            <a:off x="3514013" y="1666695"/>
            <a:ext cx="1041397" cy="4022534"/>
          </a:xfrm>
          <a:prstGeom prst="bentConnector2">
            <a:avLst/>
          </a:prstGeom>
          <a:blipFill dpi="0" rotWithShape="0">
            <a:blip r:embed="rId3"/>
            <a:srcRect/>
            <a:tile tx="0" ty="0" sx="100000" sy="100000" flip="none" algn="tl"/>
          </a:blipFill>
          <a:ln w="38100" cap="flat" cmpd="sng" algn="ctr">
            <a:solidFill>
              <a:schemeClr val="tx1"/>
            </a:solidFill>
            <a:prstDash val="solid"/>
            <a:round/>
            <a:headEnd type="none" w="med" len="med"/>
            <a:tailEnd type="none" w="med" len="med"/>
          </a:ln>
          <a:effectLst/>
        </p:spPr>
      </p:cxnSp>
      <p:sp>
        <p:nvSpPr>
          <p:cNvPr id="9" name="Multiply 8"/>
          <p:cNvSpPr/>
          <p:nvPr/>
        </p:nvSpPr>
        <p:spPr bwMode="auto">
          <a:xfrm>
            <a:off x="6905545" y="3487491"/>
            <a:ext cx="1337645" cy="1339553"/>
          </a:xfrm>
          <a:prstGeom prst="mathMultiply">
            <a:avLst>
              <a:gd name="adj1" fmla="val 11689"/>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cxnSp>
        <p:nvCxnSpPr>
          <p:cNvPr id="31" name="Straight Arrow Connector 30"/>
          <p:cNvCxnSpPr>
            <a:stCxn id="23" idx="0"/>
            <a:endCxn id="18" idx="2"/>
          </p:cNvCxnSpPr>
          <p:nvPr/>
        </p:nvCxnSpPr>
        <p:spPr bwMode="auto">
          <a:xfrm flipH="1" flipV="1">
            <a:off x="7574368" y="3157264"/>
            <a:ext cx="301" cy="810564"/>
          </a:xfrm>
          <a:prstGeom prst="straightConnector1">
            <a:avLst/>
          </a:prstGeom>
          <a:blipFill dpi="0" rotWithShape="0">
            <a:blip r:embed="rId3"/>
            <a:srcRect/>
            <a:tile tx="0" ty="0" sx="100000" sy="100000" flip="none" algn="tl"/>
          </a:blipFill>
          <a:ln w="38100"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205869795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7" grpId="0" animBg="1"/>
      <p:bldP spid="18" grpId="0" animBg="1"/>
      <p:bldP spid="19" grpId="0" animBg="1"/>
      <p:bldP spid="20" grpId="0" animBg="1"/>
      <p:bldP spid="21" grpId="0" animBg="1"/>
      <p:bldP spid="22" grpId="0" animBg="1"/>
      <p:bldP spid="23" grpId="0" animBg="1"/>
      <p:bldP spid="9"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6"/>
          <p:cNvSpPr>
            <a:spLocks noGrp="1" noChangeArrowheads="1"/>
          </p:cNvSpPr>
          <p:nvPr>
            <p:ph type="title"/>
          </p:nvPr>
        </p:nvSpPr>
        <p:spPr>
          <a:xfrm rot="16200000">
            <a:off x="-3105150" y="3105152"/>
            <a:ext cx="6858000" cy="647698"/>
          </a:xfrm>
        </p:spPr>
        <p:txBody>
          <a:bodyPr anchor="ctr"/>
          <a:lstStyle/>
          <a:p>
            <a:pPr eaLnBrk="1" hangingPunct="1"/>
            <a:r>
              <a:rPr lang="en-US" altLang="en-US" sz="2800" b="1" dirty="0" smtClean="0">
                <a:effectLst>
                  <a:outerShdw blurRad="38100" dist="38100" dir="2700000" algn="tl">
                    <a:srgbClr val="000000">
                      <a:alpha val="43137"/>
                    </a:srgbClr>
                  </a:outerShdw>
                </a:effectLst>
              </a:rPr>
              <a:t>Achieving the BCNF by Decomposition </a:t>
            </a:r>
          </a:p>
        </p:txBody>
      </p:sp>
      <p:sp>
        <p:nvSpPr>
          <p:cNvPr id="2" name="Rectangle 7"/>
          <p:cNvSpPr>
            <a:spLocks noGrp="1" noChangeArrowheads="1"/>
          </p:cNvSpPr>
          <p:nvPr>
            <p:ph idx="1"/>
          </p:nvPr>
        </p:nvSpPr>
        <p:spPr>
          <a:xfrm>
            <a:off x="706784" y="5831233"/>
            <a:ext cx="8267698" cy="681933"/>
          </a:xfrm>
        </p:spPr>
        <p:txBody>
          <a:bodyPr/>
          <a:lstStyle/>
          <a:p>
            <a:pPr eaLnBrk="1" hangingPunct="1">
              <a:defRPr/>
            </a:pPr>
            <a:r>
              <a:rPr lang="en-US" altLang="en-US" dirty="0" smtClean="0">
                <a:latin typeface="Candara" panose="020E0502030303020204" pitchFamily="34" charset="0"/>
              </a:rPr>
              <a:t>D3: {</a:t>
            </a:r>
            <a:r>
              <a:rPr lang="en-US" altLang="en-US" u="sng" dirty="0" smtClean="0">
                <a:latin typeface="Candara" panose="020E0502030303020204" pitchFamily="34" charset="0"/>
              </a:rPr>
              <a:t>instructor</a:t>
            </a:r>
            <a:r>
              <a:rPr lang="en-US" altLang="en-US" dirty="0" smtClean="0">
                <a:latin typeface="Candara" panose="020E0502030303020204" pitchFamily="34" charset="0"/>
              </a:rPr>
              <a:t>, course } and {</a:t>
            </a:r>
            <a:r>
              <a:rPr lang="en-US" altLang="en-US" u="sng" dirty="0" smtClean="0">
                <a:latin typeface="Candara" panose="020E0502030303020204" pitchFamily="34" charset="0"/>
              </a:rPr>
              <a:t>instructor, student</a:t>
            </a:r>
            <a:r>
              <a:rPr lang="en-US" altLang="en-US" dirty="0" smtClean="0">
                <a:latin typeface="Candara" panose="020E0502030303020204" pitchFamily="34" charset="0"/>
              </a:rPr>
              <a:t>} </a:t>
            </a:r>
            <a:endParaRPr lang="en-US" altLang="en-US" b="1" dirty="0" smtClean="0">
              <a:latin typeface="Candara" panose="020E0502030303020204" pitchFamily="34" charset="0"/>
            </a:endParaRPr>
          </a:p>
        </p:txBody>
      </p:sp>
      <p:sp>
        <p:nvSpPr>
          <p:cNvPr id="5" name="Rectangle 4"/>
          <p:cNvSpPr/>
          <p:nvPr/>
        </p:nvSpPr>
        <p:spPr>
          <a:xfrm>
            <a:off x="5591125" y="83821"/>
            <a:ext cx="3505200" cy="707886"/>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000" b="1" dirty="0" smtClean="0">
                <a:latin typeface="Candara" panose="020E0502030303020204" pitchFamily="34" charset="0"/>
              </a:rPr>
              <a:t>((</a:t>
            </a:r>
            <a:r>
              <a:rPr lang="en-US" altLang="en-US" sz="2000" b="1" dirty="0">
                <a:latin typeface="Candara" panose="020E0502030303020204" pitchFamily="34" charset="0"/>
              </a:rPr>
              <a:t>R1 </a:t>
            </a:r>
            <a:r>
              <a:rPr lang="en-US" altLang="en-US" sz="2000" b="1" dirty="0">
                <a:latin typeface="Candara" panose="020E0502030303020204" pitchFamily="34" charset="0"/>
                <a:ea typeface="ヒラギノ角ゴ Pro W3" pitchFamily="-84" charset="-128"/>
              </a:rPr>
              <a:t>∩</a:t>
            </a:r>
            <a:r>
              <a:rPr lang="en-US" altLang="en-US" sz="2000" b="1" dirty="0">
                <a:latin typeface="Candara" panose="020E0502030303020204" pitchFamily="34" charset="0"/>
              </a:rPr>
              <a:t> R2) </a:t>
            </a:r>
            <a:r>
              <a:rPr lang="en-US" altLang="en-US" sz="2000" b="1" dirty="0">
                <a:latin typeface="Candara" panose="020E0502030303020204" pitchFamily="34" charset="0"/>
                <a:sym typeface="Wingdings 3" panose="05040102010807070707" pitchFamily="18" charset="2"/>
              </a:rPr>
              <a:t></a:t>
            </a:r>
            <a:r>
              <a:rPr lang="en-US" altLang="en-US" sz="2000" b="1" dirty="0">
                <a:latin typeface="Candara" panose="020E0502030303020204" pitchFamily="34" charset="0"/>
              </a:rPr>
              <a:t> (R1- R2)) is in F</a:t>
            </a:r>
            <a:r>
              <a:rPr lang="en-US" altLang="en-US" sz="2000" b="1" baseline="30000" dirty="0" smtClean="0">
                <a:latin typeface="Candara" panose="020E0502030303020204" pitchFamily="34" charset="0"/>
              </a:rPr>
              <a:t>+</a:t>
            </a:r>
            <a:r>
              <a:rPr lang="en-US" altLang="en-US" sz="2000" b="1" dirty="0" smtClean="0">
                <a:latin typeface="Candara" panose="020E0502030303020204" pitchFamily="34" charset="0"/>
              </a:rPr>
              <a:t> </a:t>
            </a:r>
            <a:endParaRPr lang="en-US" altLang="en-US" sz="2000" b="1" dirty="0">
              <a:latin typeface="Candara" panose="020E0502030303020204" pitchFamily="34" charset="0"/>
            </a:endParaRPr>
          </a:p>
          <a:p>
            <a:r>
              <a:rPr lang="en-US" altLang="en-US" sz="2000" b="1" dirty="0" smtClean="0">
                <a:latin typeface="Candara" panose="020E0502030303020204" pitchFamily="34" charset="0"/>
              </a:rPr>
              <a:t>((</a:t>
            </a:r>
            <a:r>
              <a:rPr lang="en-US" altLang="en-US" sz="2000" b="1" dirty="0">
                <a:latin typeface="Candara" panose="020E0502030303020204" pitchFamily="34" charset="0"/>
              </a:rPr>
              <a:t>R1 </a:t>
            </a:r>
            <a:r>
              <a:rPr lang="en-US" altLang="en-US" sz="2000" b="1" dirty="0">
                <a:latin typeface="Candara" panose="020E0502030303020204" pitchFamily="34" charset="0"/>
                <a:ea typeface="ヒラギノ角ゴ Pro W3" pitchFamily="-84" charset="-128"/>
              </a:rPr>
              <a:t>∩</a:t>
            </a:r>
            <a:r>
              <a:rPr lang="en-US" altLang="en-US" sz="2000" b="1" dirty="0">
                <a:latin typeface="Candara" panose="020E0502030303020204" pitchFamily="34" charset="0"/>
              </a:rPr>
              <a:t> R2) </a:t>
            </a:r>
            <a:r>
              <a:rPr lang="en-US" altLang="en-US" sz="2000" b="1" dirty="0">
                <a:latin typeface="Candara" panose="020E0502030303020204" pitchFamily="34" charset="0"/>
                <a:sym typeface="Wingdings 3" panose="05040102010807070707" pitchFamily="18" charset="2"/>
              </a:rPr>
              <a:t></a:t>
            </a:r>
            <a:r>
              <a:rPr lang="en-US" altLang="en-US" sz="2000" b="1" dirty="0">
                <a:latin typeface="Candara" panose="020E0502030303020204" pitchFamily="34" charset="0"/>
              </a:rPr>
              <a:t> (R2 - R1)) is in F</a:t>
            </a:r>
            <a:r>
              <a:rPr lang="en-US" altLang="en-US" sz="2000" b="1" baseline="30000" dirty="0">
                <a:latin typeface="Candara" panose="020E0502030303020204" pitchFamily="34" charset="0"/>
              </a:rPr>
              <a:t>+</a:t>
            </a:r>
            <a:r>
              <a:rPr lang="en-US" altLang="en-US" sz="2000" b="1" dirty="0">
                <a:latin typeface="Candara" panose="020E0502030303020204" pitchFamily="34" charset="0"/>
              </a:rPr>
              <a:t>. </a:t>
            </a:r>
          </a:p>
        </p:txBody>
      </p:sp>
      <p:grpSp>
        <p:nvGrpSpPr>
          <p:cNvPr id="7" name="Group 6"/>
          <p:cNvGrpSpPr/>
          <p:nvPr/>
        </p:nvGrpSpPr>
        <p:grpSpPr>
          <a:xfrm>
            <a:off x="715618" y="76200"/>
            <a:ext cx="4406295" cy="707886"/>
            <a:chOff x="873786" y="0"/>
            <a:chExt cx="4406295" cy="707886"/>
          </a:xfrm>
        </p:grpSpPr>
        <p:sp>
          <p:nvSpPr>
            <p:cNvPr id="6" name="Rectangle 5"/>
            <p:cNvSpPr/>
            <p:nvPr/>
          </p:nvSpPr>
          <p:spPr>
            <a:xfrm>
              <a:off x="1310640" y="0"/>
              <a:ext cx="3969441" cy="707886"/>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pPr eaLnBrk="1" hangingPunct="1"/>
              <a:r>
                <a:rPr lang="en-US" altLang="en-US" sz="2000" b="1" dirty="0">
                  <a:latin typeface="Candara" panose="020E0502030303020204" pitchFamily="34" charset="0"/>
                </a:rPr>
                <a:t>fd1: { student, course} </a:t>
              </a:r>
              <a:r>
                <a:rPr lang="en-US" altLang="en-US" sz="2000" b="1" dirty="0">
                  <a:latin typeface="Candara" panose="020E0502030303020204" pitchFamily="34" charset="0"/>
                  <a:sym typeface="Symbol" panose="05050102010706020507" pitchFamily="18" charset="2"/>
                </a:rPr>
                <a:t>-&gt;</a:t>
              </a:r>
              <a:r>
                <a:rPr lang="en-US" altLang="en-US" sz="2000" b="1" dirty="0">
                  <a:latin typeface="Candara" panose="020E0502030303020204" pitchFamily="34" charset="0"/>
                </a:rPr>
                <a:t> instructor</a:t>
              </a:r>
            </a:p>
            <a:p>
              <a:pPr eaLnBrk="1" hangingPunct="1"/>
              <a:r>
                <a:rPr lang="en-US" altLang="en-US" sz="2000" b="1" dirty="0">
                  <a:latin typeface="Candara" panose="020E0502030303020204" pitchFamily="34" charset="0"/>
                </a:rPr>
                <a:t>fd2: instructor </a:t>
              </a:r>
              <a:r>
                <a:rPr lang="en-US" altLang="en-US" sz="2000" b="1" dirty="0">
                  <a:latin typeface="Candara" panose="020E0502030303020204" pitchFamily="34" charset="0"/>
                  <a:sym typeface="Symbol" panose="05050102010706020507" pitchFamily="18" charset="2"/>
                </a:rPr>
                <a:t> -&gt;</a:t>
              </a:r>
              <a:r>
                <a:rPr lang="en-US" altLang="en-US" sz="2000" b="1" dirty="0">
                  <a:latin typeface="Candara" panose="020E0502030303020204" pitchFamily="34" charset="0"/>
                </a:rPr>
                <a:t> course </a:t>
              </a:r>
            </a:p>
          </p:txBody>
        </p:sp>
        <p:sp>
          <p:nvSpPr>
            <p:cNvPr id="8" name="Rectangle 7"/>
            <p:cNvSpPr/>
            <p:nvPr/>
          </p:nvSpPr>
          <p:spPr>
            <a:xfrm rot="16200000">
              <a:off x="719898" y="153889"/>
              <a:ext cx="707885" cy="40011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pPr algn="ctr" eaLnBrk="1" hangingPunct="1"/>
              <a:r>
                <a:rPr lang="en-US" altLang="en-US" sz="2000" b="1" dirty="0" smtClean="0">
                  <a:latin typeface="Candara" panose="020E0502030303020204" pitchFamily="34" charset="0"/>
                </a:rPr>
                <a:t>FD</a:t>
              </a:r>
              <a:endParaRPr lang="en-US" altLang="en-US" sz="2000" b="1" dirty="0">
                <a:latin typeface="Candara" panose="020E0502030303020204" pitchFamily="34" charset="0"/>
              </a:endParaRPr>
            </a:p>
          </p:txBody>
        </p:sp>
      </p:grpSp>
      <p:sp>
        <p:nvSpPr>
          <p:cNvPr id="11" name="Rectangle 7"/>
          <p:cNvSpPr txBox="1">
            <a:spLocks noChangeArrowheads="1"/>
          </p:cNvSpPr>
          <p:nvPr/>
        </p:nvSpPr>
        <p:spPr bwMode="auto">
          <a:xfrm>
            <a:off x="655985" y="1210617"/>
            <a:ext cx="7497416" cy="698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defRPr/>
            </a:pPr>
            <a:r>
              <a:rPr lang="en-US" altLang="en-US" b="1" kern="0" dirty="0" smtClean="0">
                <a:solidFill>
                  <a:schemeClr val="bg2">
                    <a:lumMod val="50000"/>
                    <a:lumOff val="50000"/>
                  </a:schemeClr>
                </a:solidFill>
                <a:latin typeface="Candara" panose="020E0502030303020204" pitchFamily="34" charset="0"/>
              </a:rPr>
              <a:t>D1: {</a:t>
            </a:r>
            <a:r>
              <a:rPr lang="en-US" altLang="en-US" b="1" u="sng" kern="0" dirty="0" smtClean="0">
                <a:solidFill>
                  <a:schemeClr val="bg2">
                    <a:lumMod val="50000"/>
                    <a:lumOff val="50000"/>
                  </a:schemeClr>
                </a:solidFill>
                <a:latin typeface="Candara" panose="020E0502030303020204" pitchFamily="34" charset="0"/>
              </a:rPr>
              <a:t>student, instructor</a:t>
            </a:r>
            <a:r>
              <a:rPr lang="en-US" altLang="en-US" b="1" kern="0" dirty="0" smtClean="0">
                <a:solidFill>
                  <a:schemeClr val="bg2">
                    <a:lumMod val="50000"/>
                    <a:lumOff val="50000"/>
                  </a:schemeClr>
                </a:solidFill>
                <a:latin typeface="Candara" panose="020E0502030303020204" pitchFamily="34" charset="0"/>
              </a:rPr>
              <a:t>} and {</a:t>
            </a:r>
            <a:r>
              <a:rPr lang="en-US" altLang="en-US" b="1" u="sng" kern="0" dirty="0" smtClean="0">
                <a:solidFill>
                  <a:schemeClr val="bg2">
                    <a:lumMod val="50000"/>
                    <a:lumOff val="50000"/>
                  </a:schemeClr>
                </a:solidFill>
                <a:latin typeface="Candara" panose="020E0502030303020204" pitchFamily="34" charset="0"/>
              </a:rPr>
              <a:t>student, course</a:t>
            </a:r>
            <a:r>
              <a:rPr lang="en-US" altLang="en-US" b="1" kern="0" dirty="0" smtClean="0">
                <a:solidFill>
                  <a:schemeClr val="bg2">
                    <a:lumMod val="50000"/>
                    <a:lumOff val="50000"/>
                  </a:schemeClr>
                </a:solidFill>
                <a:latin typeface="Candara" panose="020E0502030303020204" pitchFamily="34" charset="0"/>
              </a:rPr>
              <a:t>} </a:t>
            </a:r>
          </a:p>
        </p:txBody>
      </p:sp>
      <p:sp>
        <p:nvSpPr>
          <p:cNvPr id="12" name="Rectangle 7"/>
          <p:cNvSpPr txBox="1">
            <a:spLocks noChangeArrowheads="1"/>
          </p:cNvSpPr>
          <p:nvPr/>
        </p:nvSpPr>
        <p:spPr bwMode="auto">
          <a:xfrm>
            <a:off x="632460" y="2006724"/>
            <a:ext cx="8267699" cy="731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defRPr/>
            </a:pPr>
            <a:r>
              <a:rPr lang="en-US" altLang="en-US" kern="0" dirty="0" smtClean="0">
                <a:latin typeface="Candara" panose="020E0502030303020204" pitchFamily="34" charset="0"/>
              </a:rPr>
              <a:t>D2: {course, </a:t>
            </a:r>
            <a:r>
              <a:rPr lang="en-US" altLang="en-US" u="sng" kern="0" dirty="0" smtClean="0">
                <a:latin typeface="Candara" panose="020E0502030303020204" pitchFamily="34" charset="0"/>
              </a:rPr>
              <a:t>instructor</a:t>
            </a:r>
            <a:r>
              <a:rPr lang="en-US" altLang="en-US" kern="0" dirty="0" smtClean="0">
                <a:latin typeface="Candara" panose="020E0502030303020204" pitchFamily="34" charset="0"/>
              </a:rPr>
              <a:t> } and {</a:t>
            </a:r>
            <a:r>
              <a:rPr lang="en-US" altLang="en-US" u="sng" kern="0" dirty="0" smtClean="0">
                <a:latin typeface="Candara" panose="020E0502030303020204" pitchFamily="34" charset="0"/>
              </a:rPr>
              <a:t>course, student</a:t>
            </a:r>
            <a:r>
              <a:rPr lang="en-US" altLang="en-US" kern="0" dirty="0" smtClean="0">
                <a:latin typeface="Candara" panose="020E0502030303020204" pitchFamily="34" charset="0"/>
              </a:rPr>
              <a:t>}</a:t>
            </a:r>
          </a:p>
        </p:txBody>
      </p:sp>
      <p:sp>
        <p:nvSpPr>
          <p:cNvPr id="10" name="Rectangle 9"/>
          <p:cNvSpPr/>
          <p:nvPr/>
        </p:nvSpPr>
        <p:spPr bwMode="auto">
          <a:xfrm>
            <a:off x="647700" y="961696"/>
            <a:ext cx="8488016" cy="89148"/>
          </a:xfrm>
          <a:prstGeom prst="rect">
            <a:avLst/>
          </a:prstGeom>
          <a:solidFill>
            <a:schemeClr val="bg2">
              <a:lumMod val="25000"/>
              <a:lumOff val="75000"/>
            </a:schemeClr>
          </a:solidFill>
          <a:ln w="9525" cap="flat" cmpd="sng" algn="ctr">
            <a:solidFill>
              <a:schemeClr val="bg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3" name="Rectangle 12"/>
          <p:cNvSpPr/>
          <p:nvPr/>
        </p:nvSpPr>
        <p:spPr>
          <a:xfrm>
            <a:off x="896510" y="2910160"/>
            <a:ext cx="1896712"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R1 </a:t>
            </a:r>
            <a:r>
              <a:rPr lang="en-US" altLang="en-US" sz="2800" b="1" dirty="0">
                <a:latin typeface="Candara" panose="020E0502030303020204" pitchFamily="34" charset="0"/>
                <a:ea typeface="ヒラギノ角ゴ Pro W3" pitchFamily="-84" charset="-128"/>
              </a:rPr>
              <a:t>∩</a:t>
            </a:r>
            <a:r>
              <a:rPr lang="en-US" altLang="en-US" sz="2800" b="1" dirty="0">
                <a:latin typeface="Candara" panose="020E0502030303020204" pitchFamily="34" charset="0"/>
              </a:rPr>
              <a:t> </a:t>
            </a:r>
            <a:r>
              <a:rPr lang="en-US" altLang="en-US" sz="2800" b="1" dirty="0" smtClean="0">
                <a:latin typeface="Candara" panose="020E0502030303020204" pitchFamily="34" charset="0"/>
              </a:rPr>
              <a:t>R2 </a:t>
            </a:r>
          </a:p>
        </p:txBody>
      </p:sp>
      <p:sp>
        <p:nvSpPr>
          <p:cNvPr id="14" name="Rectangle 13"/>
          <p:cNvSpPr/>
          <p:nvPr/>
        </p:nvSpPr>
        <p:spPr>
          <a:xfrm>
            <a:off x="2945622" y="4517627"/>
            <a:ext cx="2743199" cy="461665"/>
          </a:xfrm>
          <a:prstGeom prst="rect">
            <a:avLst/>
          </a:prstGeom>
          <a:solidFill>
            <a:schemeClr val="tx1"/>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b="1" dirty="0" smtClean="0">
                <a:latin typeface="Candara" panose="020E0502030303020204" pitchFamily="34" charset="0"/>
                <a:sym typeface="Wingdings 3" panose="05040102010807070707" pitchFamily="18" charset="2"/>
              </a:rPr>
              <a:t>course</a:t>
            </a:r>
            <a:r>
              <a:rPr lang="en-US" altLang="en-US" b="1" dirty="0" smtClean="0">
                <a:latin typeface="Candara" panose="020E0502030303020204" pitchFamily="34" charset="0"/>
              </a:rPr>
              <a:t> </a:t>
            </a:r>
            <a:r>
              <a:rPr lang="en-US" altLang="en-US" b="1" dirty="0" smtClean="0">
                <a:latin typeface="Candara" panose="020E0502030303020204" pitchFamily="34" charset="0"/>
                <a:sym typeface="Wingdings" panose="05000000000000000000" pitchFamily="2" charset="2"/>
              </a:rPr>
              <a:t> </a:t>
            </a:r>
            <a:r>
              <a:rPr lang="en-US" altLang="en-US" b="1" dirty="0" smtClean="0">
                <a:latin typeface="Candara" panose="020E0502030303020204" pitchFamily="34" charset="0"/>
              </a:rPr>
              <a:t>student</a:t>
            </a:r>
            <a:endParaRPr lang="en-US" altLang="en-US" b="1" dirty="0">
              <a:latin typeface="Candara" panose="020E0502030303020204" pitchFamily="34" charset="0"/>
            </a:endParaRPr>
          </a:p>
        </p:txBody>
      </p:sp>
      <p:sp>
        <p:nvSpPr>
          <p:cNvPr id="15" name="Multiply 14"/>
          <p:cNvSpPr/>
          <p:nvPr/>
        </p:nvSpPr>
        <p:spPr bwMode="auto">
          <a:xfrm>
            <a:off x="3602147" y="4110844"/>
            <a:ext cx="1439941" cy="1284780"/>
          </a:xfrm>
          <a:prstGeom prst="mathMultiply">
            <a:avLst>
              <a:gd name="adj1" fmla="val 11198"/>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6" name="Rectangle 15"/>
          <p:cNvSpPr/>
          <p:nvPr/>
        </p:nvSpPr>
        <p:spPr>
          <a:xfrm>
            <a:off x="5867399" y="3600175"/>
            <a:ext cx="3056780"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instructor</a:t>
            </a:r>
            <a:endParaRPr lang="en-US" altLang="en-US" sz="2800" b="1" dirty="0">
              <a:latin typeface="Candara" panose="020E0502030303020204" pitchFamily="34" charset="0"/>
            </a:endParaRPr>
          </a:p>
        </p:txBody>
      </p:sp>
      <p:sp>
        <p:nvSpPr>
          <p:cNvPr id="17" name="Rectangle 16"/>
          <p:cNvSpPr/>
          <p:nvPr/>
        </p:nvSpPr>
        <p:spPr>
          <a:xfrm>
            <a:off x="896509" y="3600175"/>
            <a:ext cx="1896712"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sym typeface="Wingdings 3" panose="05040102010807070707" pitchFamily="18" charset="2"/>
              </a:rPr>
              <a:t>course</a:t>
            </a:r>
            <a:endParaRPr lang="en-US" altLang="en-US" sz="2800" b="1" dirty="0">
              <a:latin typeface="Candara" panose="020E0502030303020204" pitchFamily="34" charset="0"/>
            </a:endParaRPr>
          </a:p>
        </p:txBody>
      </p:sp>
      <p:sp>
        <p:nvSpPr>
          <p:cNvPr id="18" name="Rectangle 17"/>
          <p:cNvSpPr/>
          <p:nvPr/>
        </p:nvSpPr>
        <p:spPr>
          <a:xfrm>
            <a:off x="2945622" y="3600175"/>
            <a:ext cx="2743199"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student</a:t>
            </a:r>
          </a:p>
        </p:txBody>
      </p:sp>
      <p:sp>
        <p:nvSpPr>
          <p:cNvPr id="19" name="Rectangle 18"/>
          <p:cNvSpPr/>
          <p:nvPr/>
        </p:nvSpPr>
        <p:spPr>
          <a:xfrm>
            <a:off x="2945622" y="2910160"/>
            <a:ext cx="2743199"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R2 </a:t>
            </a:r>
            <a:r>
              <a:rPr lang="en-US" altLang="en-US" sz="2800" b="1" dirty="0">
                <a:latin typeface="Candara" panose="020E0502030303020204" pitchFamily="34" charset="0"/>
              </a:rPr>
              <a:t>- </a:t>
            </a:r>
            <a:r>
              <a:rPr lang="en-US" altLang="en-US" sz="2800" b="1" dirty="0" smtClean="0">
                <a:latin typeface="Candara" panose="020E0502030303020204" pitchFamily="34" charset="0"/>
              </a:rPr>
              <a:t>R1 </a:t>
            </a:r>
          </a:p>
        </p:txBody>
      </p:sp>
      <p:sp>
        <p:nvSpPr>
          <p:cNvPr id="20" name="Rectangle 19"/>
          <p:cNvSpPr/>
          <p:nvPr/>
        </p:nvSpPr>
        <p:spPr>
          <a:xfrm>
            <a:off x="5876781" y="2910160"/>
            <a:ext cx="3039716"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R1-R2</a:t>
            </a:r>
            <a:endParaRPr lang="en-US" altLang="en-US" sz="2800" b="1" dirty="0">
              <a:latin typeface="Candara" panose="020E0502030303020204" pitchFamily="34" charset="0"/>
            </a:endParaRPr>
          </a:p>
        </p:txBody>
      </p:sp>
      <p:sp>
        <p:nvSpPr>
          <p:cNvPr id="21" name="Rectangle 20"/>
          <p:cNvSpPr/>
          <p:nvPr/>
        </p:nvSpPr>
        <p:spPr>
          <a:xfrm>
            <a:off x="5867399" y="4933959"/>
            <a:ext cx="3057382" cy="461665"/>
          </a:xfrm>
          <a:prstGeom prst="rect">
            <a:avLst/>
          </a:prstGeom>
          <a:solidFill>
            <a:schemeClr val="tx1"/>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b="1" dirty="0" smtClean="0">
                <a:latin typeface="Candara" panose="020E0502030303020204" pitchFamily="34" charset="0"/>
                <a:sym typeface="Wingdings 3" panose="05040102010807070707" pitchFamily="18" charset="2"/>
              </a:rPr>
              <a:t>course</a:t>
            </a:r>
            <a:r>
              <a:rPr lang="en-US" altLang="en-US" b="1" dirty="0" smtClean="0">
                <a:latin typeface="Candara" panose="020E0502030303020204" pitchFamily="34" charset="0"/>
              </a:rPr>
              <a:t> </a:t>
            </a:r>
            <a:r>
              <a:rPr lang="en-US" altLang="en-US" b="1" dirty="0" smtClean="0">
                <a:latin typeface="Candara" panose="020E0502030303020204" pitchFamily="34" charset="0"/>
                <a:sym typeface="Wingdings" panose="05000000000000000000" pitchFamily="2" charset="2"/>
              </a:rPr>
              <a:t> </a:t>
            </a:r>
            <a:r>
              <a:rPr lang="en-US" altLang="en-US" b="1" dirty="0" smtClean="0">
                <a:latin typeface="Candara" panose="020E0502030303020204" pitchFamily="34" charset="0"/>
              </a:rPr>
              <a:t>instructor</a:t>
            </a:r>
            <a:endParaRPr lang="en-US" altLang="en-US" b="1" dirty="0">
              <a:latin typeface="Candara" panose="020E0502030303020204" pitchFamily="34" charset="0"/>
            </a:endParaRPr>
          </a:p>
        </p:txBody>
      </p:sp>
      <p:cxnSp>
        <p:nvCxnSpPr>
          <p:cNvPr id="22" name="Elbow Connector 21"/>
          <p:cNvCxnSpPr>
            <a:stCxn id="17" idx="2"/>
            <a:endCxn id="14" idx="1"/>
          </p:cNvCxnSpPr>
          <p:nvPr/>
        </p:nvCxnSpPr>
        <p:spPr bwMode="auto">
          <a:xfrm rot="16200000" flipH="1">
            <a:off x="2082711" y="3885548"/>
            <a:ext cx="625065" cy="1100757"/>
          </a:xfrm>
          <a:prstGeom prst="bentConnector2">
            <a:avLst/>
          </a:prstGeom>
          <a:blipFill dpi="0" rotWithShape="0">
            <a:blip r:embed="rId3"/>
            <a:srcRect/>
            <a:tile tx="0" ty="0" sx="100000" sy="100000" flip="none" algn="tl"/>
          </a:blipFill>
          <a:ln w="38100" cap="flat" cmpd="sng" algn="ctr">
            <a:solidFill>
              <a:schemeClr val="tx1"/>
            </a:solidFill>
            <a:prstDash val="solid"/>
            <a:round/>
            <a:headEnd type="none" w="med" len="med"/>
            <a:tailEnd type="none" w="med" len="med"/>
          </a:ln>
          <a:effectLst/>
        </p:spPr>
      </p:cxnSp>
      <p:cxnSp>
        <p:nvCxnSpPr>
          <p:cNvPr id="23" name="Straight Arrow Connector 22"/>
          <p:cNvCxnSpPr>
            <a:stCxn id="14" idx="0"/>
            <a:endCxn id="18" idx="2"/>
          </p:cNvCxnSpPr>
          <p:nvPr/>
        </p:nvCxnSpPr>
        <p:spPr bwMode="auto">
          <a:xfrm flipV="1">
            <a:off x="4317222" y="4123395"/>
            <a:ext cx="0" cy="394232"/>
          </a:xfrm>
          <a:prstGeom prst="straightConnector1">
            <a:avLst/>
          </a:prstGeom>
          <a:blipFill dpi="0" rotWithShape="0">
            <a:blip r:embed="rId3"/>
            <a:srcRect/>
            <a:tile tx="0" ty="0" sx="100000" sy="100000" flip="none" algn="tl"/>
          </a:blipFill>
          <a:ln w="38100" cap="flat" cmpd="sng" algn="ctr">
            <a:solidFill>
              <a:schemeClr val="tx1"/>
            </a:solidFill>
            <a:prstDash val="solid"/>
            <a:round/>
            <a:headEnd type="none" w="med" len="med"/>
            <a:tailEnd type="triangle"/>
          </a:ln>
          <a:effectLst/>
        </p:spPr>
      </p:cxnSp>
      <p:cxnSp>
        <p:nvCxnSpPr>
          <p:cNvPr id="24" name="Elbow Connector 23"/>
          <p:cNvCxnSpPr>
            <a:stCxn id="17" idx="2"/>
            <a:endCxn id="21" idx="1"/>
          </p:cNvCxnSpPr>
          <p:nvPr/>
        </p:nvCxnSpPr>
        <p:spPr bwMode="auto">
          <a:xfrm rot="16200000" flipH="1">
            <a:off x="3335434" y="2632826"/>
            <a:ext cx="1041397" cy="4022534"/>
          </a:xfrm>
          <a:prstGeom prst="bentConnector2">
            <a:avLst/>
          </a:prstGeom>
          <a:blipFill dpi="0" rotWithShape="0">
            <a:blip r:embed="rId3"/>
            <a:srcRect/>
            <a:tile tx="0" ty="0" sx="100000" sy="100000" flip="none" algn="tl"/>
          </a:blipFill>
          <a:ln w="38100" cap="flat" cmpd="sng" algn="ctr">
            <a:solidFill>
              <a:schemeClr val="tx1"/>
            </a:solidFill>
            <a:prstDash val="solid"/>
            <a:round/>
            <a:headEnd type="none" w="med" len="med"/>
            <a:tailEnd type="none" w="med" len="med"/>
          </a:ln>
          <a:effectLst/>
        </p:spPr>
      </p:cxnSp>
      <p:sp>
        <p:nvSpPr>
          <p:cNvPr id="25" name="Multiply 24"/>
          <p:cNvSpPr/>
          <p:nvPr/>
        </p:nvSpPr>
        <p:spPr bwMode="auto">
          <a:xfrm>
            <a:off x="6726966" y="4453622"/>
            <a:ext cx="1337645" cy="1339553"/>
          </a:xfrm>
          <a:prstGeom prst="mathMultiply">
            <a:avLst>
              <a:gd name="adj1" fmla="val 11689"/>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cxnSp>
        <p:nvCxnSpPr>
          <p:cNvPr id="26" name="Straight Arrow Connector 25"/>
          <p:cNvCxnSpPr>
            <a:stCxn id="21" idx="0"/>
            <a:endCxn id="16" idx="2"/>
          </p:cNvCxnSpPr>
          <p:nvPr/>
        </p:nvCxnSpPr>
        <p:spPr bwMode="auto">
          <a:xfrm flipH="1" flipV="1">
            <a:off x="7395789" y="4123395"/>
            <a:ext cx="301" cy="810564"/>
          </a:xfrm>
          <a:prstGeom prst="straightConnector1">
            <a:avLst/>
          </a:prstGeom>
          <a:blipFill dpi="0" rotWithShape="0">
            <a:blip r:embed="rId3"/>
            <a:srcRect/>
            <a:tile tx="0" ty="0" sx="100000" sy="100000" flip="none" algn="tl"/>
          </a:blipFill>
          <a:ln w="38100"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336983344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4"/>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7" grpId="0" animBg="1"/>
      <p:bldP spid="18" grpId="0" animBg="1"/>
      <p:bldP spid="19" grpId="0" animBg="1"/>
      <p:bldP spid="20" grpId="0" animBg="1"/>
      <p:bldP spid="21" grpId="0" animBg="1"/>
      <p:bldP spid="25"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6"/>
          <p:cNvSpPr>
            <a:spLocks noGrp="1" noChangeArrowheads="1"/>
          </p:cNvSpPr>
          <p:nvPr>
            <p:ph type="title"/>
          </p:nvPr>
        </p:nvSpPr>
        <p:spPr>
          <a:xfrm rot="16200000">
            <a:off x="-3105150" y="3105152"/>
            <a:ext cx="6858000" cy="647698"/>
          </a:xfrm>
        </p:spPr>
        <p:txBody>
          <a:bodyPr anchor="ctr"/>
          <a:lstStyle/>
          <a:p>
            <a:pPr eaLnBrk="1" hangingPunct="1"/>
            <a:r>
              <a:rPr lang="en-US" altLang="en-US" sz="2800" b="1" dirty="0" smtClean="0">
                <a:effectLst>
                  <a:outerShdw blurRad="38100" dist="38100" dir="2700000" algn="tl">
                    <a:srgbClr val="000000">
                      <a:alpha val="43137"/>
                    </a:srgbClr>
                  </a:outerShdw>
                </a:effectLst>
              </a:rPr>
              <a:t>Achieving the BCNF by Decomposition </a:t>
            </a:r>
          </a:p>
        </p:txBody>
      </p:sp>
      <p:sp>
        <p:nvSpPr>
          <p:cNvPr id="2" name="Rectangle 7"/>
          <p:cNvSpPr>
            <a:spLocks noGrp="1" noChangeArrowheads="1"/>
          </p:cNvSpPr>
          <p:nvPr>
            <p:ph idx="1"/>
          </p:nvPr>
        </p:nvSpPr>
        <p:spPr>
          <a:xfrm>
            <a:off x="632460" y="2769839"/>
            <a:ext cx="8267698" cy="681933"/>
          </a:xfrm>
        </p:spPr>
        <p:txBody>
          <a:bodyPr/>
          <a:lstStyle/>
          <a:p>
            <a:pPr eaLnBrk="1" hangingPunct="1">
              <a:defRPr/>
            </a:pPr>
            <a:r>
              <a:rPr lang="en-US" altLang="en-US" dirty="0" smtClean="0">
                <a:latin typeface="Candara" panose="020E0502030303020204" pitchFamily="34" charset="0"/>
              </a:rPr>
              <a:t>D3: {</a:t>
            </a:r>
            <a:r>
              <a:rPr lang="en-US" altLang="en-US" u="sng" dirty="0" smtClean="0">
                <a:latin typeface="Candara" panose="020E0502030303020204" pitchFamily="34" charset="0"/>
              </a:rPr>
              <a:t>instructor</a:t>
            </a:r>
            <a:r>
              <a:rPr lang="en-US" altLang="en-US" dirty="0" smtClean="0">
                <a:latin typeface="Candara" panose="020E0502030303020204" pitchFamily="34" charset="0"/>
              </a:rPr>
              <a:t>, course } and {</a:t>
            </a:r>
            <a:r>
              <a:rPr lang="en-US" altLang="en-US" u="sng" dirty="0" smtClean="0">
                <a:latin typeface="Candara" panose="020E0502030303020204" pitchFamily="34" charset="0"/>
              </a:rPr>
              <a:t>instructor, student</a:t>
            </a:r>
            <a:r>
              <a:rPr lang="en-US" altLang="en-US" dirty="0" smtClean="0">
                <a:latin typeface="Candara" panose="020E0502030303020204" pitchFamily="34" charset="0"/>
              </a:rPr>
              <a:t>} </a:t>
            </a:r>
            <a:endParaRPr lang="en-US" altLang="en-US" b="1" dirty="0" smtClean="0">
              <a:latin typeface="Candara" panose="020E0502030303020204" pitchFamily="34" charset="0"/>
            </a:endParaRPr>
          </a:p>
        </p:txBody>
      </p:sp>
      <p:sp>
        <p:nvSpPr>
          <p:cNvPr id="5" name="Rectangle 4"/>
          <p:cNvSpPr/>
          <p:nvPr/>
        </p:nvSpPr>
        <p:spPr>
          <a:xfrm>
            <a:off x="5591125" y="83821"/>
            <a:ext cx="3505200" cy="707886"/>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000" b="1" dirty="0" smtClean="0">
                <a:latin typeface="Candara" panose="020E0502030303020204" pitchFamily="34" charset="0"/>
              </a:rPr>
              <a:t>((</a:t>
            </a:r>
            <a:r>
              <a:rPr lang="en-US" altLang="en-US" sz="2000" b="1" dirty="0">
                <a:latin typeface="Candara" panose="020E0502030303020204" pitchFamily="34" charset="0"/>
              </a:rPr>
              <a:t>R1 </a:t>
            </a:r>
            <a:r>
              <a:rPr lang="en-US" altLang="en-US" sz="2000" b="1" dirty="0">
                <a:latin typeface="Candara" panose="020E0502030303020204" pitchFamily="34" charset="0"/>
                <a:ea typeface="ヒラギノ角ゴ Pro W3" pitchFamily="-84" charset="-128"/>
              </a:rPr>
              <a:t>∩</a:t>
            </a:r>
            <a:r>
              <a:rPr lang="en-US" altLang="en-US" sz="2000" b="1" dirty="0">
                <a:latin typeface="Candara" panose="020E0502030303020204" pitchFamily="34" charset="0"/>
              </a:rPr>
              <a:t> R2) </a:t>
            </a:r>
            <a:r>
              <a:rPr lang="en-US" altLang="en-US" sz="2000" b="1" dirty="0">
                <a:latin typeface="Candara" panose="020E0502030303020204" pitchFamily="34" charset="0"/>
                <a:sym typeface="Wingdings 3" panose="05040102010807070707" pitchFamily="18" charset="2"/>
              </a:rPr>
              <a:t></a:t>
            </a:r>
            <a:r>
              <a:rPr lang="en-US" altLang="en-US" sz="2000" b="1" dirty="0">
                <a:latin typeface="Candara" panose="020E0502030303020204" pitchFamily="34" charset="0"/>
              </a:rPr>
              <a:t> (R1- R2)) is in F</a:t>
            </a:r>
            <a:r>
              <a:rPr lang="en-US" altLang="en-US" sz="2000" b="1" baseline="30000" dirty="0" smtClean="0">
                <a:latin typeface="Candara" panose="020E0502030303020204" pitchFamily="34" charset="0"/>
              </a:rPr>
              <a:t>+</a:t>
            </a:r>
            <a:r>
              <a:rPr lang="en-US" altLang="en-US" sz="2000" b="1" dirty="0" smtClean="0">
                <a:latin typeface="Candara" panose="020E0502030303020204" pitchFamily="34" charset="0"/>
              </a:rPr>
              <a:t> </a:t>
            </a:r>
            <a:endParaRPr lang="en-US" altLang="en-US" sz="2000" b="1" dirty="0">
              <a:latin typeface="Candara" panose="020E0502030303020204" pitchFamily="34" charset="0"/>
            </a:endParaRPr>
          </a:p>
          <a:p>
            <a:r>
              <a:rPr lang="en-US" altLang="en-US" sz="2000" b="1" dirty="0" smtClean="0">
                <a:latin typeface="Candara" panose="020E0502030303020204" pitchFamily="34" charset="0"/>
              </a:rPr>
              <a:t>((</a:t>
            </a:r>
            <a:r>
              <a:rPr lang="en-US" altLang="en-US" sz="2000" b="1" dirty="0">
                <a:latin typeface="Candara" panose="020E0502030303020204" pitchFamily="34" charset="0"/>
              </a:rPr>
              <a:t>R1 </a:t>
            </a:r>
            <a:r>
              <a:rPr lang="en-US" altLang="en-US" sz="2000" b="1" dirty="0">
                <a:latin typeface="Candara" panose="020E0502030303020204" pitchFamily="34" charset="0"/>
                <a:ea typeface="ヒラギノ角ゴ Pro W3" pitchFamily="-84" charset="-128"/>
              </a:rPr>
              <a:t>∩</a:t>
            </a:r>
            <a:r>
              <a:rPr lang="en-US" altLang="en-US" sz="2000" b="1" dirty="0">
                <a:latin typeface="Candara" panose="020E0502030303020204" pitchFamily="34" charset="0"/>
              </a:rPr>
              <a:t> R2) </a:t>
            </a:r>
            <a:r>
              <a:rPr lang="en-US" altLang="en-US" sz="2000" b="1" dirty="0">
                <a:latin typeface="Candara" panose="020E0502030303020204" pitchFamily="34" charset="0"/>
                <a:sym typeface="Wingdings 3" panose="05040102010807070707" pitchFamily="18" charset="2"/>
              </a:rPr>
              <a:t></a:t>
            </a:r>
            <a:r>
              <a:rPr lang="en-US" altLang="en-US" sz="2000" b="1" dirty="0">
                <a:latin typeface="Candara" panose="020E0502030303020204" pitchFamily="34" charset="0"/>
              </a:rPr>
              <a:t> (R2 - R1)) is in F</a:t>
            </a:r>
            <a:r>
              <a:rPr lang="en-US" altLang="en-US" sz="2000" b="1" baseline="30000" dirty="0">
                <a:latin typeface="Candara" panose="020E0502030303020204" pitchFamily="34" charset="0"/>
              </a:rPr>
              <a:t>+</a:t>
            </a:r>
            <a:r>
              <a:rPr lang="en-US" altLang="en-US" sz="2000" b="1" dirty="0">
                <a:latin typeface="Candara" panose="020E0502030303020204" pitchFamily="34" charset="0"/>
              </a:rPr>
              <a:t>. </a:t>
            </a:r>
          </a:p>
        </p:txBody>
      </p:sp>
      <p:grpSp>
        <p:nvGrpSpPr>
          <p:cNvPr id="7" name="Group 6"/>
          <p:cNvGrpSpPr/>
          <p:nvPr/>
        </p:nvGrpSpPr>
        <p:grpSpPr>
          <a:xfrm>
            <a:off x="715618" y="76200"/>
            <a:ext cx="4406295" cy="707886"/>
            <a:chOff x="873786" y="0"/>
            <a:chExt cx="4406295" cy="707886"/>
          </a:xfrm>
        </p:grpSpPr>
        <p:sp>
          <p:nvSpPr>
            <p:cNvPr id="6" name="Rectangle 5"/>
            <p:cNvSpPr/>
            <p:nvPr/>
          </p:nvSpPr>
          <p:spPr>
            <a:xfrm>
              <a:off x="1310640" y="0"/>
              <a:ext cx="3969441" cy="707886"/>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pPr eaLnBrk="1" hangingPunct="1"/>
              <a:r>
                <a:rPr lang="en-US" altLang="en-US" sz="2000" b="1" dirty="0">
                  <a:latin typeface="Candara" panose="020E0502030303020204" pitchFamily="34" charset="0"/>
                </a:rPr>
                <a:t>fd1: { student, course} </a:t>
              </a:r>
              <a:r>
                <a:rPr lang="en-US" altLang="en-US" sz="2000" b="1" dirty="0">
                  <a:latin typeface="Candara" panose="020E0502030303020204" pitchFamily="34" charset="0"/>
                  <a:sym typeface="Symbol" panose="05050102010706020507" pitchFamily="18" charset="2"/>
                </a:rPr>
                <a:t>-&gt;</a:t>
              </a:r>
              <a:r>
                <a:rPr lang="en-US" altLang="en-US" sz="2000" b="1" dirty="0">
                  <a:latin typeface="Candara" panose="020E0502030303020204" pitchFamily="34" charset="0"/>
                </a:rPr>
                <a:t> instructor</a:t>
              </a:r>
            </a:p>
            <a:p>
              <a:pPr eaLnBrk="1" hangingPunct="1"/>
              <a:r>
                <a:rPr lang="en-US" altLang="en-US" sz="2000" b="1" dirty="0">
                  <a:latin typeface="Candara" panose="020E0502030303020204" pitchFamily="34" charset="0"/>
                </a:rPr>
                <a:t>fd2: instructor </a:t>
              </a:r>
              <a:r>
                <a:rPr lang="en-US" altLang="en-US" sz="2000" b="1" dirty="0">
                  <a:latin typeface="Candara" panose="020E0502030303020204" pitchFamily="34" charset="0"/>
                  <a:sym typeface="Symbol" panose="05050102010706020507" pitchFamily="18" charset="2"/>
                </a:rPr>
                <a:t> -&gt;</a:t>
              </a:r>
              <a:r>
                <a:rPr lang="en-US" altLang="en-US" sz="2000" b="1" dirty="0">
                  <a:latin typeface="Candara" panose="020E0502030303020204" pitchFamily="34" charset="0"/>
                </a:rPr>
                <a:t> course </a:t>
              </a:r>
            </a:p>
          </p:txBody>
        </p:sp>
        <p:sp>
          <p:nvSpPr>
            <p:cNvPr id="8" name="Rectangle 7"/>
            <p:cNvSpPr/>
            <p:nvPr/>
          </p:nvSpPr>
          <p:spPr>
            <a:xfrm rot="16200000">
              <a:off x="719898" y="153889"/>
              <a:ext cx="707885" cy="40011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pPr algn="ctr" eaLnBrk="1" hangingPunct="1"/>
              <a:r>
                <a:rPr lang="en-US" altLang="en-US" sz="2000" b="1" dirty="0" smtClean="0">
                  <a:latin typeface="Candara" panose="020E0502030303020204" pitchFamily="34" charset="0"/>
                </a:rPr>
                <a:t>FD</a:t>
              </a:r>
              <a:endParaRPr lang="en-US" altLang="en-US" sz="2000" b="1" dirty="0">
                <a:latin typeface="Candara" panose="020E0502030303020204" pitchFamily="34" charset="0"/>
              </a:endParaRPr>
            </a:p>
          </p:txBody>
        </p:sp>
      </p:grpSp>
      <p:sp>
        <p:nvSpPr>
          <p:cNvPr id="11" name="Rectangle 7"/>
          <p:cNvSpPr txBox="1">
            <a:spLocks noChangeArrowheads="1"/>
          </p:cNvSpPr>
          <p:nvPr/>
        </p:nvSpPr>
        <p:spPr bwMode="auto">
          <a:xfrm>
            <a:off x="655985" y="1210617"/>
            <a:ext cx="7497416" cy="698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defRPr/>
            </a:pPr>
            <a:r>
              <a:rPr lang="en-US" altLang="en-US" b="1" kern="0" dirty="0" smtClean="0">
                <a:solidFill>
                  <a:schemeClr val="bg2">
                    <a:lumMod val="50000"/>
                    <a:lumOff val="50000"/>
                  </a:schemeClr>
                </a:solidFill>
                <a:latin typeface="Candara" panose="020E0502030303020204" pitchFamily="34" charset="0"/>
              </a:rPr>
              <a:t>D1: {</a:t>
            </a:r>
            <a:r>
              <a:rPr lang="en-US" altLang="en-US" b="1" u="sng" kern="0" dirty="0" smtClean="0">
                <a:solidFill>
                  <a:schemeClr val="bg2">
                    <a:lumMod val="50000"/>
                    <a:lumOff val="50000"/>
                  </a:schemeClr>
                </a:solidFill>
                <a:latin typeface="Candara" panose="020E0502030303020204" pitchFamily="34" charset="0"/>
              </a:rPr>
              <a:t>student, instructor</a:t>
            </a:r>
            <a:r>
              <a:rPr lang="en-US" altLang="en-US" b="1" kern="0" dirty="0" smtClean="0">
                <a:solidFill>
                  <a:schemeClr val="bg2">
                    <a:lumMod val="50000"/>
                    <a:lumOff val="50000"/>
                  </a:schemeClr>
                </a:solidFill>
                <a:latin typeface="Candara" panose="020E0502030303020204" pitchFamily="34" charset="0"/>
              </a:rPr>
              <a:t>} and {</a:t>
            </a:r>
            <a:r>
              <a:rPr lang="en-US" altLang="en-US" b="1" u="sng" kern="0" dirty="0" smtClean="0">
                <a:solidFill>
                  <a:schemeClr val="bg2">
                    <a:lumMod val="50000"/>
                    <a:lumOff val="50000"/>
                  </a:schemeClr>
                </a:solidFill>
                <a:latin typeface="Candara" panose="020E0502030303020204" pitchFamily="34" charset="0"/>
              </a:rPr>
              <a:t>student, course</a:t>
            </a:r>
            <a:r>
              <a:rPr lang="en-US" altLang="en-US" b="1" kern="0" dirty="0" smtClean="0">
                <a:solidFill>
                  <a:schemeClr val="bg2">
                    <a:lumMod val="50000"/>
                    <a:lumOff val="50000"/>
                  </a:schemeClr>
                </a:solidFill>
                <a:latin typeface="Candara" panose="020E0502030303020204" pitchFamily="34" charset="0"/>
              </a:rPr>
              <a:t>} </a:t>
            </a:r>
          </a:p>
        </p:txBody>
      </p:sp>
      <p:sp>
        <p:nvSpPr>
          <p:cNvPr id="12" name="Rectangle 7"/>
          <p:cNvSpPr txBox="1">
            <a:spLocks noChangeArrowheads="1"/>
          </p:cNvSpPr>
          <p:nvPr/>
        </p:nvSpPr>
        <p:spPr bwMode="auto">
          <a:xfrm>
            <a:off x="632460" y="2006724"/>
            <a:ext cx="8267699" cy="731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eaLnBrk="1" hangingPunct="1">
              <a:defRPr/>
            </a:pPr>
            <a:r>
              <a:rPr lang="en-US" altLang="en-US" b="1" kern="0" dirty="0" smtClean="0">
                <a:solidFill>
                  <a:schemeClr val="bg2">
                    <a:lumMod val="50000"/>
                    <a:lumOff val="50000"/>
                  </a:schemeClr>
                </a:solidFill>
                <a:latin typeface="Candara" panose="020E0502030303020204" pitchFamily="34" charset="0"/>
              </a:rPr>
              <a:t>D2: {course, </a:t>
            </a:r>
            <a:r>
              <a:rPr lang="en-US" altLang="en-US" b="1" u="sng" kern="0" dirty="0" smtClean="0">
                <a:solidFill>
                  <a:schemeClr val="bg2">
                    <a:lumMod val="50000"/>
                    <a:lumOff val="50000"/>
                  </a:schemeClr>
                </a:solidFill>
                <a:latin typeface="Candara" panose="020E0502030303020204" pitchFamily="34" charset="0"/>
              </a:rPr>
              <a:t>instructor</a:t>
            </a:r>
            <a:r>
              <a:rPr lang="en-US" altLang="en-US" b="1" kern="0" dirty="0" smtClean="0">
                <a:solidFill>
                  <a:schemeClr val="bg2">
                    <a:lumMod val="50000"/>
                    <a:lumOff val="50000"/>
                  </a:schemeClr>
                </a:solidFill>
                <a:latin typeface="Candara" panose="020E0502030303020204" pitchFamily="34" charset="0"/>
              </a:rPr>
              <a:t> } and {</a:t>
            </a:r>
            <a:r>
              <a:rPr lang="en-US" altLang="en-US" b="1" u="sng" kern="0" dirty="0" smtClean="0">
                <a:solidFill>
                  <a:schemeClr val="bg2">
                    <a:lumMod val="50000"/>
                    <a:lumOff val="50000"/>
                  </a:schemeClr>
                </a:solidFill>
                <a:latin typeface="Candara" panose="020E0502030303020204" pitchFamily="34" charset="0"/>
              </a:rPr>
              <a:t>course, student</a:t>
            </a:r>
            <a:r>
              <a:rPr lang="en-US" altLang="en-US" b="1" kern="0" dirty="0" smtClean="0">
                <a:solidFill>
                  <a:schemeClr val="bg2">
                    <a:lumMod val="50000"/>
                    <a:lumOff val="50000"/>
                  </a:schemeClr>
                </a:solidFill>
                <a:latin typeface="Candara" panose="020E0502030303020204" pitchFamily="34" charset="0"/>
              </a:rPr>
              <a:t>}</a:t>
            </a:r>
          </a:p>
        </p:txBody>
      </p:sp>
      <p:sp>
        <p:nvSpPr>
          <p:cNvPr id="10" name="Rectangle 9"/>
          <p:cNvSpPr/>
          <p:nvPr/>
        </p:nvSpPr>
        <p:spPr bwMode="auto">
          <a:xfrm>
            <a:off x="647700" y="961696"/>
            <a:ext cx="8488016" cy="89148"/>
          </a:xfrm>
          <a:prstGeom prst="rect">
            <a:avLst/>
          </a:prstGeom>
          <a:solidFill>
            <a:schemeClr val="bg2">
              <a:lumMod val="25000"/>
              <a:lumOff val="75000"/>
            </a:schemeClr>
          </a:solidFill>
          <a:ln w="9525" cap="flat" cmpd="sng" algn="ctr">
            <a:solidFill>
              <a:schemeClr val="bg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3" name="Rectangle 12"/>
          <p:cNvSpPr/>
          <p:nvPr/>
        </p:nvSpPr>
        <p:spPr>
          <a:xfrm>
            <a:off x="896510" y="3630856"/>
            <a:ext cx="1896712"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R1 </a:t>
            </a:r>
            <a:r>
              <a:rPr lang="en-US" altLang="en-US" sz="2800" b="1" dirty="0">
                <a:latin typeface="Candara" panose="020E0502030303020204" pitchFamily="34" charset="0"/>
                <a:ea typeface="ヒラギノ角ゴ Pro W3" pitchFamily="-84" charset="-128"/>
              </a:rPr>
              <a:t>∩</a:t>
            </a:r>
            <a:r>
              <a:rPr lang="en-US" altLang="en-US" sz="2800" b="1" dirty="0">
                <a:latin typeface="Candara" panose="020E0502030303020204" pitchFamily="34" charset="0"/>
              </a:rPr>
              <a:t> </a:t>
            </a:r>
            <a:r>
              <a:rPr lang="en-US" altLang="en-US" sz="2800" b="1" dirty="0" smtClean="0">
                <a:latin typeface="Candara" panose="020E0502030303020204" pitchFamily="34" charset="0"/>
              </a:rPr>
              <a:t>R2 </a:t>
            </a:r>
          </a:p>
        </p:txBody>
      </p:sp>
      <p:sp>
        <p:nvSpPr>
          <p:cNvPr id="14" name="Rectangle 13"/>
          <p:cNvSpPr/>
          <p:nvPr/>
        </p:nvSpPr>
        <p:spPr>
          <a:xfrm>
            <a:off x="2793221" y="5238323"/>
            <a:ext cx="2895600" cy="461665"/>
          </a:xfrm>
          <a:prstGeom prst="rect">
            <a:avLst/>
          </a:prstGeom>
          <a:solidFill>
            <a:schemeClr val="tx1"/>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b="1" dirty="0" smtClean="0">
                <a:latin typeface="Candara" panose="020E0502030303020204" pitchFamily="34" charset="0"/>
                <a:sym typeface="Wingdings 3" panose="05040102010807070707" pitchFamily="18" charset="2"/>
              </a:rPr>
              <a:t>Instructor</a:t>
            </a:r>
            <a:r>
              <a:rPr lang="en-US" altLang="en-US" b="1" dirty="0" smtClean="0">
                <a:latin typeface="Candara" panose="020E0502030303020204" pitchFamily="34" charset="0"/>
              </a:rPr>
              <a:t> </a:t>
            </a:r>
            <a:r>
              <a:rPr lang="en-US" altLang="en-US" b="1" dirty="0" smtClean="0">
                <a:latin typeface="Candara" panose="020E0502030303020204" pitchFamily="34" charset="0"/>
                <a:sym typeface="Wingdings" panose="05000000000000000000" pitchFamily="2" charset="2"/>
              </a:rPr>
              <a:t> </a:t>
            </a:r>
            <a:r>
              <a:rPr lang="en-US" altLang="en-US" b="1" dirty="0" smtClean="0">
                <a:latin typeface="Candara" panose="020E0502030303020204" pitchFamily="34" charset="0"/>
              </a:rPr>
              <a:t>course</a:t>
            </a:r>
            <a:endParaRPr lang="en-US" altLang="en-US" b="1" dirty="0">
              <a:latin typeface="Candara" panose="020E0502030303020204" pitchFamily="34" charset="0"/>
            </a:endParaRPr>
          </a:p>
        </p:txBody>
      </p:sp>
      <p:sp>
        <p:nvSpPr>
          <p:cNvPr id="16" name="Rectangle 15"/>
          <p:cNvSpPr/>
          <p:nvPr/>
        </p:nvSpPr>
        <p:spPr>
          <a:xfrm>
            <a:off x="5867399" y="4320871"/>
            <a:ext cx="3056780"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student</a:t>
            </a:r>
            <a:endParaRPr lang="en-US" altLang="en-US" sz="2800" b="1" dirty="0">
              <a:latin typeface="Candara" panose="020E0502030303020204" pitchFamily="34" charset="0"/>
            </a:endParaRPr>
          </a:p>
        </p:txBody>
      </p:sp>
      <p:sp>
        <p:nvSpPr>
          <p:cNvPr id="17" name="Rectangle 16"/>
          <p:cNvSpPr/>
          <p:nvPr/>
        </p:nvSpPr>
        <p:spPr>
          <a:xfrm>
            <a:off x="896509" y="4320871"/>
            <a:ext cx="1896712"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sym typeface="Wingdings 3" panose="05040102010807070707" pitchFamily="18" charset="2"/>
              </a:rPr>
              <a:t>Instructor</a:t>
            </a:r>
            <a:endParaRPr lang="en-US" altLang="en-US" sz="2800" b="1" dirty="0">
              <a:latin typeface="Candara" panose="020E0502030303020204" pitchFamily="34" charset="0"/>
            </a:endParaRPr>
          </a:p>
        </p:txBody>
      </p:sp>
      <p:sp>
        <p:nvSpPr>
          <p:cNvPr id="18" name="Rectangle 17"/>
          <p:cNvSpPr/>
          <p:nvPr/>
        </p:nvSpPr>
        <p:spPr>
          <a:xfrm>
            <a:off x="2945622" y="4320871"/>
            <a:ext cx="2743199"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course</a:t>
            </a:r>
          </a:p>
        </p:txBody>
      </p:sp>
      <p:sp>
        <p:nvSpPr>
          <p:cNvPr id="19" name="Rectangle 18"/>
          <p:cNvSpPr/>
          <p:nvPr/>
        </p:nvSpPr>
        <p:spPr>
          <a:xfrm>
            <a:off x="2945622" y="3630856"/>
            <a:ext cx="2743199"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R2 </a:t>
            </a:r>
            <a:r>
              <a:rPr lang="en-US" altLang="en-US" sz="2800" b="1" dirty="0">
                <a:latin typeface="Candara" panose="020E0502030303020204" pitchFamily="34" charset="0"/>
              </a:rPr>
              <a:t>- </a:t>
            </a:r>
            <a:r>
              <a:rPr lang="en-US" altLang="en-US" sz="2800" b="1" dirty="0" smtClean="0">
                <a:latin typeface="Candara" panose="020E0502030303020204" pitchFamily="34" charset="0"/>
              </a:rPr>
              <a:t>R1 </a:t>
            </a:r>
          </a:p>
        </p:txBody>
      </p:sp>
      <p:sp>
        <p:nvSpPr>
          <p:cNvPr id="20" name="Rectangle 19"/>
          <p:cNvSpPr/>
          <p:nvPr/>
        </p:nvSpPr>
        <p:spPr>
          <a:xfrm>
            <a:off x="5876781" y="3630856"/>
            <a:ext cx="3039716" cy="523220"/>
          </a:xfrm>
          <a:prstGeom prst="rect">
            <a:avLst/>
          </a:prstGeom>
          <a:solidFill>
            <a:srgbClr val="00B050"/>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sz="2800" b="1" dirty="0" smtClean="0">
                <a:latin typeface="Candara" panose="020E0502030303020204" pitchFamily="34" charset="0"/>
              </a:rPr>
              <a:t>R1-R2</a:t>
            </a:r>
            <a:endParaRPr lang="en-US" altLang="en-US" sz="2800" b="1" dirty="0">
              <a:latin typeface="Candara" panose="020E0502030303020204" pitchFamily="34" charset="0"/>
            </a:endParaRPr>
          </a:p>
        </p:txBody>
      </p:sp>
      <p:sp>
        <p:nvSpPr>
          <p:cNvPr id="21" name="Rectangle 20"/>
          <p:cNvSpPr/>
          <p:nvPr/>
        </p:nvSpPr>
        <p:spPr>
          <a:xfrm>
            <a:off x="5867399" y="5654655"/>
            <a:ext cx="3057382" cy="461665"/>
          </a:xfrm>
          <a:prstGeom prst="rect">
            <a:avLst/>
          </a:prstGeom>
          <a:solidFill>
            <a:schemeClr val="tx1"/>
          </a:solidFill>
          <a:ln>
            <a:solidFill>
              <a:srgbClr val="00B050"/>
            </a:solidFill>
          </a:ln>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en-US" b="1" dirty="0" err="1" smtClean="0">
                <a:latin typeface="Candara" panose="020E0502030303020204" pitchFamily="34" charset="0"/>
              </a:rPr>
              <a:t>Instructor</a:t>
            </a:r>
            <a:r>
              <a:rPr lang="en-US" altLang="en-US" b="1" dirty="0" err="1" smtClean="0">
                <a:latin typeface="Candara" panose="020E0502030303020204" pitchFamily="34" charset="0"/>
                <a:sym typeface="Wingdings" panose="05000000000000000000" pitchFamily="2" charset="2"/>
              </a:rPr>
              <a:t></a:t>
            </a:r>
            <a:r>
              <a:rPr lang="en-US" altLang="en-US" b="1" dirty="0" err="1" smtClean="0">
                <a:latin typeface="Candara" panose="020E0502030303020204" pitchFamily="34" charset="0"/>
                <a:sym typeface="Wingdings 3" panose="05040102010807070707" pitchFamily="18" charset="2"/>
              </a:rPr>
              <a:t>student</a:t>
            </a:r>
            <a:endParaRPr lang="en-US" altLang="en-US" b="1" dirty="0">
              <a:latin typeface="Candara" panose="020E0502030303020204" pitchFamily="34" charset="0"/>
            </a:endParaRPr>
          </a:p>
        </p:txBody>
      </p:sp>
      <p:cxnSp>
        <p:nvCxnSpPr>
          <p:cNvPr id="22" name="Elbow Connector 21"/>
          <p:cNvCxnSpPr>
            <a:stCxn id="17" idx="2"/>
            <a:endCxn id="14" idx="1"/>
          </p:cNvCxnSpPr>
          <p:nvPr/>
        </p:nvCxnSpPr>
        <p:spPr bwMode="auto">
          <a:xfrm rot="16200000" flipH="1">
            <a:off x="2006511" y="4682445"/>
            <a:ext cx="625065" cy="948356"/>
          </a:xfrm>
          <a:prstGeom prst="bentConnector2">
            <a:avLst/>
          </a:prstGeom>
          <a:blipFill dpi="0" rotWithShape="0">
            <a:blip r:embed="rId3"/>
            <a:srcRect/>
            <a:tile tx="0" ty="0" sx="100000" sy="100000" flip="none" algn="tl"/>
          </a:blipFill>
          <a:ln w="38100" cap="flat" cmpd="sng" algn="ctr">
            <a:solidFill>
              <a:schemeClr val="tx1"/>
            </a:solidFill>
            <a:prstDash val="solid"/>
            <a:round/>
            <a:headEnd type="none" w="med" len="med"/>
            <a:tailEnd type="none" w="med" len="med"/>
          </a:ln>
          <a:effectLst/>
        </p:spPr>
      </p:cxnSp>
      <p:cxnSp>
        <p:nvCxnSpPr>
          <p:cNvPr id="23" name="Straight Arrow Connector 22"/>
          <p:cNvCxnSpPr>
            <a:stCxn id="14" idx="0"/>
            <a:endCxn id="18" idx="2"/>
          </p:cNvCxnSpPr>
          <p:nvPr/>
        </p:nvCxnSpPr>
        <p:spPr bwMode="auto">
          <a:xfrm flipV="1">
            <a:off x="4241021" y="4844091"/>
            <a:ext cx="76201" cy="394232"/>
          </a:xfrm>
          <a:prstGeom prst="straightConnector1">
            <a:avLst/>
          </a:prstGeom>
          <a:blipFill dpi="0" rotWithShape="0">
            <a:blip r:embed="rId3"/>
            <a:srcRect/>
            <a:tile tx="0" ty="0" sx="100000" sy="100000" flip="none" algn="tl"/>
          </a:blipFill>
          <a:ln w="38100" cap="flat" cmpd="sng" algn="ctr">
            <a:solidFill>
              <a:schemeClr val="tx1"/>
            </a:solidFill>
            <a:prstDash val="solid"/>
            <a:round/>
            <a:headEnd type="none" w="med" len="med"/>
            <a:tailEnd type="triangle"/>
          </a:ln>
          <a:effectLst/>
        </p:spPr>
      </p:cxnSp>
      <p:cxnSp>
        <p:nvCxnSpPr>
          <p:cNvPr id="24" name="Elbow Connector 23"/>
          <p:cNvCxnSpPr>
            <a:stCxn id="17" idx="2"/>
            <a:endCxn id="21" idx="1"/>
          </p:cNvCxnSpPr>
          <p:nvPr/>
        </p:nvCxnSpPr>
        <p:spPr bwMode="auto">
          <a:xfrm rot="16200000" flipH="1">
            <a:off x="3335434" y="3353522"/>
            <a:ext cx="1041397" cy="4022534"/>
          </a:xfrm>
          <a:prstGeom prst="bentConnector2">
            <a:avLst/>
          </a:prstGeom>
          <a:blipFill dpi="0" rotWithShape="0">
            <a:blip r:embed="rId3"/>
            <a:srcRect/>
            <a:tile tx="0" ty="0" sx="100000" sy="100000" flip="none" algn="tl"/>
          </a:blipFill>
          <a:ln w="38100" cap="flat" cmpd="sng" algn="ctr">
            <a:solidFill>
              <a:schemeClr val="tx1"/>
            </a:solidFill>
            <a:prstDash val="solid"/>
            <a:round/>
            <a:headEnd type="none" w="med" len="med"/>
            <a:tailEnd type="none" w="med" len="med"/>
          </a:ln>
          <a:effectLst/>
        </p:spPr>
      </p:cxnSp>
      <p:sp>
        <p:nvSpPr>
          <p:cNvPr id="25" name="Multiply 24"/>
          <p:cNvSpPr/>
          <p:nvPr/>
        </p:nvSpPr>
        <p:spPr bwMode="auto">
          <a:xfrm>
            <a:off x="6597317" y="5215710"/>
            <a:ext cx="1337645" cy="1339553"/>
          </a:xfrm>
          <a:prstGeom prst="mathMultiply">
            <a:avLst>
              <a:gd name="adj1" fmla="val 11689"/>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cxnSp>
        <p:nvCxnSpPr>
          <p:cNvPr id="26" name="Straight Arrow Connector 25"/>
          <p:cNvCxnSpPr>
            <a:stCxn id="21" idx="0"/>
            <a:endCxn id="16" idx="2"/>
          </p:cNvCxnSpPr>
          <p:nvPr/>
        </p:nvCxnSpPr>
        <p:spPr bwMode="auto">
          <a:xfrm flipH="1" flipV="1">
            <a:off x="7395789" y="4844091"/>
            <a:ext cx="301" cy="810564"/>
          </a:xfrm>
          <a:prstGeom prst="straightConnector1">
            <a:avLst/>
          </a:prstGeom>
          <a:blipFill dpi="0" rotWithShape="0">
            <a:blip r:embed="rId3"/>
            <a:srcRect/>
            <a:tile tx="0" ty="0" sx="100000" sy="100000" flip="none" algn="tl"/>
          </a:blipFill>
          <a:ln w="38100" cap="flat" cmpd="sng" algn="ctr">
            <a:solidFill>
              <a:schemeClr val="tx1"/>
            </a:solidFill>
            <a:prstDash val="solid"/>
            <a:round/>
            <a:headEnd type="none" w="med" len="med"/>
            <a:tailEnd type="triangle"/>
          </a:ln>
          <a:effectLst/>
        </p:spPr>
      </p:cxnSp>
      <p:sp>
        <p:nvSpPr>
          <p:cNvPr id="4" name="L-Shape 3"/>
          <p:cNvSpPr/>
          <p:nvPr/>
        </p:nvSpPr>
        <p:spPr bwMode="auto">
          <a:xfrm rot="18561491">
            <a:off x="2250612" y="5344248"/>
            <a:ext cx="639780" cy="219336"/>
          </a:xfrm>
          <a:prstGeom prst="corner">
            <a:avLst>
              <a:gd name="adj1" fmla="val 36844"/>
              <a:gd name="adj2" fmla="val 34653"/>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7" name="Rounded Rectangle 26"/>
          <p:cNvSpPr/>
          <p:nvPr/>
        </p:nvSpPr>
        <p:spPr bwMode="auto">
          <a:xfrm>
            <a:off x="1017738" y="2743149"/>
            <a:ext cx="7516661" cy="609600"/>
          </a:xfrm>
          <a:prstGeom prst="roundRect">
            <a:avLst/>
          </a:prstGeom>
          <a:noFill/>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8" name="Rectangle 7"/>
          <p:cNvSpPr txBox="1">
            <a:spLocks noChangeArrowheads="1"/>
          </p:cNvSpPr>
          <p:nvPr/>
        </p:nvSpPr>
        <p:spPr bwMode="auto">
          <a:xfrm>
            <a:off x="677403" y="6279719"/>
            <a:ext cx="8267698" cy="5613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0" bIns="45720" numCol="1" anchor="t" anchorCtr="0" compatLnSpc="1">
            <a:prstTxWarp prst="textNoShape">
              <a:avLst/>
            </a:prstTxWarp>
          </a:bodyPr>
          <a:lstStyle>
            <a:lvl1pPr marL="342900" indent="-342900" algn="l" rtl="0" eaLnBrk="0" fontAlgn="base" hangingPunct="0">
              <a:spcBef>
                <a:spcPct val="20000"/>
              </a:spcBef>
              <a:spcAft>
                <a:spcPct val="0"/>
              </a:spcAft>
              <a:buClr>
                <a:srgbClr val="990033"/>
              </a:buClr>
              <a:buSzPct val="60000"/>
              <a:buFont typeface="Wingdings" panose="05000000000000000000" pitchFamily="2" charset="2"/>
              <a:buChar char="n"/>
              <a:defRPr sz="2800">
                <a:solidFill>
                  <a:schemeClr val="tx2"/>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tx2"/>
              </a:buClr>
              <a:buSzPct val="55000"/>
              <a:buFont typeface="Wingdings" panose="05000000000000000000" pitchFamily="2" charset="2"/>
              <a:buChar char="n"/>
              <a:defRPr sz="26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990033"/>
              </a:buClr>
              <a:buSzPct val="50000"/>
              <a:buFont typeface="Wingdings" panose="05000000000000000000" pitchFamily="2" charset="2"/>
              <a:buChar char="n"/>
              <a:defRPr sz="2400">
                <a:solidFill>
                  <a:schemeClr val="tx2"/>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2"/>
              </a:buClr>
              <a:buSzPct val="55000"/>
              <a:buFont typeface="Wingdings" panose="05000000000000000000" pitchFamily="2" charset="2"/>
              <a:buChar char="n"/>
              <a:defRPr sz="2000">
                <a:solidFill>
                  <a:srgbClr val="800000"/>
                </a:solidFill>
                <a:latin typeface="+mn-lt"/>
                <a:ea typeface="MS PGothic" panose="020B0600070205080204" pitchFamily="34" charset="-128"/>
              </a:defRPr>
            </a:lvl4pPr>
            <a:lvl5pPr marL="2057400" indent="-228600" algn="l" rtl="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mn-lt"/>
                <a:ea typeface="MS PGothic" panose="020B0600070205080204" pitchFamily="34" charset="-128"/>
              </a:defRPr>
            </a:lvl5pPr>
            <a:lvl6pPr marL="25146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rgbClr val="990033"/>
              </a:buClr>
              <a:buSzPct val="50000"/>
              <a:buFont typeface="Wingdings" pitchFamily="2" charset="2"/>
              <a:buChar char="n"/>
              <a:defRPr sz="2000">
                <a:solidFill>
                  <a:schemeClr val="tx2"/>
                </a:solidFill>
                <a:latin typeface="+mn-lt"/>
              </a:defRPr>
            </a:lvl9pPr>
          </a:lstStyle>
          <a:p>
            <a:pPr marL="0" indent="0" eaLnBrk="1" hangingPunct="1">
              <a:buNone/>
              <a:defRPr/>
            </a:pPr>
            <a:r>
              <a:rPr lang="en-US" altLang="en-US" b="1" kern="0" dirty="0" smtClean="0">
                <a:latin typeface="Candara" panose="020E0502030303020204" pitchFamily="34" charset="0"/>
              </a:rPr>
              <a:t>D3: Passed NJB</a:t>
            </a:r>
          </a:p>
        </p:txBody>
      </p:sp>
    </p:spTree>
    <p:extLst>
      <p:ext uri="{BB962C8B-B14F-4D97-AF65-F5344CB8AC3E}">
        <p14:creationId xmlns:p14="http://schemas.microsoft.com/office/powerpoint/2010/main" val="289226513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7"/>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6" grpId="0" animBg="1"/>
      <p:bldP spid="17" grpId="0" animBg="1"/>
      <p:bldP spid="18" grpId="0" animBg="1"/>
      <p:bldP spid="19" grpId="0" animBg="1"/>
      <p:bldP spid="20" grpId="0" animBg="1"/>
      <p:bldP spid="21" grpId="0" animBg="1"/>
      <p:bldP spid="25" grpId="0" animBg="1"/>
      <p:bldP spid="4" grpId="0" animBg="1"/>
      <p:bldP spid="27" grpId="0" animBg="1"/>
      <p:bldP spid="28"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6"/>
          <p:cNvSpPr>
            <a:spLocks noGrp="1" noChangeArrowheads="1"/>
          </p:cNvSpPr>
          <p:nvPr>
            <p:ph type="title"/>
          </p:nvPr>
        </p:nvSpPr>
        <p:spPr>
          <a:xfrm>
            <a:off x="-10824" y="0"/>
            <a:ext cx="9154824" cy="647698"/>
          </a:xfrm>
        </p:spPr>
        <p:txBody>
          <a:bodyPr anchor="ctr"/>
          <a:lstStyle/>
          <a:p>
            <a:pPr eaLnBrk="1" hangingPunct="1"/>
            <a:r>
              <a:rPr lang="en-US" altLang="en-US" sz="2800" b="1" dirty="0" smtClean="0">
                <a:effectLst>
                  <a:outerShdw blurRad="38100" dist="38100" dir="2700000" algn="tl">
                    <a:srgbClr val="000000">
                      <a:alpha val="43137"/>
                    </a:srgbClr>
                  </a:outerShdw>
                </a:effectLst>
              </a:rPr>
              <a:t>Achieving the BCNF by Decomposition </a:t>
            </a:r>
          </a:p>
        </p:txBody>
      </p:sp>
      <p:sp>
        <p:nvSpPr>
          <p:cNvPr id="2" name="Rectangle 7"/>
          <p:cNvSpPr>
            <a:spLocks noGrp="1" noChangeArrowheads="1"/>
          </p:cNvSpPr>
          <p:nvPr>
            <p:ph idx="1"/>
          </p:nvPr>
        </p:nvSpPr>
        <p:spPr>
          <a:xfrm>
            <a:off x="40640" y="671664"/>
            <a:ext cx="9056976" cy="5195735"/>
          </a:xfrm>
        </p:spPr>
        <p:txBody>
          <a:bodyPr/>
          <a:lstStyle/>
          <a:p>
            <a:pPr eaLnBrk="1" hangingPunct="1">
              <a:lnSpc>
                <a:spcPct val="150000"/>
              </a:lnSpc>
              <a:defRPr/>
            </a:pPr>
            <a:r>
              <a:rPr lang="en-US" altLang="en-US" sz="2600" dirty="0" smtClean="0">
                <a:latin typeface="Arial Narrow" panose="020B0606020202030204" pitchFamily="34" charset="0"/>
              </a:rPr>
              <a:t>Three possible decompositions for relation TEACH</a:t>
            </a:r>
          </a:p>
          <a:p>
            <a:pPr lvl="1" eaLnBrk="1" hangingPunct="1">
              <a:lnSpc>
                <a:spcPct val="150000"/>
              </a:lnSpc>
              <a:defRPr/>
            </a:pPr>
            <a:r>
              <a:rPr lang="en-US" altLang="en-US" dirty="0" smtClean="0">
                <a:latin typeface="Arial Narrow" panose="020B0606020202030204" pitchFamily="34" charset="0"/>
              </a:rPr>
              <a:t>D1: {</a:t>
            </a:r>
            <a:r>
              <a:rPr lang="en-US" altLang="en-US" u="sng" dirty="0" smtClean="0">
                <a:latin typeface="Arial Narrow" panose="020B0606020202030204" pitchFamily="34" charset="0"/>
              </a:rPr>
              <a:t>student, instructor</a:t>
            </a:r>
            <a:r>
              <a:rPr lang="en-US" altLang="en-US" dirty="0" smtClean="0">
                <a:latin typeface="Arial Narrow" panose="020B0606020202030204" pitchFamily="34" charset="0"/>
              </a:rPr>
              <a:t>} and {</a:t>
            </a:r>
            <a:r>
              <a:rPr lang="en-US" altLang="en-US" u="sng" dirty="0" smtClean="0">
                <a:latin typeface="Arial Narrow" panose="020B0606020202030204" pitchFamily="34" charset="0"/>
              </a:rPr>
              <a:t>student, course</a:t>
            </a:r>
            <a:r>
              <a:rPr lang="en-US" altLang="en-US" dirty="0" smtClean="0">
                <a:latin typeface="Arial Narrow" panose="020B0606020202030204" pitchFamily="34" charset="0"/>
              </a:rPr>
              <a:t>}</a:t>
            </a:r>
          </a:p>
          <a:p>
            <a:pPr lvl="1" eaLnBrk="1" hangingPunct="1">
              <a:lnSpc>
                <a:spcPct val="150000"/>
              </a:lnSpc>
              <a:defRPr/>
            </a:pPr>
            <a:r>
              <a:rPr lang="en-US" altLang="en-US" dirty="0" smtClean="0">
                <a:latin typeface="Arial Narrow" panose="020B0606020202030204" pitchFamily="34" charset="0"/>
              </a:rPr>
              <a:t>D2: {course, </a:t>
            </a:r>
            <a:r>
              <a:rPr lang="en-US" altLang="en-US" u="sng" dirty="0" smtClean="0">
                <a:latin typeface="Arial Narrow" panose="020B0606020202030204" pitchFamily="34" charset="0"/>
              </a:rPr>
              <a:t>instructor</a:t>
            </a:r>
            <a:r>
              <a:rPr lang="en-US" altLang="en-US" dirty="0" smtClean="0">
                <a:latin typeface="Arial Narrow" panose="020B0606020202030204" pitchFamily="34" charset="0"/>
              </a:rPr>
              <a:t> } and {</a:t>
            </a:r>
            <a:r>
              <a:rPr lang="en-US" altLang="en-US" u="sng" dirty="0" smtClean="0">
                <a:latin typeface="Arial Narrow" panose="020B0606020202030204" pitchFamily="34" charset="0"/>
              </a:rPr>
              <a:t>course, student</a:t>
            </a:r>
            <a:r>
              <a:rPr lang="en-US" altLang="en-US" dirty="0" smtClean="0">
                <a:latin typeface="Arial Narrow" panose="020B0606020202030204" pitchFamily="34" charset="0"/>
              </a:rPr>
              <a:t>}</a:t>
            </a:r>
          </a:p>
          <a:p>
            <a:pPr lvl="1" eaLnBrk="1" hangingPunct="1">
              <a:lnSpc>
                <a:spcPct val="150000"/>
              </a:lnSpc>
              <a:defRPr/>
            </a:pPr>
            <a:r>
              <a:rPr lang="en-US" altLang="en-US" dirty="0" smtClean="0">
                <a:latin typeface="Arial Narrow" panose="020B0606020202030204" pitchFamily="34" charset="0"/>
              </a:rPr>
              <a:t>D3: {</a:t>
            </a:r>
            <a:r>
              <a:rPr lang="en-US" altLang="en-US" u="sng" dirty="0" smtClean="0">
                <a:latin typeface="Arial Narrow" panose="020B0606020202030204" pitchFamily="34" charset="0"/>
              </a:rPr>
              <a:t>instructor</a:t>
            </a:r>
            <a:r>
              <a:rPr lang="en-US" altLang="en-US" dirty="0" smtClean="0">
                <a:latin typeface="Arial Narrow" panose="020B0606020202030204" pitchFamily="34" charset="0"/>
              </a:rPr>
              <a:t>, course } and {</a:t>
            </a:r>
            <a:r>
              <a:rPr lang="en-US" altLang="en-US" u="sng" dirty="0" smtClean="0">
                <a:latin typeface="Arial Narrow" panose="020B0606020202030204" pitchFamily="34" charset="0"/>
              </a:rPr>
              <a:t>instructor, student</a:t>
            </a:r>
            <a:r>
              <a:rPr lang="en-US" altLang="en-US" dirty="0" smtClean="0">
                <a:latin typeface="Arial Narrow" panose="020B0606020202030204" pitchFamily="34" charset="0"/>
              </a:rPr>
              <a:t>} </a:t>
            </a:r>
            <a:r>
              <a:rPr lang="en-US" dirty="0" smtClean="0">
                <a:latin typeface="Arial Narrow" panose="020B0606020202030204" pitchFamily="34" charset="0"/>
                <a:sym typeface="Wingdings" charset="2"/>
              </a:rPr>
              <a:t></a:t>
            </a:r>
            <a:endParaRPr lang="en-US" altLang="en-US" b="1" dirty="0" smtClean="0">
              <a:latin typeface="Arial Narrow" panose="020B0606020202030204" pitchFamily="34" charset="0"/>
            </a:endParaRPr>
          </a:p>
          <a:p>
            <a:pPr eaLnBrk="1" hangingPunct="1">
              <a:lnSpc>
                <a:spcPct val="150000"/>
              </a:lnSpc>
              <a:defRPr/>
            </a:pPr>
            <a:r>
              <a:rPr lang="en-US" altLang="en-US" sz="2600" b="1" dirty="0" smtClean="0">
                <a:latin typeface="Times New Roman" panose="02020603050405020304" pitchFamily="18" charset="0"/>
                <a:cs typeface="Times New Roman" panose="02020603050405020304" pitchFamily="18" charset="0"/>
              </a:rPr>
              <a:t>All three decompositions will lose fd1. </a:t>
            </a:r>
          </a:p>
          <a:p>
            <a:pPr lvl="1" eaLnBrk="1" hangingPunct="1">
              <a:lnSpc>
                <a:spcPct val="150000"/>
              </a:lnSpc>
              <a:defRPr/>
            </a:pPr>
            <a:r>
              <a:rPr lang="en-US" altLang="en-US" i="1" dirty="0" smtClean="0">
                <a:latin typeface="Times New Roman" panose="02020603050405020304" pitchFamily="18" charset="0"/>
                <a:cs typeface="Times New Roman" panose="02020603050405020304" pitchFamily="18" charset="0"/>
              </a:rPr>
              <a:t>We have to settle for sacrificing the functional dependency preservation. But we </a:t>
            </a:r>
            <a:r>
              <a:rPr lang="en-US" altLang="en-US" i="1" u="sng" dirty="0" smtClean="0">
                <a:latin typeface="Times New Roman" panose="02020603050405020304" pitchFamily="18" charset="0"/>
                <a:cs typeface="Times New Roman" panose="02020603050405020304" pitchFamily="18" charset="0"/>
              </a:rPr>
              <a:t>cannot</a:t>
            </a:r>
            <a:r>
              <a:rPr lang="en-US" altLang="en-US" i="1" dirty="0" smtClean="0">
                <a:latin typeface="Times New Roman" panose="02020603050405020304" pitchFamily="18" charset="0"/>
                <a:cs typeface="Times New Roman" panose="02020603050405020304" pitchFamily="18" charset="0"/>
              </a:rPr>
              <a:t> sacrifice the non-additivity property after decomposition.</a:t>
            </a:r>
          </a:p>
        </p:txBody>
      </p:sp>
      <p:sp>
        <p:nvSpPr>
          <p:cNvPr id="3" name="Rectangle 2"/>
          <p:cNvSpPr/>
          <p:nvPr/>
        </p:nvSpPr>
        <p:spPr>
          <a:xfrm>
            <a:off x="228600" y="6003809"/>
            <a:ext cx="8869016" cy="830997"/>
          </a:xfrm>
          <a:prstGeom prst="rect">
            <a:avLst/>
          </a:prstGeom>
        </p:spPr>
        <p:txBody>
          <a:bodyPr wrap="square">
            <a:spAutoFit/>
          </a:bodyPr>
          <a:lstStyle/>
          <a:p>
            <a:pPr eaLnBrk="1" hangingPunct="1">
              <a:defRPr/>
            </a:pPr>
            <a:r>
              <a:rPr lang="en-US" altLang="en-US" b="1" dirty="0" smtClean="0">
                <a:latin typeface="Candara" panose="020E0502030303020204" pitchFamily="34" charset="0"/>
              </a:rPr>
              <a:t>Only </a:t>
            </a:r>
            <a:r>
              <a:rPr lang="en-US" altLang="en-US" b="1" dirty="0">
                <a:latin typeface="Candara" panose="020E0502030303020204" pitchFamily="34" charset="0"/>
              </a:rPr>
              <a:t>the 3rd decomposition will not generate spurious tuples after </a:t>
            </a:r>
            <a:r>
              <a:rPr lang="en-US" altLang="en-US" b="1" dirty="0" smtClean="0">
                <a:latin typeface="Candara" panose="020E0502030303020204" pitchFamily="34" charset="0"/>
              </a:rPr>
              <a:t>join and </a:t>
            </a:r>
            <a:r>
              <a:rPr lang="en-US" altLang="en-US" b="1" dirty="0">
                <a:latin typeface="Candara" panose="020E0502030303020204" pitchFamily="34" charset="0"/>
              </a:rPr>
              <a:t>hence has the non-additivity </a:t>
            </a:r>
            <a:r>
              <a:rPr lang="en-US" altLang="en-US" b="1" dirty="0" smtClean="0">
                <a:latin typeface="Candara" panose="020E0502030303020204" pitchFamily="34" charset="0"/>
              </a:rPr>
              <a:t>property.</a:t>
            </a:r>
            <a:endParaRPr lang="en-US" altLang="en-US" b="1" dirty="0">
              <a:latin typeface="Candara" panose="020E0502030303020204" pitchFamily="34" charset="0"/>
            </a:endParaRPr>
          </a:p>
        </p:txBody>
      </p:sp>
    </p:spTree>
    <p:extLst>
      <p:ext uri="{BB962C8B-B14F-4D97-AF65-F5344CB8AC3E}">
        <p14:creationId xmlns:p14="http://schemas.microsoft.com/office/powerpoint/2010/main" val="38093882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6"/>
          <p:cNvSpPr>
            <a:spLocks noGrp="1" noChangeArrowheads="1"/>
          </p:cNvSpPr>
          <p:nvPr>
            <p:ph type="title"/>
          </p:nvPr>
        </p:nvSpPr>
        <p:spPr>
          <a:xfrm>
            <a:off x="0" y="0"/>
            <a:ext cx="9144000" cy="720725"/>
          </a:xfrm>
        </p:spPr>
        <p:txBody>
          <a:bodyPr/>
          <a:lstStyle/>
          <a:p>
            <a:pPr eaLnBrk="1" hangingPunct="1"/>
            <a:r>
              <a:rPr lang="en-US" altLang="en-US" dirty="0" smtClean="0"/>
              <a:t>Normal Forms Based on Primary Keys </a:t>
            </a:r>
          </a:p>
        </p:txBody>
      </p:sp>
      <p:sp>
        <p:nvSpPr>
          <p:cNvPr id="62467" name="Rectangle 7"/>
          <p:cNvSpPr>
            <a:spLocks noGrp="1" noChangeArrowheads="1"/>
          </p:cNvSpPr>
          <p:nvPr>
            <p:ph idx="1"/>
          </p:nvPr>
        </p:nvSpPr>
        <p:spPr>
          <a:xfrm>
            <a:off x="0" y="838200"/>
            <a:ext cx="9144000" cy="5943600"/>
          </a:xfrm>
        </p:spPr>
        <p:txBody>
          <a:bodyPr/>
          <a:lstStyle/>
          <a:p>
            <a:pPr eaLnBrk="1" hangingPunct="1">
              <a:lnSpc>
                <a:spcPct val="200000"/>
              </a:lnSpc>
            </a:pPr>
            <a:r>
              <a:rPr lang="en-US" altLang="en-US" dirty="0" smtClean="0"/>
              <a:t>Normalization of Relations </a:t>
            </a:r>
          </a:p>
          <a:p>
            <a:pPr eaLnBrk="1" hangingPunct="1">
              <a:lnSpc>
                <a:spcPct val="200000"/>
              </a:lnSpc>
            </a:pPr>
            <a:r>
              <a:rPr lang="en-US" altLang="en-US" dirty="0" smtClean="0"/>
              <a:t>Definitions of Keys and Attributes Participating in Keys </a:t>
            </a:r>
          </a:p>
          <a:p>
            <a:pPr eaLnBrk="1" hangingPunct="1">
              <a:lnSpc>
                <a:spcPct val="200000"/>
              </a:lnSpc>
            </a:pPr>
            <a:r>
              <a:rPr lang="en-US" altLang="en-US" dirty="0" smtClean="0"/>
              <a:t>First Normal Form</a:t>
            </a:r>
          </a:p>
          <a:p>
            <a:pPr eaLnBrk="1" hangingPunct="1">
              <a:lnSpc>
                <a:spcPct val="200000"/>
              </a:lnSpc>
            </a:pPr>
            <a:r>
              <a:rPr lang="en-US" altLang="en-US" dirty="0" smtClean="0"/>
              <a:t>Second Normal Form</a:t>
            </a:r>
          </a:p>
          <a:p>
            <a:pPr eaLnBrk="1" hangingPunct="1">
              <a:lnSpc>
                <a:spcPct val="200000"/>
              </a:lnSpc>
            </a:pPr>
            <a:r>
              <a:rPr lang="en-US" altLang="en-US" dirty="0" smtClean="0"/>
              <a:t>Third Normal Form</a:t>
            </a:r>
          </a:p>
          <a:p>
            <a:pPr eaLnBrk="1" hangingPunct="1">
              <a:lnSpc>
                <a:spcPct val="200000"/>
              </a:lnSpc>
            </a:pPr>
            <a:r>
              <a:rPr lang="en-US" altLang="en-US" dirty="0"/>
              <a:t>Practical Use of Normal Forms </a:t>
            </a:r>
          </a:p>
        </p:txBody>
      </p:sp>
    </p:spTree>
    <p:extLst>
      <p:ext uri="{BB962C8B-B14F-4D97-AF65-F5344CB8AC3E}">
        <p14:creationId xmlns:p14="http://schemas.microsoft.com/office/powerpoint/2010/main" val="3298825661"/>
      </p:ext>
    </p:extLst>
  </p:cSld>
  <p:clrMapOvr>
    <a:masterClrMapping/>
  </p:clrMapOvr>
  <p:transition spd="med"/>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9" name="Rectangle 4"/>
          <p:cNvSpPr>
            <a:spLocks noGrp="1" noChangeArrowheads="1"/>
          </p:cNvSpPr>
          <p:nvPr>
            <p:ph type="title"/>
          </p:nvPr>
        </p:nvSpPr>
        <p:spPr>
          <a:xfrm>
            <a:off x="0" y="0"/>
            <a:ext cx="9144000" cy="914399"/>
          </a:xfrm>
        </p:spPr>
        <p:txBody>
          <a:bodyPr/>
          <a:lstStyle/>
          <a:p>
            <a:r>
              <a:rPr lang="en-US" altLang="en-US" sz="2800" dirty="0" smtClean="0"/>
              <a:t>Test for checking non-additivity of Binary Relational Decompositions </a:t>
            </a:r>
          </a:p>
        </p:txBody>
      </p:sp>
      <p:sp>
        <p:nvSpPr>
          <p:cNvPr id="782341" name="Rectangle 5"/>
          <p:cNvSpPr>
            <a:spLocks noGrp="1" noChangeArrowheads="1"/>
          </p:cNvSpPr>
          <p:nvPr>
            <p:ph type="body" idx="1"/>
          </p:nvPr>
        </p:nvSpPr>
        <p:spPr>
          <a:xfrm>
            <a:off x="0" y="967408"/>
            <a:ext cx="9067800" cy="5791200"/>
          </a:xfrm>
        </p:spPr>
        <p:txBody>
          <a:bodyPr/>
          <a:lstStyle/>
          <a:p>
            <a:pPr marL="0" indent="0">
              <a:lnSpc>
                <a:spcPct val="150000"/>
              </a:lnSpc>
              <a:buFont typeface="Wingdings" panose="05000000000000000000" pitchFamily="2" charset="2"/>
              <a:buNone/>
              <a:defRPr/>
            </a:pPr>
            <a:r>
              <a:rPr lang="en-US" altLang="en-US" sz="2600" b="1" dirty="0" smtClean="0">
                <a:latin typeface="Arial Narrow" panose="020B0606020202030204" pitchFamily="34" charset="0"/>
              </a:rPr>
              <a:t>If you apply the NJB test to the 3 decompositions of the TEACH relation:</a:t>
            </a:r>
          </a:p>
          <a:p>
            <a:pPr>
              <a:lnSpc>
                <a:spcPct val="150000"/>
              </a:lnSpc>
              <a:defRPr/>
            </a:pPr>
            <a:r>
              <a:rPr lang="en-US" altLang="en-US" sz="2600" dirty="0" smtClean="0">
                <a:latin typeface="Arial Narrow" panose="020B0606020202030204" pitchFamily="34" charset="0"/>
              </a:rPr>
              <a:t>D1</a:t>
            </a:r>
            <a:r>
              <a:rPr lang="en-US" altLang="en-US" sz="2600" b="1" dirty="0" smtClean="0">
                <a:latin typeface="Arial Narrow" panose="020B0606020202030204" pitchFamily="34" charset="0"/>
              </a:rPr>
              <a:t> </a:t>
            </a:r>
            <a:r>
              <a:rPr lang="en-US" altLang="en-US" sz="2600" dirty="0" smtClean="0">
                <a:latin typeface="Arial Narrow" panose="020B0606020202030204" pitchFamily="34" charset="0"/>
              </a:rPr>
              <a:t>gives</a:t>
            </a:r>
            <a:r>
              <a:rPr lang="en-US" altLang="en-US" sz="2600" b="1" dirty="0" smtClean="0">
                <a:latin typeface="Arial Narrow" panose="020B0606020202030204" pitchFamily="34" charset="0"/>
              </a:rPr>
              <a:t>  Student </a:t>
            </a:r>
            <a:r>
              <a:rPr lang="en-US" altLang="en-US" sz="2600" dirty="0" smtClean="0">
                <a:latin typeface="Arial Narrow" panose="020B0606020202030204" pitchFamily="34" charset="0"/>
                <a:sym typeface="Wingdings 3" charset="2"/>
              </a:rPr>
              <a:t></a:t>
            </a:r>
            <a:r>
              <a:rPr lang="en-US" altLang="en-US" sz="2600" dirty="0" smtClean="0">
                <a:latin typeface="Arial Narrow" panose="020B0606020202030204" pitchFamily="34" charset="0"/>
              </a:rPr>
              <a:t> Instructor or </a:t>
            </a:r>
            <a:r>
              <a:rPr lang="en-US" altLang="en-US" sz="2600" b="1" dirty="0" smtClean="0">
                <a:latin typeface="Arial Narrow" panose="020B0606020202030204" pitchFamily="34" charset="0"/>
              </a:rPr>
              <a:t>Student</a:t>
            </a:r>
            <a:r>
              <a:rPr lang="en-US" altLang="en-US" sz="2600" dirty="0" smtClean="0">
                <a:latin typeface="Arial Narrow" panose="020B0606020202030204" pitchFamily="34" charset="0"/>
              </a:rPr>
              <a:t> </a:t>
            </a:r>
            <a:r>
              <a:rPr lang="en-US" altLang="en-US" sz="2600" dirty="0" smtClean="0">
                <a:latin typeface="Arial Narrow" panose="020B0606020202030204" pitchFamily="34" charset="0"/>
                <a:sym typeface="Wingdings 3" charset="2"/>
              </a:rPr>
              <a:t></a:t>
            </a:r>
            <a:r>
              <a:rPr lang="en-US" altLang="en-US" sz="2600" dirty="0" smtClean="0">
                <a:latin typeface="Arial Narrow" panose="020B0606020202030204" pitchFamily="34" charset="0"/>
              </a:rPr>
              <a:t> Course, </a:t>
            </a:r>
            <a:br>
              <a:rPr lang="en-US" altLang="en-US" sz="2600" dirty="0" smtClean="0">
                <a:latin typeface="Arial Narrow" panose="020B0606020202030204" pitchFamily="34" charset="0"/>
              </a:rPr>
            </a:br>
            <a:r>
              <a:rPr lang="en-US" altLang="en-US" sz="2600" dirty="0" smtClean="0">
                <a:latin typeface="Arial Narrow" panose="020B0606020202030204" pitchFamily="34" charset="0"/>
              </a:rPr>
              <a:t>none of which is true.</a:t>
            </a:r>
          </a:p>
          <a:p>
            <a:pPr>
              <a:lnSpc>
                <a:spcPct val="150000"/>
              </a:lnSpc>
              <a:defRPr/>
            </a:pPr>
            <a:r>
              <a:rPr lang="en-US" altLang="en-US" sz="2600" dirty="0" smtClean="0">
                <a:latin typeface="Arial Narrow" panose="020B0606020202030204" pitchFamily="34" charset="0"/>
              </a:rPr>
              <a:t>D2 gives</a:t>
            </a:r>
            <a:r>
              <a:rPr lang="en-US" altLang="en-US" sz="2600" b="1" dirty="0" smtClean="0">
                <a:latin typeface="Arial Narrow" panose="020B0606020202030204" pitchFamily="34" charset="0"/>
              </a:rPr>
              <a:t>  Course </a:t>
            </a:r>
            <a:r>
              <a:rPr lang="en-US" altLang="en-US" sz="2600" dirty="0" smtClean="0">
                <a:latin typeface="Arial Narrow" panose="020B0606020202030204" pitchFamily="34" charset="0"/>
                <a:sym typeface="Wingdings 3" charset="2"/>
              </a:rPr>
              <a:t></a:t>
            </a:r>
            <a:r>
              <a:rPr lang="en-US" altLang="en-US" sz="2600" dirty="0" smtClean="0">
                <a:latin typeface="Arial Narrow" panose="020B0606020202030204" pitchFamily="34" charset="0"/>
              </a:rPr>
              <a:t> Instructor or </a:t>
            </a:r>
            <a:r>
              <a:rPr lang="en-US" altLang="en-US" sz="2600" b="1" dirty="0" smtClean="0">
                <a:latin typeface="Arial Narrow" panose="020B0606020202030204" pitchFamily="34" charset="0"/>
              </a:rPr>
              <a:t>Course</a:t>
            </a:r>
            <a:r>
              <a:rPr lang="en-US" altLang="en-US" sz="2600" dirty="0" smtClean="0">
                <a:latin typeface="Arial Narrow" panose="020B0606020202030204" pitchFamily="34" charset="0"/>
              </a:rPr>
              <a:t> </a:t>
            </a:r>
            <a:r>
              <a:rPr lang="en-US" altLang="en-US" sz="2600" dirty="0" smtClean="0">
                <a:latin typeface="Arial Narrow" panose="020B0606020202030204" pitchFamily="34" charset="0"/>
                <a:sym typeface="Wingdings 3" charset="2"/>
              </a:rPr>
              <a:t></a:t>
            </a:r>
            <a:r>
              <a:rPr lang="en-US" altLang="en-US" sz="2600" dirty="0" smtClean="0">
                <a:latin typeface="Arial Narrow" panose="020B0606020202030204" pitchFamily="34" charset="0"/>
              </a:rPr>
              <a:t> Student, </a:t>
            </a:r>
            <a:br>
              <a:rPr lang="en-US" altLang="en-US" sz="2600" dirty="0" smtClean="0">
                <a:latin typeface="Arial Narrow" panose="020B0606020202030204" pitchFamily="34" charset="0"/>
              </a:rPr>
            </a:br>
            <a:r>
              <a:rPr lang="en-US" altLang="en-US" sz="2600" dirty="0" smtClean="0">
                <a:latin typeface="Arial Narrow" panose="020B0606020202030204" pitchFamily="34" charset="0"/>
              </a:rPr>
              <a:t>none of which is true.</a:t>
            </a:r>
          </a:p>
          <a:p>
            <a:pPr>
              <a:lnSpc>
                <a:spcPct val="150000"/>
              </a:lnSpc>
              <a:defRPr/>
            </a:pPr>
            <a:r>
              <a:rPr lang="en-US" altLang="en-US" sz="2600" dirty="0" smtClean="0">
                <a:latin typeface="Arial Narrow" panose="020B0606020202030204" pitchFamily="34" charset="0"/>
              </a:rPr>
              <a:t>However, in D3 we get </a:t>
            </a:r>
            <a:r>
              <a:rPr lang="en-US" altLang="en-US" sz="2600" b="1" dirty="0" smtClean="0">
                <a:latin typeface="Arial Narrow" panose="020B0606020202030204" pitchFamily="34" charset="0"/>
              </a:rPr>
              <a:t>Instructor </a:t>
            </a:r>
            <a:r>
              <a:rPr lang="en-US" altLang="en-US" sz="2600" dirty="0" smtClean="0">
                <a:latin typeface="Arial Narrow" panose="020B0606020202030204" pitchFamily="34" charset="0"/>
                <a:sym typeface="Wingdings 3" charset="2"/>
              </a:rPr>
              <a:t></a:t>
            </a:r>
            <a:r>
              <a:rPr lang="en-US" altLang="en-US" sz="2600" dirty="0" smtClean="0">
                <a:latin typeface="Arial Narrow" panose="020B0606020202030204" pitchFamily="34" charset="0"/>
              </a:rPr>
              <a:t> Course or </a:t>
            </a:r>
            <a:r>
              <a:rPr lang="en-US" altLang="en-US" sz="2600" b="1" dirty="0" smtClean="0">
                <a:latin typeface="Arial Narrow" panose="020B0606020202030204" pitchFamily="34" charset="0"/>
              </a:rPr>
              <a:t>Instructor</a:t>
            </a:r>
            <a:r>
              <a:rPr lang="en-US" altLang="en-US" sz="2600" dirty="0" smtClean="0">
                <a:latin typeface="Arial Narrow" panose="020B0606020202030204" pitchFamily="34" charset="0"/>
              </a:rPr>
              <a:t> </a:t>
            </a:r>
            <a:r>
              <a:rPr lang="en-US" altLang="en-US" sz="2600" dirty="0" smtClean="0">
                <a:latin typeface="Arial Narrow" panose="020B0606020202030204" pitchFamily="34" charset="0"/>
                <a:sym typeface="Wingdings 3" charset="2"/>
              </a:rPr>
              <a:t></a:t>
            </a:r>
            <a:r>
              <a:rPr lang="en-US" altLang="en-US" sz="2600" dirty="0" smtClean="0">
                <a:latin typeface="Arial Narrow" panose="020B0606020202030204" pitchFamily="34" charset="0"/>
              </a:rPr>
              <a:t> Student.</a:t>
            </a:r>
          </a:p>
          <a:p>
            <a:pPr marL="0" indent="0">
              <a:lnSpc>
                <a:spcPct val="150000"/>
              </a:lnSpc>
              <a:buFont typeface="Wingdings" panose="05000000000000000000" pitchFamily="2" charset="2"/>
              <a:buNone/>
              <a:defRPr/>
            </a:pPr>
            <a:r>
              <a:rPr lang="en-US" altLang="en-US" sz="2600" dirty="0" smtClean="0">
                <a:latin typeface="Arial Narrow" panose="020B0606020202030204" pitchFamily="34" charset="0"/>
              </a:rPr>
              <a:t>Since </a:t>
            </a:r>
            <a:r>
              <a:rPr lang="en-US" altLang="en-US" sz="2600" b="1" dirty="0" smtClean="0">
                <a:latin typeface="Arial Narrow" panose="020B0606020202030204" pitchFamily="34" charset="0"/>
              </a:rPr>
              <a:t>Instructor </a:t>
            </a:r>
            <a:r>
              <a:rPr lang="en-US" altLang="en-US" sz="2600" dirty="0" smtClean="0">
                <a:latin typeface="Arial Narrow" panose="020B0606020202030204" pitchFamily="34" charset="0"/>
                <a:sym typeface="Wingdings 3" charset="2"/>
              </a:rPr>
              <a:t></a:t>
            </a:r>
            <a:r>
              <a:rPr lang="en-US" altLang="en-US" sz="2600" dirty="0" smtClean="0">
                <a:latin typeface="Arial Narrow" panose="020B0606020202030204" pitchFamily="34" charset="0"/>
              </a:rPr>
              <a:t> Course  is indeed true, the NJB property is satisfied and D3 is determined as a non-additive (good) decomposition.</a:t>
            </a:r>
          </a:p>
          <a:p>
            <a:pPr>
              <a:lnSpc>
                <a:spcPct val="150000"/>
              </a:lnSpc>
              <a:defRPr/>
            </a:pPr>
            <a:endParaRPr lang="en-US" altLang="en-US" sz="2600" dirty="0">
              <a:latin typeface="Arial Narrow" panose="020B0606020202030204" pitchFamily="34" charset="0"/>
            </a:endParaRPr>
          </a:p>
        </p:txBody>
      </p:sp>
    </p:spTree>
    <p:extLst>
      <p:ext uri="{BB962C8B-B14F-4D97-AF65-F5344CB8AC3E}">
        <p14:creationId xmlns:p14="http://schemas.microsoft.com/office/powerpoint/2010/main" val="402389772"/>
      </p:ext>
    </p:extLst>
  </p:cSld>
  <p:clrMapOvr>
    <a:masterClrMapping/>
  </p:clrMapOvr>
  <p:transition spd="med"/>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7" name="Rectangle 4"/>
          <p:cNvSpPr>
            <a:spLocks noGrp="1" noChangeArrowheads="1"/>
          </p:cNvSpPr>
          <p:nvPr>
            <p:ph type="title"/>
          </p:nvPr>
        </p:nvSpPr>
        <p:spPr>
          <a:xfrm>
            <a:off x="0" y="0"/>
            <a:ext cx="9144000" cy="873125"/>
          </a:xfrm>
        </p:spPr>
        <p:txBody>
          <a:bodyPr/>
          <a:lstStyle/>
          <a:p>
            <a:r>
              <a:rPr lang="en-US" altLang="en-US" sz="2800" b="1" dirty="0" smtClean="0"/>
              <a:t>General Procedure for achieving BCNF when a relation fails BCNF (</a:t>
            </a:r>
            <a:r>
              <a:rPr lang="en-US" altLang="en-US" sz="2800" b="1" dirty="0" smtClean="0">
                <a:latin typeface="Arial Narrow" panose="020B0606020202030204" pitchFamily="34" charset="0"/>
              </a:rPr>
              <a:t>Algorithm </a:t>
            </a:r>
            <a:r>
              <a:rPr lang="en-US" altLang="en-US" sz="2800" b="1" dirty="0">
                <a:latin typeface="Arial Narrow" panose="020B0606020202030204" pitchFamily="34" charset="0"/>
              </a:rPr>
              <a:t>15.5</a:t>
            </a:r>
            <a:r>
              <a:rPr lang="en-US" altLang="en-US" sz="2800" b="1" dirty="0" smtClean="0">
                <a:latin typeface="Arial Narrow" panose="020B0606020202030204" pitchFamily="34" charset="0"/>
              </a:rPr>
              <a:t>)</a:t>
            </a:r>
            <a:endParaRPr lang="en-US" altLang="en-US" sz="2800" b="1" dirty="0" smtClean="0"/>
          </a:p>
        </p:txBody>
      </p:sp>
      <p:sp>
        <p:nvSpPr>
          <p:cNvPr id="782341" name="Rectangle 5"/>
          <p:cNvSpPr>
            <a:spLocks noGrp="1" noChangeArrowheads="1"/>
          </p:cNvSpPr>
          <p:nvPr>
            <p:ph type="body" idx="1"/>
          </p:nvPr>
        </p:nvSpPr>
        <p:spPr>
          <a:xfrm>
            <a:off x="0" y="982603"/>
            <a:ext cx="9067800" cy="2674997"/>
          </a:xfrm>
        </p:spPr>
        <p:txBody>
          <a:bodyPr/>
          <a:lstStyle/>
          <a:p>
            <a:pPr>
              <a:defRPr/>
            </a:pPr>
            <a:r>
              <a:rPr lang="en-US" sz="2600" dirty="0" smtClean="0">
                <a:latin typeface="Candara" panose="020E0502030303020204" pitchFamily="34" charset="0"/>
              </a:rPr>
              <a:t>Let </a:t>
            </a:r>
            <a:r>
              <a:rPr lang="en-US" sz="2600" dirty="0">
                <a:latin typeface="Candara" panose="020E0502030303020204" pitchFamily="34" charset="0"/>
              </a:rPr>
              <a:t>R be the relation not in BCNF, let X </a:t>
            </a:r>
            <a:r>
              <a:rPr lang="en-US" sz="2600" dirty="0" smtClean="0">
                <a:latin typeface="Candara" panose="020E0502030303020204" pitchFamily="34" charset="0"/>
              </a:rPr>
              <a:t>be a subset-of </a:t>
            </a:r>
            <a:r>
              <a:rPr lang="en-US" sz="2600" dirty="0">
                <a:latin typeface="Candara" panose="020E0502030303020204" pitchFamily="34" charset="0"/>
              </a:rPr>
              <a:t>R, and </a:t>
            </a:r>
            <a:r>
              <a:rPr lang="en-US" sz="2600" dirty="0" smtClean="0">
                <a:latin typeface="Candara" panose="020E0502030303020204" pitchFamily="34" charset="0"/>
              </a:rPr>
              <a:t/>
            </a:r>
            <a:br>
              <a:rPr lang="en-US" sz="2600" dirty="0" smtClean="0">
                <a:latin typeface="Candara" panose="020E0502030303020204" pitchFamily="34" charset="0"/>
              </a:rPr>
            </a:br>
            <a:r>
              <a:rPr lang="en-US" sz="2600" dirty="0" smtClean="0">
                <a:latin typeface="Candara" panose="020E0502030303020204" pitchFamily="34" charset="0"/>
              </a:rPr>
              <a:t>let </a:t>
            </a:r>
            <a:r>
              <a:rPr lang="en-IN" sz="2600" b="1" i="1" dirty="0">
                <a:latin typeface="Candara" panose="020E0502030303020204" pitchFamily="34" charset="0"/>
              </a:rPr>
              <a:t>X</a:t>
            </a:r>
            <a:r>
              <a:rPr lang="en-IN" sz="2600" b="1" dirty="0">
                <a:latin typeface="Candara" panose="020E0502030303020204" pitchFamily="34" charset="0"/>
              </a:rPr>
              <a:t> </a:t>
            </a:r>
            <a:r>
              <a:rPr lang="en-IN" sz="2600" b="1" dirty="0">
                <a:latin typeface="Candara" panose="020E0502030303020204" pitchFamily="34" charset="0"/>
                <a:sym typeface="Symbol" panose="05050102010706020507" pitchFamily="18" charset="2"/>
              </a:rPr>
              <a:t></a:t>
            </a:r>
            <a:r>
              <a:rPr lang="en-IN" sz="2600" b="1" dirty="0">
                <a:latin typeface="Candara" panose="020E0502030303020204" pitchFamily="34" charset="0"/>
              </a:rPr>
              <a:t> </a:t>
            </a:r>
            <a:r>
              <a:rPr lang="en-IN" sz="2600" b="1" i="1" dirty="0">
                <a:latin typeface="Candara" panose="020E0502030303020204" pitchFamily="34" charset="0"/>
              </a:rPr>
              <a:t>A </a:t>
            </a:r>
            <a:r>
              <a:rPr lang="en-IN" sz="2600" dirty="0">
                <a:latin typeface="Candara" panose="020E0502030303020204" pitchFamily="34" charset="0"/>
              </a:rPr>
              <a:t>be the FD that causes a violation of BCNF.  </a:t>
            </a:r>
            <a:r>
              <a:rPr lang="en-IN" sz="2600" dirty="0" smtClean="0">
                <a:latin typeface="Candara" panose="020E0502030303020204" pitchFamily="34" charset="0"/>
              </a:rPr>
              <a:t/>
            </a:r>
            <a:br>
              <a:rPr lang="en-IN" sz="2600" dirty="0" smtClean="0">
                <a:latin typeface="Candara" panose="020E0502030303020204" pitchFamily="34" charset="0"/>
              </a:rPr>
            </a:br>
            <a:r>
              <a:rPr lang="en-IN" sz="2600" dirty="0" smtClean="0">
                <a:latin typeface="Candara" panose="020E0502030303020204" pitchFamily="34" charset="0"/>
              </a:rPr>
              <a:t>Then R </a:t>
            </a:r>
            <a:r>
              <a:rPr lang="en-IN" sz="2600" dirty="0">
                <a:latin typeface="Candara" panose="020E0502030303020204" pitchFamily="34" charset="0"/>
              </a:rPr>
              <a:t>may be decomposed into two relations:</a:t>
            </a:r>
            <a:endParaRPr lang="en-US" sz="2600" dirty="0">
              <a:latin typeface="Candara" panose="020E0502030303020204" pitchFamily="34" charset="0"/>
            </a:endParaRPr>
          </a:p>
          <a:p>
            <a:pPr lvl="1">
              <a:lnSpc>
                <a:spcPct val="150000"/>
              </a:lnSpc>
              <a:defRPr/>
            </a:pPr>
            <a:r>
              <a:rPr lang="en-IN" b="1" dirty="0" smtClean="0">
                <a:latin typeface="Candara" panose="020E0502030303020204" pitchFamily="34" charset="0"/>
              </a:rPr>
              <a:t>(</a:t>
            </a:r>
            <a:r>
              <a:rPr lang="en-IN" b="1" dirty="0" err="1" smtClean="0">
                <a:latin typeface="Candara" panose="020E0502030303020204" pitchFamily="34" charset="0"/>
              </a:rPr>
              <a:t>i</a:t>
            </a:r>
            <a:r>
              <a:rPr lang="en-IN" b="1" dirty="0" smtClean="0">
                <a:latin typeface="Candara" panose="020E0502030303020204" pitchFamily="34" charset="0"/>
              </a:rPr>
              <a:t>) </a:t>
            </a:r>
            <a:r>
              <a:rPr lang="en-IN" b="1" i="1" dirty="0" smtClean="0">
                <a:latin typeface="Candara" panose="020E0502030303020204" pitchFamily="34" charset="0"/>
              </a:rPr>
              <a:t>R </a:t>
            </a:r>
            <a:r>
              <a:rPr lang="en-IN" b="1" i="1" dirty="0">
                <a:latin typeface="Candara" panose="020E0502030303020204" pitchFamily="34" charset="0"/>
              </a:rPr>
              <a:t>–A</a:t>
            </a:r>
            <a:r>
              <a:rPr lang="en-IN" b="1" dirty="0">
                <a:latin typeface="Candara" panose="020E0502030303020204" pitchFamily="34" charset="0"/>
              </a:rPr>
              <a:t>  and (ii) </a:t>
            </a:r>
            <a:r>
              <a:rPr lang="en-IN" b="1" i="1" dirty="0" smtClean="0">
                <a:latin typeface="Candara" panose="020E0502030303020204" pitchFamily="34" charset="0"/>
              </a:rPr>
              <a:t>X</a:t>
            </a:r>
            <a:r>
              <a:rPr lang="en-US" altLang="en-US" b="1" dirty="0" smtClean="0">
                <a:latin typeface="Candara" panose="020E0502030303020204" pitchFamily="34" charset="0"/>
              </a:rPr>
              <a:t> υ </a:t>
            </a:r>
            <a:r>
              <a:rPr lang="en-IN" b="1" i="1" dirty="0" smtClean="0">
                <a:latin typeface="Candara" panose="020E0502030303020204" pitchFamily="34" charset="0"/>
              </a:rPr>
              <a:t>A</a:t>
            </a:r>
            <a:r>
              <a:rPr lang="en-IN" b="1" dirty="0">
                <a:latin typeface="Candara" panose="020E0502030303020204" pitchFamily="34" charset="0"/>
              </a:rPr>
              <a:t>.</a:t>
            </a:r>
            <a:endParaRPr lang="en-US" b="1" dirty="0">
              <a:latin typeface="Candara" panose="020E0502030303020204" pitchFamily="34" charset="0"/>
            </a:endParaRPr>
          </a:p>
          <a:p>
            <a:pPr>
              <a:lnSpc>
                <a:spcPct val="150000"/>
              </a:lnSpc>
              <a:defRPr/>
            </a:pPr>
            <a:r>
              <a:rPr lang="en-IN" sz="2600" dirty="0">
                <a:latin typeface="Candara" panose="020E0502030303020204" pitchFamily="34" charset="0"/>
              </a:rPr>
              <a:t>If either  </a:t>
            </a:r>
            <a:r>
              <a:rPr lang="en-IN" sz="2600" i="1" dirty="0">
                <a:latin typeface="Candara" panose="020E0502030303020204" pitchFamily="34" charset="0"/>
              </a:rPr>
              <a:t>R –A</a:t>
            </a:r>
            <a:r>
              <a:rPr lang="en-IN" sz="2600" dirty="0">
                <a:latin typeface="Candara" panose="020E0502030303020204" pitchFamily="34" charset="0"/>
              </a:rPr>
              <a:t>  or </a:t>
            </a:r>
            <a:r>
              <a:rPr lang="en-IN" sz="2600" i="1" dirty="0" smtClean="0">
                <a:latin typeface="Candara" panose="020E0502030303020204" pitchFamily="34" charset="0"/>
              </a:rPr>
              <a:t>X</a:t>
            </a:r>
            <a:r>
              <a:rPr lang="en-US" altLang="en-US" sz="2600" dirty="0" smtClean="0">
                <a:latin typeface="Candara" panose="020E0502030303020204" pitchFamily="34" charset="0"/>
              </a:rPr>
              <a:t> υ </a:t>
            </a:r>
            <a:r>
              <a:rPr lang="en-IN" sz="2600" i="1" dirty="0" smtClean="0">
                <a:latin typeface="Candara" panose="020E0502030303020204" pitchFamily="34" charset="0"/>
              </a:rPr>
              <a:t>A</a:t>
            </a:r>
            <a:r>
              <a:rPr lang="en-IN" sz="2600" dirty="0">
                <a:latin typeface="Candara" panose="020E0502030303020204" pitchFamily="34" charset="0"/>
              </a:rPr>
              <a:t> </a:t>
            </a:r>
            <a:r>
              <a:rPr lang="en-IN" sz="2600" dirty="0" smtClean="0">
                <a:latin typeface="Candara" panose="020E0502030303020204" pitchFamily="34" charset="0"/>
              </a:rPr>
              <a:t>is </a:t>
            </a:r>
            <a:r>
              <a:rPr lang="en-IN" sz="2600" dirty="0">
                <a:latin typeface="Candara" panose="020E0502030303020204" pitchFamily="34" charset="0"/>
              </a:rPr>
              <a:t>not in BCNF, repeat the process</a:t>
            </a:r>
            <a:r>
              <a:rPr lang="en-IN" sz="2600" dirty="0" smtClean="0">
                <a:latin typeface="Candara" panose="020E0502030303020204" pitchFamily="34" charset="0"/>
              </a:rPr>
              <a:t>.</a:t>
            </a:r>
            <a:endParaRPr lang="en-US" sz="2600" dirty="0">
              <a:latin typeface="Candara" panose="020E0502030303020204" pitchFamily="34" charset="0"/>
            </a:endParaRPr>
          </a:p>
        </p:txBody>
      </p:sp>
      <p:sp>
        <p:nvSpPr>
          <p:cNvPr id="2" name="Rectangle 1"/>
          <p:cNvSpPr/>
          <p:nvPr/>
        </p:nvSpPr>
        <p:spPr>
          <a:xfrm>
            <a:off x="76200" y="3472160"/>
            <a:ext cx="8991600" cy="1754326"/>
          </a:xfrm>
          <a:prstGeom prst="rect">
            <a:avLst/>
          </a:prstGeom>
        </p:spPr>
        <p:txBody>
          <a:bodyPr wrap="square">
            <a:spAutoFit/>
          </a:bodyPr>
          <a:lstStyle/>
          <a:p>
            <a:pPr marL="0" indent="0">
              <a:lnSpc>
                <a:spcPct val="150000"/>
              </a:lnSpc>
              <a:buFont typeface="Wingdings" panose="05000000000000000000" pitchFamily="2" charset="2"/>
              <a:buNone/>
              <a:defRPr/>
            </a:pPr>
            <a:r>
              <a:rPr lang="en-US" altLang="en-US" b="1" dirty="0" smtClean="0">
                <a:latin typeface="Candara" panose="020E0502030303020204" pitchFamily="34" charset="0"/>
                <a:cs typeface="Times New Roman" panose="02020603050405020304" pitchFamily="18" charset="0"/>
              </a:rPr>
              <a:t>Example</a:t>
            </a:r>
            <a:r>
              <a:rPr lang="en-US" altLang="en-US" dirty="0" smtClean="0">
                <a:latin typeface="Candara" panose="020E0502030303020204" pitchFamily="34" charset="0"/>
                <a:cs typeface="Times New Roman" panose="02020603050405020304" pitchFamily="18" charset="0"/>
              </a:rPr>
              <a:t> </a:t>
            </a:r>
          </a:p>
          <a:p>
            <a:pPr marL="0" indent="0">
              <a:lnSpc>
                <a:spcPct val="150000"/>
              </a:lnSpc>
              <a:buFont typeface="Wingdings" panose="05000000000000000000" pitchFamily="2" charset="2"/>
              <a:buNone/>
              <a:defRPr/>
            </a:pPr>
            <a:r>
              <a:rPr lang="en-US" altLang="en-US" dirty="0" smtClean="0">
                <a:latin typeface="Candara" panose="020E0502030303020204" pitchFamily="34" charset="0"/>
                <a:cs typeface="Times New Roman" panose="02020603050405020304" pitchFamily="18" charset="0"/>
              </a:rPr>
              <a:t>The </a:t>
            </a:r>
            <a:r>
              <a:rPr lang="en-US" altLang="en-US" dirty="0" err="1">
                <a:latin typeface="Candara" panose="020E0502030303020204" pitchFamily="34" charset="0"/>
                <a:cs typeface="Times New Roman" panose="02020603050405020304" pitchFamily="18" charset="0"/>
              </a:rPr>
              <a:t>f.d</a:t>
            </a:r>
            <a:r>
              <a:rPr lang="en-US" altLang="en-US" dirty="0">
                <a:latin typeface="Candara" panose="020E0502030303020204" pitchFamily="34" charset="0"/>
                <a:cs typeface="Times New Roman" panose="02020603050405020304" pitchFamily="18" charset="0"/>
              </a:rPr>
              <a:t>. that violated BCNF in TEACH was </a:t>
            </a:r>
            <a:r>
              <a:rPr lang="en-US" altLang="en-US" b="1" dirty="0" smtClean="0">
                <a:latin typeface="Candara" panose="020E0502030303020204" pitchFamily="34" charset="0"/>
                <a:cs typeface="Times New Roman" panose="02020603050405020304" pitchFamily="18" charset="0"/>
              </a:rPr>
              <a:t>Instructor </a:t>
            </a:r>
            <a:r>
              <a:rPr lang="en-IN" b="1" dirty="0" smtClean="0">
                <a:latin typeface="Candara" panose="020E0502030303020204" pitchFamily="34" charset="0"/>
                <a:cs typeface="Times New Roman" panose="02020603050405020304" pitchFamily="18" charset="0"/>
                <a:sym typeface="Symbol" panose="05050102010706020507" pitchFamily="18" charset="2"/>
              </a:rPr>
              <a:t> Course</a:t>
            </a:r>
            <a:r>
              <a:rPr lang="en-IN" b="1" dirty="0">
                <a:latin typeface="Candara" panose="020E0502030303020204" pitchFamily="34" charset="0"/>
                <a:cs typeface="Times New Roman" panose="02020603050405020304" pitchFamily="18" charset="0"/>
                <a:sym typeface="Symbol" panose="05050102010706020507" pitchFamily="18" charset="2"/>
              </a:rPr>
              <a:t>. </a:t>
            </a:r>
            <a:endParaRPr lang="en-IN" b="1" dirty="0" smtClean="0">
              <a:latin typeface="Candara" panose="020E0502030303020204" pitchFamily="34" charset="0"/>
              <a:cs typeface="Times New Roman" panose="02020603050405020304" pitchFamily="18" charset="0"/>
              <a:sym typeface="Symbol" panose="05050102010706020507" pitchFamily="18" charset="2"/>
            </a:endParaRPr>
          </a:p>
          <a:p>
            <a:pPr marL="0" indent="0">
              <a:lnSpc>
                <a:spcPct val="150000"/>
              </a:lnSpc>
              <a:buFont typeface="Wingdings" panose="05000000000000000000" pitchFamily="2" charset="2"/>
              <a:buNone/>
              <a:defRPr/>
            </a:pPr>
            <a:r>
              <a:rPr lang="en-IN" dirty="0" smtClean="0">
                <a:latin typeface="Candara" panose="020E0502030303020204" pitchFamily="34" charset="0"/>
                <a:cs typeface="Times New Roman" panose="02020603050405020304" pitchFamily="18" charset="0"/>
                <a:sym typeface="Symbol" panose="05050102010706020507" pitchFamily="18" charset="2"/>
              </a:rPr>
              <a:t>Hence </a:t>
            </a:r>
            <a:r>
              <a:rPr lang="en-IN" dirty="0">
                <a:latin typeface="Candara" panose="020E0502030303020204" pitchFamily="34" charset="0"/>
                <a:cs typeface="Times New Roman" panose="02020603050405020304" pitchFamily="18" charset="0"/>
                <a:sym typeface="Symbol" panose="05050102010706020507" pitchFamily="18" charset="2"/>
              </a:rPr>
              <a:t>its BCNF decomposition would be </a:t>
            </a:r>
            <a:r>
              <a:rPr lang="en-IN" dirty="0" smtClean="0">
                <a:latin typeface="Candara" panose="020E0502030303020204" pitchFamily="34" charset="0"/>
                <a:cs typeface="Times New Roman" panose="02020603050405020304" pitchFamily="18" charset="0"/>
                <a:sym typeface="Symbol" panose="05050102010706020507" pitchFamily="18" charset="2"/>
              </a:rPr>
              <a:t>:</a:t>
            </a:r>
            <a:endParaRPr lang="en-IN" dirty="0">
              <a:latin typeface="Candara" panose="020E0502030303020204" pitchFamily="34" charset="0"/>
              <a:cs typeface="Times New Roman" panose="02020603050405020304" pitchFamily="18" charset="0"/>
              <a:sym typeface="Symbol" panose="05050102010706020507" pitchFamily="18" charset="2"/>
            </a:endParaRPr>
          </a:p>
        </p:txBody>
      </p:sp>
      <p:sp>
        <p:nvSpPr>
          <p:cNvPr id="3" name="Rectangle 2"/>
          <p:cNvSpPr/>
          <p:nvPr/>
        </p:nvSpPr>
        <p:spPr>
          <a:xfrm>
            <a:off x="774700" y="5104140"/>
            <a:ext cx="7726680" cy="589072"/>
          </a:xfrm>
          <a:prstGeom prst="rect">
            <a:avLst/>
          </a:prstGeom>
        </p:spPr>
        <p:txBody>
          <a:bodyPr wrap="square">
            <a:spAutoFit/>
          </a:bodyPr>
          <a:lstStyle/>
          <a:p>
            <a:pPr marL="0" indent="0">
              <a:lnSpc>
                <a:spcPct val="150000"/>
              </a:lnSpc>
              <a:buFont typeface="Wingdings" panose="05000000000000000000" pitchFamily="2" charset="2"/>
              <a:buNone/>
              <a:defRPr/>
            </a:pPr>
            <a:r>
              <a:rPr lang="en-IN" altLang="en-US" b="1" dirty="0">
                <a:latin typeface="Candara" panose="020E0502030303020204" pitchFamily="34" charset="0"/>
                <a:cs typeface="Times New Roman" panose="02020603050405020304" pitchFamily="18" charset="0"/>
                <a:sym typeface="Symbol" panose="05050102010706020507" pitchFamily="18" charset="2"/>
              </a:rPr>
              <a:t>(TEACH – COURSE) and (Instructor </a:t>
            </a:r>
            <a:r>
              <a:rPr lang="en-US" altLang="en-US" b="1" dirty="0">
                <a:latin typeface="Candara" panose="020E0502030303020204" pitchFamily="34" charset="0"/>
                <a:cs typeface="Times New Roman" panose="02020603050405020304" pitchFamily="18" charset="0"/>
              </a:rPr>
              <a:t>υ </a:t>
            </a:r>
            <a:r>
              <a:rPr lang="en-US" altLang="en-US" b="1" dirty="0" smtClean="0">
                <a:latin typeface="Candara" panose="020E0502030303020204" pitchFamily="34" charset="0"/>
                <a:cs typeface="Times New Roman" panose="02020603050405020304" pitchFamily="18" charset="0"/>
              </a:rPr>
              <a:t>Course)</a:t>
            </a:r>
            <a:endParaRPr lang="en-US" altLang="en-US" b="1" dirty="0">
              <a:latin typeface="Candara" panose="020E0502030303020204" pitchFamily="34" charset="0"/>
              <a:cs typeface="Times New Roman" panose="02020603050405020304" pitchFamily="18" charset="0"/>
            </a:endParaRPr>
          </a:p>
        </p:txBody>
      </p:sp>
      <p:sp>
        <p:nvSpPr>
          <p:cNvPr id="6" name="Rectangle 5"/>
          <p:cNvSpPr/>
          <p:nvPr/>
        </p:nvSpPr>
        <p:spPr>
          <a:xfrm>
            <a:off x="142240" y="5628124"/>
            <a:ext cx="8991600" cy="589072"/>
          </a:xfrm>
          <a:prstGeom prst="rect">
            <a:avLst/>
          </a:prstGeom>
        </p:spPr>
        <p:txBody>
          <a:bodyPr wrap="square">
            <a:spAutoFit/>
          </a:bodyPr>
          <a:lstStyle/>
          <a:p>
            <a:pPr marL="0" indent="0">
              <a:lnSpc>
                <a:spcPct val="150000"/>
              </a:lnSpc>
              <a:buFont typeface="Wingdings" panose="05000000000000000000" pitchFamily="2" charset="2"/>
              <a:buNone/>
              <a:defRPr/>
            </a:pPr>
            <a:r>
              <a:rPr lang="en-US" altLang="en-US" dirty="0">
                <a:latin typeface="Candara" panose="020E0502030303020204" pitchFamily="34" charset="0"/>
                <a:cs typeface="Times New Roman" panose="02020603050405020304" pitchFamily="18" charset="0"/>
              </a:rPr>
              <a:t>W</a:t>
            </a:r>
            <a:r>
              <a:rPr lang="en-US" altLang="en-US" dirty="0" smtClean="0">
                <a:latin typeface="Candara" panose="020E0502030303020204" pitchFamily="34" charset="0"/>
                <a:cs typeface="Times New Roman" panose="02020603050405020304" pitchFamily="18" charset="0"/>
              </a:rPr>
              <a:t>hich gives the </a:t>
            </a:r>
            <a:r>
              <a:rPr lang="en-US" altLang="en-US" dirty="0">
                <a:latin typeface="Candara" panose="020E0502030303020204" pitchFamily="34" charset="0"/>
                <a:cs typeface="Times New Roman" panose="02020603050405020304" pitchFamily="18" charset="0"/>
              </a:rPr>
              <a:t>relations: </a:t>
            </a:r>
          </a:p>
        </p:txBody>
      </p:sp>
      <p:sp>
        <p:nvSpPr>
          <p:cNvPr id="5" name="Rectangle 4"/>
          <p:cNvSpPr/>
          <p:nvPr/>
        </p:nvSpPr>
        <p:spPr>
          <a:xfrm>
            <a:off x="774700" y="6181586"/>
            <a:ext cx="8211820" cy="589072"/>
          </a:xfrm>
          <a:prstGeom prst="rect">
            <a:avLst/>
          </a:prstGeom>
        </p:spPr>
        <p:txBody>
          <a:bodyPr wrap="square">
            <a:spAutoFit/>
          </a:bodyPr>
          <a:lstStyle/>
          <a:p>
            <a:pPr marL="0" indent="0">
              <a:lnSpc>
                <a:spcPct val="150000"/>
              </a:lnSpc>
              <a:buFont typeface="Wingdings" panose="05000000000000000000" pitchFamily="2" charset="2"/>
              <a:buNone/>
              <a:defRPr/>
            </a:pPr>
            <a:r>
              <a:rPr lang="en-US" altLang="en-US" b="1" dirty="0">
                <a:latin typeface="Candara" panose="020E0502030303020204" pitchFamily="34" charset="0"/>
                <a:cs typeface="Times New Roman" panose="02020603050405020304" pitchFamily="18" charset="0"/>
              </a:rPr>
              <a:t>(Instructor, Student) and (Instructor, Course)</a:t>
            </a:r>
          </a:p>
        </p:txBody>
      </p:sp>
    </p:spTree>
    <p:extLst>
      <p:ext uri="{BB962C8B-B14F-4D97-AF65-F5344CB8AC3E}">
        <p14:creationId xmlns:p14="http://schemas.microsoft.com/office/powerpoint/2010/main" val="425700770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6" grpId="0"/>
      <p:bldP spid="5"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1010" name="Rectangle 2"/>
          <p:cNvSpPr>
            <a:spLocks noGrp="1" noChangeArrowheads="1"/>
          </p:cNvSpPr>
          <p:nvPr>
            <p:ph type="title"/>
          </p:nvPr>
        </p:nvSpPr>
        <p:spPr>
          <a:xfrm>
            <a:off x="0" y="0"/>
            <a:ext cx="9144000" cy="690880"/>
          </a:xfrm>
          <a:extLs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lstStyle/>
          <a:p>
            <a:pPr>
              <a:defRPr/>
            </a:pPr>
            <a:r>
              <a:rPr lang="en-US" altLang="en-US" sz="3200" b="1" dirty="0" smtClean="0">
                <a:effectLst>
                  <a:outerShdw blurRad="38100" dist="38100" dir="2700000" algn="tl">
                    <a:srgbClr val="000000">
                      <a:alpha val="43137"/>
                    </a:srgbClr>
                  </a:outerShdw>
                </a:effectLst>
                <a:ea typeface="Times New Roman" charset="0"/>
                <a:cs typeface="Times New Roman" charset="0"/>
              </a:rPr>
              <a:t>Multivalued Dependencies</a:t>
            </a:r>
            <a:endParaRPr lang="en-US" altLang="en-US" sz="3200" b="1" dirty="0">
              <a:effectLst>
                <a:outerShdw blurRad="38100" dist="38100" dir="2700000" algn="tl">
                  <a:srgbClr val="000000">
                    <a:alpha val="43137"/>
                  </a:srgbClr>
                </a:outerShdw>
              </a:effectLst>
              <a:ea typeface="Times New Roman" charset="0"/>
              <a:cs typeface="Times New Roman" charset="0"/>
            </a:endParaRPr>
          </a:p>
        </p:txBody>
      </p:sp>
      <mc:AlternateContent xmlns:mc="http://schemas.openxmlformats.org/markup-compatibility/2006" xmlns:a14="http://schemas.microsoft.com/office/drawing/2010/main">
        <mc:Choice Requires="a14">
          <p:sp>
            <p:nvSpPr>
              <p:cNvPr id="120836" name="Rectangle 3"/>
              <p:cNvSpPr>
                <a:spLocks noGrp="1" noChangeArrowheads="1"/>
              </p:cNvSpPr>
              <p:nvPr>
                <p:ph type="body" idx="1"/>
              </p:nvPr>
            </p:nvSpPr>
            <p:spPr>
              <a:xfrm>
                <a:off x="9524" y="721360"/>
                <a:ext cx="9058275" cy="6096000"/>
              </a:xfrm>
            </p:spPr>
            <p:txBody>
              <a:bodyPr/>
              <a:lstStyle/>
              <a:p>
                <a:pPr marL="609600" indent="-609600" algn="just">
                  <a:lnSpc>
                    <a:spcPct val="150000"/>
                  </a:lnSpc>
                  <a:buFont typeface="Wingdings" panose="05000000000000000000" pitchFamily="2" charset="2"/>
                  <a:buNone/>
                </a:pPr>
                <a:r>
                  <a:rPr lang="en-US" altLang="en-US" sz="2400" b="1" u="sng" dirty="0" smtClean="0"/>
                  <a:t>Definition:</a:t>
                </a:r>
                <a:r>
                  <a:rPr lang="en-US" altLang="en-US" sz="2400" b="1" dirty="0" smtClean="0"/>
                  <a:t> </a:t>
                </a:r>
              </a:p>
              <a:p>
                <a:pPr marL="0" indent="0" algn="just">
                  <a:lnSpc>
                    <a:spcPct val="150000"/>
                  </a:lnSpc>
                  <a:buNone/>
                </a:pPr>
                <a:r>
                  <a:rPr lang="en-US" altLang="en-US" sz="2400" dirty="0" smtClean="0"/>
                  <a:t>A </a:t>
                </a:r>
                <a:r>
                  <a:rPr lang="en-US" altLang="en-US" sz="2400" b="1" dirty="0" smtClean="0"/>
                  <a:t>multivalued dependency </a:t>
                </a:r>
                <a:r>
                  <a:rPr lang="en-US" altLang="en-US" sz="2400" dirty="0" smtClean="0"/>
                  <a:t>(</a:t>
                </a:r>
                <a:r>
                  <a:rPr lang="en-US" altLang="en-US" sz="2400" b="1" dirty="0" smtClean="0"/>
                  <a:t>MVD</a:t>
                </a:r>
                <a:r>
                  <a:rPr lang="en-US" altLang="en-US" sz="2400" dirty="0" smtClean="0"/>
                  <a:t>) </a:t>
                </a:r>
                <a:r>
                  <a:rPr lang="en-US" altLang="en-US" sz="2400" i="1" dirty="0" smtClean="0"/>
                  <a:t>X</a:t>
                </a:r>
                <a:r>
                  <a:rPr lang="en-US" altLang="en-US" sz="2400" dirty="0" smtClean="0"/>
                  <a:t> </a:t>
                </a:r>
                <a14:m>
                  <m:oMath xmlns:m="http://schemas.openxmlformats.org/officeDocument/2006/math">
                    <m:r>
                      <a:rPr lang="en-US" altLang="en-US" sz="3200" i="1">
                        <a:latin typeface="Cambria Math" panose="02040503050406030204" pitchFamily="18" charset="0"/>
                        <a:ea typeface="Cambria Math" panose="02040503050406030204" pitchFamily="18" charset="0"/>
                      </a:rPr>
                      <m:t>↠</m:t>
                    </m:r>
                  </m:oMath>
                </a14:m>
                <a:r>
                  <a:rPr lang="en-US" altLang="en-US" sz="2400" i="1" dirty="0" smtClean="0"/>
                  <a:t> Y</a:t>
                </a:r>
                <a:r>
                  <a:rPr lang="en-US" altLang="en-US" sz="2400" dirty="0" smtClean="0"/>
                  <a:t> specified on relation schema </a:t>
                </a:r>
                <a:r>
                  <a:rPr lang="en-US" altLang="en-US" sz="2400" i="1" dirty="0" smtClean="0"/>
                  <a:t>R</a:t>
                </a:r>
                <a:r>
                  <a:rPr lang="en-US" altLang="en-US" sz="2400" dirty="0" smtClean="0"/>
                  <a:t>, where </a:t>
                </a:r>
                <a:r>
                  <a:rPr lang="en-US" altLang="en-US" sz="2400" i="1" dirty="0" smtClean="0"/>
                  <a:t>X</a:t>
                </a:r>
                <a:r>
                  <a:rPr lang="en-US" altLang="en-US" sz="2400" dirty="0" smtClean="0"/>
                  <a:t> and </a:t>
                </a:r>
                <a:r>
                  <a:rPr lang="en-US" altLang="en-US" sz="2400" i="1" dirty="0" smtClean="0"/>
                  <a:t>Y</a:t>
                </a:r>
                <a:r>
                  <a:rPr lang="en-US" altLang="en-US" sz="2400" dirty="0" smtClean="0"/>
                  <a:t> are both subsets of </a:t>
                </a:r>
                <a:r>
                  <a:rPr lang="en-US" altLang="en-US" sz="2400" i="1" dirty="0" smtClean="0"/>
                  <a:t>R</a:t>
                </a:r>
                <a:r>
                  <a:rPr lang="en-US" altLang="en-US" sz="2400" dirty="0" smtClean="0"/>
                  <a:t>, specifies the following constraint on any relation state </a:t>
                </a:r>
                <a:r>
                  <a:rPr lang="en-US" altLang="en-US" sz="2400" i="1" dirty="0" smtClean="0"/>
                  <a:t>r</a:t>
                </a:r>
                <a:r>
                  <a:rPr lang="en-US" altLang="en-US" sz="2400" dirty="0" smtClean="0"/>
                  <a:t> of </a:t>
                </a:r>
                <a:r>
                  <a:rPr lang="en-US" altLang="en-US" sz="2400" i="1" dirty="0" smtClean="0"/>
                  <a:t>R</a:t>
                </a:r>
                <a:r>
                  <a:rPr lang="en-US" altLang="en-US" sz="2400" dirty="0" smtClean="0"/>
                  <a:t>: </a:t>
                </a:r>
              </a:p>
              <a:p>
                <a:pPr marL="0" indent="0" algn="just">
                  <a:lnSpc>
                    <a:spcPct val="150000"/>
                  </a:lnSpc>
                  <a:buNone/>
                </a:pPr>
                <a:r>
                  <a:rPr lang="en-US" altLang="en-US" sz="2400" b="1" dirty="0" smtClean="0">
                    <a:latin typeface="Candara" panose="020E0502030303020204" pitchFamily="34" charset="0"/>
                  </a:rPr>
                  <a:t>If two tuples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1</a:t>
                </a:r>
                <a:r>
                  <a:rPr lang="en-US" altLang="en-US" sz="2400" b="1" dirty="0" smtClean="0">
                    <a:latin typeface="Candara" panose="020E0502030303020204" pitchFamily="34" charset="0"/>
                  </a:rPr>
                  <a:t> and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2</a:t>
                </a:r>
                <a:r>
                  <a:rPr lang="en-US" altLang="en-US" sz="2400" b="1" dirty="0" smtClean="0">
                    <a:latin typeface="Candara" panose="020E0502030303020204" pitchFamily="34" charset="0"/>
                  </a:rPr>
                  <a:t> exist in </a:t>
                </a:r>
                <a:r>
                  <a:rPr lang="en-US" altLang="en-US" sz="2400" b="1" i="1" dirty="0" smtClean="0">
                    <a:latin typeface="Candara" panose="020E0502030303020204" pitchFamily="34" charset="0"/>
                  </a:rPr>
                  <a:t>r</a:t>
                </a:r>
                <a:r>
                  <a:rPr lang="en-US" altLang="en-US" sz="2400" b="1" dirty="0" smtClean="0">
                    <a:latin typeface="Candara" panose="020E0502030303020204" pitchFamily="34" charset="0"/>
                  </a:rPr>
                  <a:t> such that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1</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X</a:t>
                </a:r>
                <a:r>
                  <a:rPr lang="en-US" altLang="en-US" sz="2400" b="1" dirty="0" smtClean="0">
                    <a:latin typeface="Candara" panose="020E0502030303020204" pitchFamily="34" charset="0"/>
                  </a:rPr>
                  <a:t>] =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2</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X</a:t>
                </a:r>
                <a:r>
                  <a:rPr lang="en-US" altLang="en-US" sz="2400" b="1" dirty="0" smtClean="0">
                    <a:latin typeface="Candara" panose="020E0502030303020204" pitchFamily="34" charset="0"/>
                  </a:rPr>
                  <a:t>], then two tuples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3</a:t>
                </a:r>
                <a:r>
                  <a:rPr lang="en-US" altLang="en-US" sz="2400" b="1" dirty="0" smtClean="0">
                    <a:latin typeface="Candara" panose="020E0502030303020204" pitchFamily="34" charset="0"/>
                  </a:rPr>
                  <a:t> and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4</a:t>
                </a:r>
                <a:r>
                  <a:rPr lang="en-US" altLang="en-US" sz="2400" b="1" dirty="0" smtClean="0">
                    <a:latin typeface="Candara" panose="020E0502030303020204" pitchFamily="34" charset="0"/>
                  </a:rPr>
                  <a:t> should also exist in </a:t>
                </a:r>
                <a:r>
                  <a:rPr lang="en-US" altLang="en-US" sz="2400" b="1" i="1" dirty="0" smtClean="0">
                    <a:latin typeface="Candara" panose="020E0502030303020204" pitchFamily="34" charset="0"/>
                  </a:rPr>
                  <a:t>r</a:t>
                </a:r>
                <a:r>
                  <a:rPr lang="en-US" altLang="en-US" sz="2400" b="1" dirty="0" smtClean="0">
                    <a:latin typeface="Candara" panose="020E0502030303020204" pitchFamily="34" charset="0"/>
                  </a:rPr>
                  <a:t> with the following properties, where we use </a:t>
                </a:r>
                <a:r>
                  <a:rPr lang="en-US" altLang="en-US" sz="2400" b="1" i="1" dirty="0" smtClean="0">
                    <a:latin typeface="Candara" panose="020E0502030303020204" pitchFamily="34" charset="0"/>
                  </a:rPr>
                  <a:t>Z</a:t>
                </a:r>
                <a:r>
                  <a:rPr lang="en-US" altLang="en-US" sz="2400" b="1" dirty="0" smtClean="0">
                    <a:latin typeface="Candara" panose="020E0502030303020204" pitchFamily="34" charset="0"/>
                  </a:rPr>
                  <a:t> to denote (</a:t>
                </a:r>
                <a:r>
                  <a:rPr lang="en-US" altLang="en-US" sz="2400" b="1" i="1" dirty="0" smtClean="0">
                    <a:latin typeface="Candara" panose="020E0502030303020204" pitchFamily="34" charset="0"/>
                  </a:rPr>
                  <a:t>R </a:t>
                </a:r>
                <a:r>
                  <a:rPr lang="en-US" altLang="en-US" sz="2000" b="1" dirty="0" smtClean="0">
                    <a:latin typeface="Candara" panose="020E0502030303020204" pitchFamily="34" charset="0"/>
                  </a:rPr>
                  <a:t>-</a:t>
                </a:r>
                <a:r>
                  <a:rPr lang="en-US" altLang="en-US" sz="2400" b="1" dirty="0" smtClean="0">
                    <a:latin typeface="Candara" panose="020E0502030303020204" pitchFamily="34" charset="0"/>
                  </a:rPr>
                  <a:t> (</a:t>
                </a:r>
                <a:r>
                  <a:rPr lang="en-US" altLang="en-US" sz="2400" b="1" i="1" dirty="0" smtClean="0">
                    <a:latin typeface="Candara" panose="020E0502030303020204" pitchFamily="34" charset="0"/>
                  </a:rPr>
                  <a:t>X</a:t>
                </a:r>
                <a:r>
                  <a:rPr lang="en-US" altLang="en-US" sz="2400" b="1" dirty="0" smtClean="0">
                    <a:latin typeface="Candara" panose="020E0502030303020204" pitchFamily="34" charset="0"/>
                  </a:rPr>
                  <a:t> U </a:t>
                </a:r>
                <a:r>
                  <a:rPr lang="en-US" altLang="en-US" sz="2400" b="1" i="1" dirty="0" smtClean="0">
                    <a:latin typeface="Candara" panose="020E0502030303020204" pitchFamily="34" charset="0"/>
                  </a:rPr>
                  <a:t>Y</a:t>
                </a:r>
                <a:r>
                  <a:rPr lang="en-US" altLang="en-US" sz="2400" b="1" dirty="0" smtClean="0">
                    <a:latin typeface="Candara" panose="020E0502030303020204" pitchFamily="34" charset="0"/>
                  </a:rPr>
                  <a:t>)):</a:t>
                </a:r>
              </a:p>
              <a:p>
                <a:pPr marL="990600" lvl="1" indent="-533400" algn="just">
                  <a:lnSpc>
                    <a:spcPct val="150000"/>
                  </a:lnSpc>
                </a:pPr>
                <a:r>
                  <a:rPr lang="en-US" altLang="en-US" sz="2400" b="1" dirty="0" smtClean="0">
                    <a:latin typeface="Candara" panose="020E0502030303020204" pitchFamily="34" charset="0"/>
                  </a:rPr>
                  <a:t>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3</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X</a:t>
                </a:r>
                <a:r>
                  <a:rPr lang="en-US" altLang="en-US" sz="2400" b="1" dirty="0" smtClean="0">
                    <a:latin typeface="Candara" panose="020E0502030303020204" pitchFamily="34" charset="0"/>
                  </a:rPr>
                  <a:t>] =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4</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X</a:t>
                </a:r>
                <a:r>
                  <a:rPr lang="en-US" altLang="en-US" sz="2400" b="1" dirty="0" smtClean="0">
                    <a:latin typeface="Candara" panose="020E0502030303020204" pitchFamily="34" charset="0"/>
                  </a:rPr>
                  <a:t>] =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1</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X</a:t>
                </a:r>
                <a:r>
                  <a:rPr lang="en-US" altLang="en-US" sz="2400" b="1" dirty="0" smtClean="0">
                    <a:latin typeface="Candara" panose="020E0502030303020204" pitchFamily="34" charset="0"/>
                  </a:rPr>
                  <a:t>] =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2</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X</a:t>
                </a:r>
                <a:r>
                  <a:rPr lang="en-US" altLang="en-US" sz="2400" b="1" dirty="0" smtClean="0">
                    <a:latin typeface="Candara" panose="020E0502030303020204" pitchFamily="34" charset="0"/>
                  </a:rPr>
                  <a:t>].</a:t>
                </a:r>
              </a:p>
              <a:p>
                <a:pPr marL="990600" lvl="1" indent="-533400" algn="just">
                  <a:lnSpc>
                    <a:spcPct val="150000"/>
                  </a:lnSpc>
                </a:pP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3</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Y</a:t>
                </a:r>
                <a:r>
                  <a:rPr lang="en-US" altLang="en-US" sz="2400" b="1" dirty="0" smtClean="0">
                    <a:latin typeface="Candara" panose="020E0502030303020204" pitchFamily="34" charset="0"/>
                  </a:rPr>
                  <a:t>] =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1</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Y</a:t>
                </a:r>
                <a:r>
                  <a:rPr lang="en-US" altLang="en-US" sz="2400" b="1" dirty="0" smtClean="0">
                    <a:latin typeface="Candara" panose="020E0502030303020204" pitchFamily="34" charset="0"/>
                  </a:rPr>
                  <a:t>] and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4</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Y</a:t>
                </a:r>
                <a:r>
                  <a:rPr lang="en-US" altLang="en-US" sz="2400" b="1" dirty="0" smtClean="0">
                    <a:latin typeface="Candara" panose="020E0502030303020204" pitchFamily="34" charset="0"/>
                  </a:rPr>
                  <a:t>] =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2</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Y</a:t>
                </a:r>
                <a:r>
                  <a:rPr lang="en-US" altLang="en-US" sz="2400" b="1" dirty="0" smtClean="0">
                    <a:latin typeface="Candara" panose="020E0502030303020204" pitchFamily="34" charset="0"/>
                  </a:rPr>
                  <a:t>].</a:t>
                </a:r>
              </a:p>
              <a:p>
                <a:pPr marL="990600" lvl="1" indent="-533400" algn="just">
                  <a:lnSpc>
                    <a:spcPct val="150000"/>
                  </a:lnSpc>
                </a:pP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3</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Z</a:t>
                </a:r>
                <a:r>
                  <a:rPr lang="en-US" altLang="en-US" sz="2400" b="1" dirty="0" smtClean="0">
                    <a:latin typeface="Candara" panose="020E0502030303020204" pitchFamily="34" charset="0"/>
                  </a:rPr>
                  <a:t>] =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2</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Z</a:t>
                </a:r>
                <a:r>
                  <a:rPr lang="en-US" altLang="en-US" sz="2400" b="1" dirty="0" smtClean="0">
                    <a:latin typeface="Candara" panose="020E0502030303020204" pitchFamily="34" charset="0"/>
                  </a:rPr>
                  <a:t>] and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4</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Z</a:t>
                </a:r>
                <a:r>
                  <a:rPr lang="en-US" altLang="en-US" sz="2400" b="1" dirty="0" smtClean="0">
                    <a:latin typeface="Candara" panose="020E0502030303020204" pitchFamily="34" charset="0"/>
                  </a:rPr>
                  <a:t>] = </a:t>
                </a:r>
                <a:r>
                  <a:rPr lang="en-US" altLang="en-US" sz="2400" b="1" i="1" dirty="0" smtClean="0">
                    <a:latin typeface="Candara" panose="020E0502030303020204" pitchFamily="34" charset="0"/>
                  </a:rPr>
                  <a:t>t</a:t>
                </a:r>
                <a:r>
                  <a:rPr lang="en-US" altLang="en-US" sz="2400" b="1" baseline="-30000" dirty="0" smtClean="0">
                    <a:latin typeface="Candara" panose="020E0502030303020204" pitchFamily="34" charset="0"/>
                  </a:rPr>
                  <a:t>1</a:t>
                </a:r>
                <a:r>
                  <a:rPr lang="en-US" altLang="en-US" sz="2400" b="1" dirty="0" smtClean="0">
                    <a:latin typeface="Candara" panose="020E0502030303020204" pitchFamily="34" charset="0"/>
                  </a:rPr>
                  <a:t>[</a:t>
                </a:r>
                <a:r>
                  <a:rPr lang="en-US" altLang="en-US" sz="2400" b="1" i="1" dirty="0" smtClean="0">
                    <a:latin typeface="Candara" panose="020E0502030303020204" pitchFamily="34" charset="0"/>
                  </a:rPr>
                  <a:t>Z</a:t>
                </a:r>
                <a:r>
                  <a:rPr lang="en-US" altLang="en-US" sz="2400" b="1" dirty="0" smtClean="0">
                    <a:latin typeface="Candara" panose="020E0502030303020204" pitchFamily="34" charset="0"/>
                  </a:rPr>
                  <a:t>].</a:t>
                </a:r>
              </a:p>
            </p:txBody>
          </p:sp>
        </mc:Choice>
        <mc:Fallback xmlns="">
          <p:sp>
            <p:nvSpPr>
              <p:cNvPr id="120836" name="Rectangle 3"/>
              <p:cNvSpPr>
                <a:spLocks noGrp="1" noRot="1" noChangeAspect="1" noMove="1" noResize="1" noEditPoints="1" noAdjustHandles="1" noChangeArrowheads="1" noChangeShapeType="1" noTextEdit="1"/>
              </p:cNvSpPr>
              <p:nvPr>
                <p:ph type="body" idx="1"/>
              </p:nvPr>
            </p:nvSpPr>
            <p:spPr>
              <a:xfrm>
                <a:off x="9524" y="721360"/>
                <a:ext cx="9058275" cy="6096000"/>
              </a:xfrm>
              <a:blipFill>
                <a:blip r:embed="rId3"/>
                <a:stretch>
                  <a:fillRect l="-1077" r="-2088" b="-1900"/>
                </a:stretch>
              </a:blipFill>
            </p:spPr>
            <p:txBody>
              <a:bodyPr/>
              <a:lstStyle/>
              <a:p>
                <a:r>
                  <a:rPr lang="en-US">
                    <a:noFill/>
                  </a:rPr>
                  <a:t> </a:t>
                </a:r>
              </a:p>
            </p:txBody>
          </p:sp>
        </mc:Fallback>
      </mc:AlternateContent>
    </p:spTree>
    <p:extLst>
      <p:ext uri="{BB962C8B-B14F-4D97-AF65-F5344CB8AC3E}">
        <p14:creationId xmlns:p14="http://schemas.microsoft.com/office/powerpoint/2010/main" val="2992363367"/>
      </p:ext>
    </p:extLst>
  </p:cSld>
  <p:clrMapOvr>
    <a:masterClrMapping/>
  </p:clrMapOvr>
  <p:transition spd="med"/>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9"/>
          <p:cNvSpPr>
            <a:spLocks noGrp="1" noChangeArrowheads="1"/>
          </p:cNvSpPr>
          <p:nvPr>
            <p:ph type="title"/>
          </p:nvPr>
        </p:nvSpPr>
        <p:spPr>
          <a:xfrm>
            <a:off x="0" y="-28574"/>
            <a:ext cx="9144000" cy="638174"/>
          </a:xfrm>
        </p:spPr>
        <p:txBody>
          <a:bodyPr anchor="ctr"/>
          <a:lstStyle/>
          <a:p>
            <a:r>
              <a:rPr lang="en-US" altLang="en-US" sz="3200" b="1" dirty="0" smtClean="0"/>
              <a:t>MVD: Multivalued Dependency</a:t>
            </a:r>
          </a:p>
        </p:txBody>
      </p:sp>
      <mc:AlternateContent xmlns:mc="http://schemas.openxmlformats.org/markup-compatibility/2006" xmlns:a14="http://schemas.microsoft.com/office/drawing/2010/main">
        <mc:Choice Requires="a14">
          <p:sp>
            <p:nvSpPr>
              <p:cNvPr id="2" name="Rectangle 1"/>
              <p:cNvSpPr/>
              <p:nvPr/>
            </p:nvSpPr>
            <p:spPr>
              <a:xfrm>
                <a:off x="5169391" y="3627102"/>
                <a:ext cx="3246966" cy="1569660"/>
              </a:xfrm>
              <a:prstGeom prst="rect">
                <a:avLst/>
              </a:prstGeom>
            </p:spPr>
            <p:txBody>
              <a:bodyPr wrap="square">
                <a:spAutoFit/>
              </a:bodyPr>
              <a:lstStyle/>
              <a:p>
                <a:r>
                  <a:rPr lang="en-US" altLang="en-US" b="1" dirty="0" smtClean="0">
                    <a:solidFill>
                      <a:srgbClr val="000000"/>
                    </a:solidFill>
                    <a:latin typeface="+mj-lt"/>
                  </a:rPr>
                  <a:t>EMP relation </a:t>
                </a:r>
                <a:r>
                  <a:rPr lang="en-US" altLang="en-US" b="1" dirty="0">
                    <a:solidFill>
                      <a:srgbClr val="000000"/>
                    </a:solidFill>
                    <a:latin typeface="+mj-lt"/>
                  </a:rPr>
                  <a:t>MVDs </a:t>
                </a:r>
                <a:r>
                  <a:rPr lang="en-US" altLang="en-US" b="1" dirty="0" smtClean="0">
                    <a:solidFill>
                      <a:srgbClr val="000000"/>
                    </a:solidFill>
                    <a:latin typeface="+mj-lt"/>
                  </a:rPr>
                  <a:t>:</a:t>
                </a:r>
              </a:p>
              <a:p>
                <a:endParaRPr lang="en-US" altLang="en-US" b="1" dirty="0" smtClean="0">
                  <a:solidFill>
                    <a:srgbClr val="000000"/>
                  </a:solidFill>
                  <a:latin typeface="+mj-lt"/>
                </a:endParaRPr>
              </a:p>
              <a:p>
                <a:r>
                  <a:rPr lang="en-US" altLang="en-US" b="1" dirty="0" err="1" smtClean="0">
                    <a:solidFill>
                      <a:srgbClr val="000000"/>
                    </a:solidFill>
                    <a:latin typeface="+mj-lt"/>
                  </a:rPr>
                  <a:t>Ename</a:t>
                </a:r>
                <a14:m>
                  <m:oMath xmlns:m="http://schemas.openxmlformats.org/officeDocument/2006/math">
                    <m:r>
                      <a:rPr lang="en-US" altLang="en-US" i="1">
                        <a:latin typeface="Cambria Math" panose="02040503050406030204" pitchFamily="18" charset="0"/>
                        <a:ea typeface="Cambria Math" panose="02040503050406030204" pitchFamily="18" charset="0"/>
                      </a:rPr>
                      <m:t>↠</m:t>
                    </m:r>
                  </m:oMath>
                </a14:m>
                <a:r>
                  <a:rPr lang="en-US" altLang="en-US" b="1" dirty="0">
                    <a:solidFill>
                      <a:srgbClr val="000000"/>
                    </a:solidFill>
                    <a:latin typeface="+mj-lt"/>
                  </a:rPr>
                  <a:t> </a:t>
                </a:r>
                <a:r>
                  <a:rPr lang="en-US" altLang="en-US" b="1" dirty="0" err="1">
                    <a:solidFill>
                      <a:srgbClr val="000000"/>
                    </a:solidFill>
                    <a:latin typeface="+mj-lt"/>
                  </a:rPr>
                  <a:t>Pname</a:t>
                </a:r>
                <a:r>
                  <a:rPr lang="en-US" altLang="en-US" b="1" dirty="0">
                    <a:solidFill>
                      <a:srgbClr val="000000"/>
                    </a:solidFill>
                    <a:latin typeface="+mj-lt"/>
                  </a:rPr>
                  <a:t> and </a:t>
                </a:r>
                <a:endParaRPr lang="en-US" altLang="en-US" b="1" dirty="0" smtClean="0">
                  <a:solidFill>
                    <a:srgbClr val="000000"/>
                  </a:solidFill>
                  <a:latin typeface="+mj-lt"/>
                </a:endParaRPr>
              </a:p>
              <a:p>
                <a:r>
                  <a:rPr lang="en-US" altLang="en-US" b="1" dirty="0" err="1" smtClean="0">
                    <a:solidFill>
                      <a:srgbClr val="000000"/>
                    </a:solidFill>
                    <a:latin typeface="+mj-lt"/>
                  </a:rPr>
                  <a:t>Ename</a:t>
                </a:r>
                <a14:m>
                  <m:oMath xmlns:m="http://schemas.openxmlformats.org/officeDocument/2006/math">
                    <m:r>
                      <a:rPr lang="en-US" altLang="en-US" i="1">
                        <a:latin typeface="Cambria Math" panose="02040503050406030204" pitchFamily="18" charset="0"/>
                        <a:ea typeface="Cambria Math" panose="02040503050406030204" pitchFamily="18" charset="0"/>
                      </a:rPr>
                      <m:t>↠</m:t>
                    </m:r>
                  </m:oMath>
                </a14:m>
                <a:r>
                  <a:rPr lang="en-US" altLang="en-US" b="1" dirty="0">
                    <a:solidFill>
                      <a:srgbClr val="000000"/>
                    </a:solidFill>
                    <a:latin typeface="+mj-lt"/>
                  </a:rPr>
                  <a:t> </a:t>
                </a:r>
                <a:r>
                  <a:rPr lang="en-US" altLang="en-US" b="1" dirty="0" err="1">
                    <a:solidFill>
                      <a:srgbClr val="000000"/>
                    </a:solidFill>
                    <a:latin typeface="+mj-lt"/>
                  </a:rPr>
                  <a:t>Dname</a:t>
                </a:r>
                <a:r>
                  <a:rPr lang="en-US" altLang="en-US" b="1" dirty="0">
                    <a:solidFill>
                      <a:srgbClr val="000000"/>
                    </a:solidFill>
                    <a:latin typeface="+mj-lt"/>
                  </a:rPr>
                  <a:t>. </a:t>
                </a:r>
                <a:endParaRPr lang="en-US" b="1" dirty="0">
                  <a:latin typeface="+mj-lt"/>
                </a:endParaRPr>
              </a:p>
            </p:txBody>
          </p:sp>
        </mc:Choice>
        <mc:Fallback xmlns="">
          <p:sp>
            <p:nvSpPr>
              <p:cNvPr id="2" name="Rectangle 1"/>
              <p:cNvSpPr>
                <a:spLocks noRot="1" noChangeAspect="1" noMove="1" noResize="1" noEditPoints="1" noAdjustHandles="1" noChangeArrowheads="1" noChangeShapeType="1" noTextEdit="1"/>
              </p:cNvSpPr>
              <p:nvPr/>
            </p:nvSpPr>
            <p:spPr>
              <a:xfrm>
                <a:off x="5169391" y="3627102"/>
                <a:ext cx="3246966" cy="1569660"/>
              </a:xfrm>
              <a:prstGeom prst="rect">
                <a:avLst/>
              </a:prstGeom>
              <a:blipFill>
                <a:blip r:embed="rId3"/>
                <a:stretch>
                  <a:fillRect l="-3002" t="-2724" r="-3189" b="-8560"/>
                </a:stretch>
              </a:blipFill>
            </p:spPr>
            <p:txBody>
              <a:bodyPr/>
              <a:lstStyle/>
              <a:p>
                <a:r>
                  <a:rPr lang="en-US">
                    <a:noFill/>
                  </a:rPr>
                  <a:t> </a:t>
                </a:r>
              </a:p>
            </p:txBody>
          </p:sp>
        </mc:Fallback>
      </mc:AlternateContent>
      <p:sp>
        <p:nvSpPr>
          <p:cNvPr id="3" name="Rectangle 2"/>
          <p:cNvSpPr/>
          <p:nvPr/>
        </p:nvSpPr>
        <p:spPr>
          <a:xfrm>
            <a:off x="72596" y="727937"/>
            <a:ext cx="4419600" cy="2031325"/>
          </a:xfrm>
          <a:prstGeom prst="rect">
            <a:avLst/>
          </a:prstGeom>
        </p:spPr>
        <p:txBody>
          <a:bodyPr wrap="square">
            <a:spAutoFit/>
          </a:bodyPr>
          <a:lstStyle/>
          <a:p>
            <a:pPr marL="533400" indent="-533400" algn="just">
              <a:lnSpc>
                <a:spcPct val="150000"/>
              </a:lnSpc>
            </a:pPr>
            <a:r>
              <a:rPr lang="en-US" altLang="en-US" sz="2800" b="1" dirty="0" smtClean="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3</a:t>
            </a:r>
            <a:r>
              <a:rPr lang="en-US" altLang="en-US" sz="2800" b="1" dirty="0" smtClean="0">
                <a:latin typeface="Candara" panose="020E0502030303020204" pitchFamily="34" charset="0"/>
              </a:rPr>
              <a:t>[</a:t>
            </a:r>
            <a:r>
              <a:rPr lang="en-US" altLang="en-US" sz="2800" b="1" i="1" dirty="0" err="1" smtClean="0">
                <a:latin typeface="Candara" panose="020E0502030303020204" pitchFamily="34" charset="0"/>
              </a:rPr>
              <a:t>i</a:t>
            </a:r>
            <a:r>
              <a:rPr lang="en-US" altLang="en-US" sz="2800" b="1" dirty="0" smtClean="0">
                <a:latin typeface="Candara" panose="020E0502030303020204" pitchFamily="34" charset="0"/>
              </a:rPr>
              <a:t>] </a:t>
            </a:r>
            <a:r>
              <a:rPr lang="en-US" altLang="en-US" sz="2800" b="1" dirty="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4</a:t>
            </a:r>
            <a:r>
              <a:rPr lang="en-US" altLang="en-US" sz="2800" b="1" dirty="0" smtClean="0">
                <a:latin typeface="Candara" panose="020E0502030303020204" pitchFamily="34" charset="0"/>
              </a:rPr>
              <a:t>[</a:t>
            </a:r>
            <a:r>
              <a:rPr lang="en-US" altLang="en-US" sz="2800" b="1" i="1" dirty="0" err="1" smtClean="0">
                <a:latin typeface="Candara" panose="020E0502030303020204" pitchFamily="34" charset="0"/>
              </a:rPr>
              <a:t>i</a:t>
            </a:r>
            <a:r>
              <a:rPr lang="en-US" altLang="en-US" sz="2800" b="1" dirty="0" smtClean="0">
                <a:latin typeface="Candara" panose="020E0502030303020204" pitchFamily="34" charset="0"/>
              </a:rPr>
              <a:t>] </a:t>
            </a:r>
            <a:r>
              <a:rPr lang="en-US" altLang="en-US" sz="2800" b="1" dirty="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1</a:t>
            </a:r>
            <a:r>
              <a:rPr lang="en-US" altLang="en-US" sz="2800" b="1" dirty="0" smtClean="0">
                <a:latin typeface="Candara" panose="020E0502030303020204" pitchFamily="34" charset="0"/>
              </a:rPr>
              <a:t>[</a:t>
            </a:r>
            <a:r>
              <a:rPr lang="en-US" altLang="en-US" sz="2800" b="1" i="1" dirty="0" err="1" smtClean="0">
                <a:latin typeface="Candara" panose="020E0502030303020204" pitchFamily="34" charset="0"/>
              </a:rPr>
              <a:t>i</a:t>
            </a:r>
            <a:r>
              <a:rPr lang="en-US" altLang="en-US" sz="2800" b="1" dirty="0" smtClean="0">
                <a:latin typeface="Candara" panose="020E0502030303020204" pitchFamily="34" charset="0"/>
              </a:rPr>
              <a:t>] </a:t>
            </a:r>
            <a:r>
              <a:rPr lang="en-US" altLang="en-US" sz="2800" b="1" dirty="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2</a:t>
            </a:r>
            <a:r>
              <a:rPr lang="en-US" altLang="en-US" sz="2800" b="1" dirty="0" smtClean="0">
                <a:latin typeface="Candara" panose="020E0502030303020204" pitchFamily="34" charset="0"/>
              </a:rPr>
              <a:t>[</a:t>
            </a:r>
            <a:r>
              <a:rPr lang="en-US" altLang="en-US" sz="2800" b="1" i="1" dirty="0" err="1" smtClean="0">
                <a:latin typeface="Candara" panose="020E0502030303020204" pitchFamily="34" charset="0"/>
              </a:rPr>
              <a:t>i</a:t>
            </a:r>
            <a:r>
              <a:rPr lang="en-US" altLang="en-US" sz="2800" b="1" dirty="0" smtClean="0">
                <a:latin typeface="Candara" panose="020E0502030303020204" pitchFamily="34" charset="0"/>
              </a:rPr>
              <a:t>].</a:t>
            </a:r>
            <a:endParaRPr lang="en-US" altLang="en-US" sz="2800" b="1" dirty="0">
              <a:latin typeface="Candara" panose="020E0502030303020204" pitchFamily="34" charset="0"/>
            </a:endParaRPr>
          </a:p>
          <a:p>
            <a:pPr marL="533400" indent="-533400" algn="just">
              <a:lnSpc>
                <a:spcPct val="150000"/>
              </a:lnSpc>
            </a:pP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3</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j</a:t>
            </a:r>
            <a:r>
              <a:rPr lang="en-US" altLang="en-US" sz="2800" b="1" dirty="0" smtClean="0">
                <a:latin typeface="Candara" panose="020E0502030303020204" pitchFamily="34" charset="0"/>
              </a:rPr>
              <a:t>] </a:t>
            </a:r>
            <a:r>
              <a:rPr lang="en-US" altLang="en-US" sz="2800" b="1" dirty="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1</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j</a:t>
            </a:r>
            <a:r>
              <a:rPr lang="en-US" altLang="en-US" sz="2800" b="1" dirty="0" smtClean="0">
                <a:latin typeface="Candara" panose="020E0502030303020204" pitchFamily="34" charset="0"/>
              </a:rPr>
              <a:t>] </a:t>
            </a:r>
            <a:r>
              <a:rPr lang="en-US" altLang="en-US" sz="2800" b="1" dirty="0">
                <a:latin typeface="Candara" panose="020E0502030303020204" pitchFamily="34" charset="0"/>
              </a:rPr>
              <a:t>and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4</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j</a:t>
            </a:r>
            <a:r>
              <a:rPr lang="en-US" altLang="en-US" sz="2800" b="1" dirty="0" smtClean="0">
                <a:latin typeface="Candara" panose="020E0502030303020204" pitchFamily="34" charset="0"/>
              </a:rPr>
              <a:t>] </a:t>
            </a:r>
            <a:r>
              <a:rPr lang="en-US" altLang="en-US" sz="2800" b="1" dirty="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2</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j</a:t>
            </a:r>
            <a:r>
              <a:rPr lang="en-US" altLang="en-US" sz="2800" b="1" dirty="0" smtClean="0">
                <a:latin typeface="Candara" panose="020E0502030303020204" pitchFamily="34" charset="0"/>
              </a:rPr>
              <a:t>].</a:t>
            </a:r>
            <a:endParaRPr lang="en-US" altLang="en-US" sz="2800" b="1" dirty="0">
              <a:latin typeface="Candara" panose="020E0502030303020204" pitchFamily="34" charset="0"/>
            </a:endParaRPr>
          </a:p>
          <a:p>
            <a:pPr marL="533400" indent="-533400" algn="just">
              <a:lnSpc>
                <a:spcPct val="150000"/>
              </a:lnSpc>
            </a:pP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3</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k</a:t>
            </a:r>
            <a:r>
              <a:rPr lang="en-US" altLang="en-US" sz="2800" b="1" dirty="0" smtClean="0">
                <a:latin typeface="Candara" panose="020E0502030303020204" pitchFamily="34" charset="0"/>
              </a:rPr>
              <a:t>] </a:t>
            </a:r>
            <a:r>
              <a:rPr lang="en-US" altLang="en-US" sz="2800" b="1" dirty="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2</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k</a:t>
            </a:r>
            <a:r>
              <a:rPr lang="en-US" altLang="en-US" sz="2800" b="1" dirty="0" smtClean="0">
                <a:latin typeface="Candara" panose="020E0502030303020204" pitchFamily="34" charset="0"/>
              </a:rPr>
              <a:t>] </a:t>
            </a:r>
            <a:r>
              <a:rPr lang="en-US" altLang="en-US" sz="2800" b="1" dirty="0">
                <a:latin typeface="Candara" panose="020E0502030303020204" pitchFamily="34" charset="0"/>
              </a:rPr>
              <a:t>and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4</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k</a:t>
            </a:r>
            <a:r>
              <a:rPr lang="en-US" altLang="en-US" sz="2800" b="1" dirty="0" smtClean="0">
                <a:latin typeface="Candara" panose="020E0502030303020204" pitchFamily="34" charset="0"/>
              </a:rPr>
              <a:t>] </a:t>
            </a:r>
            <a:r>
              <a:rPr lang="en-US" altLang="en-US" sz="2800" b="1" dirty="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1</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k</a:t>
            </a:r>
            <a:r>
              <a:rPr lang="en-US" altLang="en-US" sz="2800" b="1" dirty="0" smtClean="0">
                <a:latin typeface="Candara" panose="020E0502030303020204" pitchFamily="34" charset="0"/>
              </a:rPr>
              <a:t>].</a:t>
            </a:r>
            <a:endParaRPr lang="en-US" altLang="en-US" sz="2800" b="1" dirty="0">
              <a:latin typeface="Candara" panose="020E0502030303020204" pitchFamily="34" charset="0"/>
            </a:endParaRPr>
          </a:p>
        </p:txBody>
      </p:sp>
      <p:grpSp>
        <p:nvGrpSpPr>
          <p:cNvPr id="48" name="Group 47"/>
          <p:cNvGrpSpPr/>
          <p:nvPr/>
        </p:nvGrpSpPr>
        <p:grpSpPr>
          <a:xfrm>
            <a:off x="5140660" y="586340"/>
            <a:ext cx="4003340" cy="2520481"/>
            <a:chOff x="5180454" y="1358920"/>
            <a:chExt cx="4003340" cy="2520481"/>
          </a:xfrm>
        </p:grpSpPr>
        <p:pic>
          <p:nvPicPr>
            <p:cNvPr id="124934" name="Picture 8" descr="fig14_15.jpg"/>
            <p:cNvPicPr>
              <a:picLocks noChangeAspect="1"/>
            </p:cNvPicPr>
            <p:nvPr/>
          </p:nvPicPr>
          <p:blipFill rotWithShape="1">
            <a:blip r:embed="rId4" cstate="print">
              <a:extLst>
                <a:ext uri="{28A0092B-C50C-407E-A947-70E740481C1C}">
                  <a14:useLocalDpi xmlns:a14="http://schemas.microsoft.com/office/drawing/2010/main" val="0"/>
                </a:ext>
              </a:extLst>
            </a:blip>
            <a:srcRect l="6287" t="5349" r="61858" b="70030"/>
            <a:stretch/>
          </p:blipFill>
          <p:spPr bwMode="auto">
            <a:xfrm>
              <a:off x="5180454" y="1743599"/>
              <a:ext cx="4003340" cy="21358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ectangle 9"/>
            <p:cNvSpPr/>
            <p:nvPr/>
          </p:nvSpPr>
          <p:spPr>
            <a:xfrm>
              <a:off x="5857078" y="1358920"/>
              <a:ext cx="486834" cy="523220"/>
            </a:xfrm>
            <a:prstGeom prst="rect">
              <a:avLst/>
            </a:prstGeom>
          </p:spPr>
          <p:txBody>
            <a:bodyPr wrap="square">
              <a:spAutoFit/>
            </a:bodyPr>
            <a:lstStyle/>
            <a:p>
              <a:pPr marL="533400" indent="-533400" algn="just"/>
              <a:r>
                <a:rPr lang="en-US" altLang="en-US" sz="2800" b="1" dirty="0" err="1" smtClean="0">
                  <a:latin typeface="Candara" panose="020E0502030303020204" pitchFamily="34" charset="0"/>
                </a:rPr>
                <a:t>i</a:t>
              </a:r>
              <a:endParaRPr lang="en-US" altLang="en-US" sz="2800" b="1" dirty="0">
                <a:latin typeface="Candara" panose="020E0502030303020204" pitchFamily="34" charset="0"/>
              </a:endParaRPr>
            </a:p>
          </p:txBody>
        </p:sp>
        <p:sp>
          <p:nvSpPr>
            <p:cNvPr id="11" name="Rectangle 10"/>
            <p:cNvSpPr/>
            <p:nvPr/>
          </p:nvSpPr>
          <p:spPr>
            <a:xfrm>
              <a:off x="6997046" y="1358920"/>
              <a:ext cx="486834" cy="523220"/>
            </a:xfrm>
            <a:prstGeom prst="rect">
              <a:avLst/>
            </a:prstGeom>
          </p:spPr>
          <p:txBody>
            <a:bodyPr wrap="square">
              <a:spAutoFit/>
            </a:bodyPr>
            <a:lstStyle/>
            <a:p>
              <a:pPr marL="533400" indent="-533400" algn="just"/>
              <a:r>
                <a:rPr lang="en-US" altLang="en-US" sz="2800" b="1" dirty="0" smtClean="0">
                  <a:latin typeface="Candara" panose="020E0502030303020204" pitchFamily="34" charset="0"/>
                </a:rPr>
                <a:t>j</a:t>
              </a:r>
              <a:endParaRPr lang="en-US" altLang="en-US" sz="2800" b="1" dirty="0">
                <a:latin typeface="Candara" panose="020E0502030303020204" pitchFamily="34" charset="0"/>
              </a:endParaRPr>
            </a:p>
          </p:txBody>
        </p:sp>
        <p:sp>
          <p:nvSpPr>
            <p:cNvPr id="12" name="Rectangle 11"/>
            <p:cNvSpPr/>
            <p:nvPr/>
          </p:nvSpPr>
          <p:spPr>
            <a:xfrm>
              <a:off x="8168217" y="1358920"/>
              <a:ext cx="486834" cy="523220"/>
            </a:xfrm>
            <a:prstGeom prst="rect">
              <a:avLst/>
            </a:prstGeom>
          </p:spPr>
          <p:txBody>
            <a:bodyPr wrap="square">
              <a:spAutoFit/>
            </a:bodyPr>
            <a:lstStyle/>
            <a:p>
              <a:pPr marL="533400" indent="-533400" algn="just"/>
              <a:r>
                <a:rPr lang="en-US" altLang="en-US" sz="2800" b="1" dirty="0" smtClean="0">
                  <a:latin typeface="Candara" panose="020E0502030303020204" pitchFamily="34" charset="0"/>
                </a:rPr>
                <a:t>k</a:t>
              </a:r>
              <a:endParaRPr lang="en-US" altLang="en-US" sz="2800" b="1" dirty="0">
                <a:latin typeface="Candara" panose="020E0502030303020204" pitchFamily="34" charset="0"/>
              </a:endParaRPr>
            </a:p>
          </p:txBody>
        </p:sp>
      </p:grpSp>
      <p:sp>
        <p:nvSpPr>
          <p:cNvPr id="13" name="Rectangle 12"/>
          <p:cNvSpPr/>
          <p:nvPr/>
        </p:nvSpPr>
        <p:spPr>
          <a:xfrm>
            <a:off x="72596" y="2971800"/>
            <a:ext cx="4244694" cy="523220"/>
          </a:xfrm>
          <a:prstGeom prst="rect">
            <a:avLst/>
          </a:prstGeom>
          <a:solidFill>
            <a:srgbClr val="C00000"/>
          </a:solidFill>
        </p:spPr>
        <p:txBody>
          <a:bodyPr wrap="square">
            <a:spAutoFit/>
          </a:bodyPr>
          <a:lstStyle/>
          <a:p>
            <a:pPr marL="533400" indent="-533400" algn="just"/>
            <a:r>
              <a:rPr lang="en-US" altLang="en-US" sz="2800" b="1" dirty="0" smtClean="0">
                <a:solidFill>
                  <a:schemeClr val="bg1"/>
                </a:solidFill>
                <a:latin typeface="Candara" panose="020E0502030303020204" pitchFamily="34" charset="0"/>
              </a:rPr>
              <a:t> </a:t>
            </a:r>
            <a:r>
              <a:rPr lang="en-US" altLang="en-US" sz="2800" b="1" i="1" dirty="0" smtClean="0">
                <a:solidFill>
                  <a:schemeClr val="bg1"/>
                </a:solidFill>
                <a:latin typeface="Candara" panose="020E0502030303020204" pitchFamily="34" charset="0"/>
              </a:rPr>
              <a:t>t</a:t>
            </a:r>
            <a:r>
              <a:rPr lang="en-US" altLang="en-US" sz="2800" b="1" baseline="-30000" dirty="0" smtClean="0">
                <a:solidFill>
                  <a:schemeClr val="bg1"/>
                </a:solidFill>
                <a:latin typeface="Candara" panose="020E0502030303020204" pitchFamily="34" charset="0"/>
              </a:rPr>
              <a:t>3</a:t>
            </a:r>
            <a:r>
              <a:rPr lang="en-US" altLang="en-US" sz="2800" b="1" dirty="0" smtClean="0">
                <a:solidFill>
                  <a:schemeClr val="bg1"/>
                </a:solidFill>
                <a:latin typeface="Candara" panose="020E0502030303020204" pitchFamily="34" charset="0"/>
              </a:rPr>
              <a:t>[</a:t>
            </a:r>
            <a:r>
              <a:rPr lang="en-US" altLang="en-US" sz="2800" b="1" i="1" dirty="0" err="1" smtClean="0">
                <a:solidFill>
                  <a:schemeClr val="bg1"/>
                </a:solidFill>
                <a:latin typeface="Candara" panose="020E0502030303020204" pitchFamily="34" charset="0"/>
              </a:rPr>
              <a:t>i</a:t>
            </a:r>
            <a:r>
              <a:rPr lang="en-US" altLang="en-US" sz="2800" b="1" dirty="0" smtClean="0">
                <a:solidFill>
                  <a:schemeClr val="bg1"/>
                </a:solidFill>
                <a:latin typeface="Candara" panose="020E0502030303020204" pitchFamily="34" charset="0"/>
              </a:rPr>
              <a:t>] </a:t>
            </a:r>
            <a:r>
              <a:rPr lang="en-US" altLang="en-US" sz="2800" b="1" dirty="0">
                <a:solidFill>
                  <a:schemeClr val="bg1"/>
                </a:solidFill>
                <a:latin typeface="Candara" panose="020E0502030303020204" pitchFamily="34" charset="0"/>
              </a:rPr>
              <a:t>= </a:t>
            </a:r>
            <a:r>
              <a:rPr lang="en-US" altLang="en-US" sz="2800" b="1" i="1" dirty="0" smtClean="0">
                <a:solidFill>
                  <a:schemeClr val="bg1"/>
                </a:solidFill>
                <a:latin typeface="Candara" panose="020E0502030303020204" pitchFamily="34" charset="0"/>
              </a:rPr>
              <a:t>t</a:t>
            </a:r>
            <a:r>
              <a:rPr lang="en-US" altLang="en-US" sz="2800" b="1" baseline="-30000" dirty="0" smtClean="0">
                <a:solidFill>
                  <a:schemeClr val="bg1"/>
                </a:solidFill>
                <a:latin typeface="Candara" panose="020E0502030303020204" pitchFamily="34" charset="0"/>
              </a:rPr>
              <a:t>4</a:t>
            </a:r>
            <a:r>
              <a:rPr lang="en-US" altLang="en-US" sz="2800" b="1" dirty="0" smtClean="0">
                <a:solidFill>
                  <a:schemeClr val="bg1"/>
                </a:solidFill>
                <a:latin typeface="Candara" panose="020E0502030303020204" pitchFamily="34" charset="0"/>
              </a:rPr>
              <a:t>[</a:t>
            </a:r>
            <a:r>
              <a:rPr lang="en-US" altLang="en-US" sz="2800" b="1" i="1" dirty="0" err="1" smtClean="0">
                <a:solidFill>
                  <a:schemeClr val="bg1"/>
                </a:solidFill>
                <a:latin typeface="Candara" panose="020E0502030303020204" pitchFamily="34" charset="0"/>
              </a:rPr>
              <a:t>i</a:t>
            </a:r>
            <a:r>
              <a:rPr lang="en-US" altLang="en-US" sz="2800" b="1" dirty="0" smtClean="0">
                <a:solidFill>
                  <a:schemeClr val="bg1"/>
                </a:solidFill>
                <a:latin typeface="Candara" panose="020E0502030303020204" pitchFamily="34" charset="0"/>
              </a:rPr>
              <a:t>] </a:t>
            </a:r>
            <a:r>
              <a:rPr lang="en-US" altLang="en-US" sz="2800" b="1" dirty="0">
                <a:solidFill>
                  <a:schemeClr val="bg1"/>
                </a:solidFill>
                <a:latin typeface="Candara" panose="020E0502030303020204" pitchFamily="34" charset="0"/>
              </a:rPr>
              <a:t>= </a:t>
            </a:r>
            <a:r>
              <a:rPr lang="en-US" altLang="en-US" sz="2800" b="1" i="1" dirty="0" smtClean="0">
                <a:solidFill>
                  <a:schemeClr val="bg1"/>
                </a:solidFill>
                <a:latin typeface="Candara" panose="020E0502030303020204" pitchFamily="34" charset="0"/>
              </a:rPr>
              <a:t>t</a:t>
            </a:r>
            <a:r>
              <a:rPr lang="en-US" altLang="en-US" sz="2800" b="1" baseline="-30000" dirty="0" smtClean="0">
                <a:solidFill>
                  <a:schemeClr val="bg1"/>
                </a:solidFill>
                <a:latin typeface="Candara" panose="020E0502030303020204" pitchFamily="34" charset="0"/>
              </a:rPr>
              <a:t>1</a:t>
            </a:r>
            <a:r>
              <a:rPr lang="en-US" altLang="en-US" sz="2800" b="1" dirty="0" smtClean="0">
                <a:solidFill>
                  <a:schemeClr val="bg1"/>
                </a:solidFill>
                <a:latin typeface="Candara" panose="020E0502030303020204" pitchFamily="34" charset="0"/>
              </a:rPr>
              <a:t>[</a:t>
            </a:r>
            <a:r>
              <a:rPr lang="en-US" altLang="en-US" sz="2800" b="1" i="1" dirty="0" err="1" smtClean="0">
                <a:solidFill>
                  <a:schemeClr val="bg1"/>
                </a:solidFill>
                <a:latin typeface="Candara" panose="020E0502030303020204" pitchFamily="34" charset="0"/>
              </a:rPr>
              <a:t>i</a:t>
            </a:r>
            <a:r>
              <a:rPr lang="en-US" altLang="en-US" sz="2800" b="1" dirty="0" smtClean="0">
                <a:solidFill>
                  <a:schemeClr val="bg1"/>
                </a:solidFill>
                <a:latin typeface="Candara" panose="020E0502030303020204" pitchFamily="34" charset="0"/>
              </a:rPr>
              <a:t>] </a:t>
            </a:r>
            <a:r>
              <a:rPr lang="en-US" altLang="en-US" sz="2800" b="1" dirty="0">
                <a:solidFill>
                  <a:schemeClr val="bg1"/>
                </a:solidFill>
                <a:latin typeface="Candara" panose="020E0502030303020204" pitchFamily="34" charset="0"/>
              </a:rPr>
              <a:t>= </a:t>
            </a:r>
            <a:r>
              <a:rPr lang="en-US" altLang="en-US" sz="2800" b="1" i="1" dirty="0" smtClean="0">
                <a:solidFill>
                  <a:schemeClr val="bg1"/>
                </a:solidFill>
                <a:latin typeface="Candara" panose="020E0502030303020204" pitchFamily="34" charset="0"/>
              </a:rPr>
              <a:t>t</a:t>
            </a:r>
            <a:r>
              <a:rPr lang="en-US" altLang="en-US" sz="2800" b="1" baseline="-30000" dirty="0" smtClean="0">
                <a:solidFill>
                  <a:schemeClr val="bg1"/>
                </a:solidFill>
                <a:latin typeface="Candara" panose="020E0502030303020204" pitchFamily="34" charset="0"/>
              </a:rPr>
              <a:t>2</a:t>
            </a:r>
            <a:r>
              <a:rPr lang="en-US" altLang="en-US" sz="2800" b="1" dirty="0" smtClean="0">
                <a:solidFill>
                  <a:schemeClr val="bg1"/>
                </a:solidFill>
                <a:latin typeface="Candara" panose="020E0502030303020204" pitchFamily="34" charset="0"/>
              </a:rPr>
              <a:t>[</a:t>
            </a:r>
            <a:r>
              <a:rPr lang="en-US" altLang="en-US" sz="2800" b="1" i="1" dirty="0" err="1" smtClean="0">
                <a:solidFill>
                  <a:schemeClr val="bg1"/>
                </a:solidFill>
                <a:latin typeface="Candara" panose="020E0502030303020204" pitchFamily="34" charset="0"/>
              </a:rPr>
              <a:t>i</a:t>
            </a:r>
            <a:r>
              <a:rPr lang="en-US" altLang="en-US" sz="2800" b="1" dirty="0" smtClean="0">
                <a:solidFill>
                  <a:schemeClr val="bg1"/>
                </a:solidFill>
                <a:latin typeface="Candara" panose="020E0502030303020204" pitchFamily="34" charset="0"/>
              </a:rPr>
              <a:t>].</a:t>
            </a:r>
            <a:endParaRPr lang="en-US" altLang="en-US" sz="2800" b="1" dirty="0">
              <a:solidFill>
                <a:schemeClr val="bg1"/>
              </a:solidFill>
              <a:latin typeface="Candara" panose="020E0502030303020204" pitchFamily="34" charset="0"/>
            </a:endParaRPr>
          </a:p>
        </p:txBody>
      </p:sp>
      <p:sp>
        <p:nvSpPr>
          <p:cNvPr id="14" name="Rectangle 13"/>
          <p:cNvSpPr/>
          <p:nvPr/>
        </p:nvSpPr>
        <p:spPr>
          <a:xfrm>
            <a:off x="38734" y="5638800"/>
            <a:ext cx="4533266" cy="523220"/>
          </a:xfrm>
          <a:prstGeom prst="rect">
            <a:avLst/>
          </a:prstGeom>
        </p:spPr>
        <p:txBody>
          <a:bodyPr wrap="square">
            <a:spAutoFit/>
          </a:bodyPr>
          <a:lstStyle/>
          <a:p>
            <a:pPr marL="533400" indent="-533400" algn="just"/>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3</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k</a:t>
            </a:r>
            <a:r>
              <a:rPr lang="en-US" altLang="en-US" sz="2800" b="1" dirty="0" smtClean="0">
                <a:latin typeface="Candara" panose="020E0502030303020204" pitchFamily="34" charset="0"/>
              </a:rPr>
              <a:t>] </a:t>
            </a:r>
            <a:r>
              <a:rPr lang="en-US" altLang="en-US" sz="2800" b="1" dirty="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2</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k</a:t>
            </a:r>
            <a:r>
              <a:rPr lang="en-US" altLang="en-US" sz="2800" b="1" dirty="0" smtClean="0">
                <a:latin typeface="Candara" panose="020E0502030303020204" pitchFamily="34" charset="0"/>
              </a:rPr>
              <a:t>]  and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4</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k</a:t>
            </a:r>
            <a:r>
              <a:rPr lang="en-US" altLang="en-US" sz="2800" b="1" dirty="0" smtClean="0">
                <a:latin typeface="Candara" panose="020E0502030303020204" pitchFamily="34" charset="0"/>
              </a:rPr>
              <a:t>] </a:t>
            </a:r>
            <a:r>
              <a:rPr lang="en-US" altLang="en-US" sz="2800" b="1" dirty="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1</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k</a:t>
            </a:r>
            <a:r>
              <a:rPr lang="en-US" altLang="en-US" sz="2800" b="1" dirty="0" smtClean="0">
                <a:latin typeface="Candara" panose="020E0502030303020204" pitchFamily="34" charset="0"/>
              </a:rPr>
              <a:t>]</a:t>
            </a:r>
            <a:endParaRPr lang="en-US" altLang="en-US" sz="2800" b="1" dirty="0">
              <a:latin typeface="Candara" panose="020E0502030303020204" pitchFamily="34" charset="0"/>
            </a:endParaRPr>
          </a:p>
        </p:txBody>
      </p:sp>
      <p:sp>
        <p:nvSpPr>
          <p:cNvPr id="15" name="Rectangle 14"/>
          <p:cNvSpPr/>
          <p:nvPr/>
        </p:nvSpPr>
        <p:spPr>
          <a:xfrm>
            <a:off x="51510" y="4343400"/>
            <a:ext cx="4738930" cy="523220"/>
          </a:xfrm>
          <a:prstGeom prst="rect">
            <a:avLst/>
          </a:prstGeom>
        </p:spPr>
        <p:txBody>
          <a:bodyPr wrap="square">
            <a:spAutoFit/>
          </a:bodyPr>
          <a:lstStyle/>
          <a:p>
            <a:pPr marL="533400" indent="-533400" algn="just"/>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3</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j</a:t>
            </a:r>
            <a:r>
              <a:rPr lang="en-US" altLang="en-US" sz="2800" b="1" dirty="0" smtClean="0">
                <a:latin typeface="Candara" panose="020E0502030303020204" pitchFamily="34" charset="0"/>
              </a:rPr>
              <a:t>] </a:t>
            </a:r>
            <a:r>
              <a:rPr lang="en-US" altLang="en-US" sz="2800" b="1" dirty="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1</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j</a:t>
            </a:r>
            <a:r>
              <a:rPr lang="en-US" altLang="en-US" sz="2800" b="1" dirty="0" smtClean="0">
                <a:latin typeface="Candara" panose="020E0502030303020204" pitchFamily="34" charset="0"/>
              </a:rPr>
              <a:t>]    and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4</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j</a:t>
            </a:r>
            <a:r>
              <a:rPr lang="en-US" altLang="en-US" sz="2800" b="1" dirty="0" smtClean="0">
                <a:latin typeface="Candara" panose="020E0502030303020204" pitchFamily="34" charset="0"/>
              </a:rPr>
              <a:t>] </a:t>
            </a:r>
            <a:r>
              <a:rPr lang="en-US" altLang="en-US" sz="2800" b="1" dirty="0">
                <a:latin typeface="Candara" panose="020E0502030303020204" pitchFamily="34" charset="0"/>
              </a:rPr>
              <a:t>= </a:t>
            </a:r>
            <a:r>
              <a:rPr lang="en-US" altLang="en-US" sz="2800" b="1" i="1" dirty="0" smtClean="0">
                <a:latin typeface="Candara" panose="020E0502030303020204" pitchFamily="34" charset="0"/>
              </a:rPr>
              <a:t>t</a:t>
            </a:r>
            <a:r>
              <a:rPr lang="en-US" altLang="en-US" sz="2800" b="1" baseline="-30000" dirty="0" smtClean="0">
                <a:latin typeface="Candara" panose="020E0502030303020204" pitchFamily="34" charset="0"/>
              </a:rPr>
              <a:t>2</a:t>
            </a:r>
            <a:r>
              <a:rPr lang="en-US" altLang="en-US" sz="2800" b="1" dirty="0" smtClean="0">
                <a:latin typeface="Candara" panose="020E0502030303020204" pitchFamily="34" charset="0"/>
              </a:rPr>
              <a:t>[</a:t>
            </a:r>
            <a:r>
              <a:rPr lang="en-US" altLang="en-US" sz="2800" b="1" i="1" dirty="0" smtClean="0">
                <a:latin typeface="Candara" panose="020E0502030303020204" pitchFamily="34" charset="0"/>
              </a:rPr>
              <a:t>j</a:t>
            </a:r>
            <a:r>
              <a:rPr lang="en-US" altLang="en-US" sz="2800" b="1" dirty="0" smtClean="0">
                <a:latin typeface="Candara" panose="020E0502030303020204" pitchFamily="34" charset="0"/>
              </a:rPr>
              <a:t>]</a:t>
            </a:r>
            <a:endParaRPr lang="en-US" altLang="en-US" sz="2800" b="1" dirty="0">
              <a:latin typeface="Candara" panose="020E0502030303020204" pitchFamily="34" charset="0"/>
            </a:endParaRPr>
          </a:p>
        </p:txBody>
      </p:sp>
      <p:sp>
        <p:nvSpPr>
          <p:cNvPr id="4" name="Rectangle 3"/>
          <p:cNvSpPr/>
          <p:nvPr/>
        </p:nvSpPr>
        <p:spPr bwMode="auto">
          <a:xfrm>
            <a:off x="2590800" y="3700442"/>
            <a:ext cx="1295400" cy="381000"/>
          </a:xfrm>
          <a:prstGeom prst="rect">
            <a:avLst/>
          </a:prstGeom>
          <a:solidFill>
            <a:srgbClr val="C0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bg1"/>
                </a:solidFill>
                <a:effectLst/>
                <a:latin typeface="Arial" charset="0"/>
              </a:rPr>
              <a:t>Smith</a:t>
            </a:r>
          </a:p>
        </p:txBody>
      </p:sp>
      <p:cxnSp>
        <p:nvCxnSpPr>
          <p:cNvPr id="6" name="Elbow Connector 5"/>
          <p:cNvCxnSpPr>
            <a:stCxn id="13" idx="2"/>
            <a:endCxn id="4" idx="1"/>
          </p:cNvCxnSpPr>
          <p:nvPr/>
        </p:nvCxnSpPr>
        <p:spPr bwMode="auto">
          <a:xfrm rot="16200000" flipH="1">
            <a:off x="2194910" y="3495052"/>
            <a:ext cx="395922" cy="395857"/>
          </a:xfrm>
          <a:prstGeom prst="bentConnector2">
            <a:avLst/>
          </a:prstGeom>
          <a:ln>
            <a:headEnd type="none" w="med" len="med"/>
            <a:tailEnd type="triangle"/>
          </a:ln>
        </p:spPr>
        <p:style>
          <a:lnRef idx="3">
            <a:schemeClr val="dk1"/>
          </a:lnRef>
          <a:fillRef idx="0">
            <a:schemeClr val="dk1"/>
          </a:fillRef>
          <a:effectRef idx="2">
            <a:schemeClr val="dk1"/>
          </a:effectRef>
          <a:fontRef idx="minor">
            <a:schemeClr val="tx1"/>
          </a:fontRef>
        </p:style>
      </p:cxnSp>
      <p:sp>
        <p:nvSpPr>
          <p:cNvPr id="20" name="Rounded Rectangle 19"/>
          <p:cNvSpPr/>
          <p:nvPr/>
        </p:nvSpPr>
        <p:spPr bwMode="auto">
          <a:xfrm>
            <a:off x="85052" y="4267200"/>
            <a:ext cx="1711578" cy="661298"/>
          </a:xfrm>
          <a:prstGeom prst="roundRect">
            <a:avLst/>
          </a:prstGeom>
          <a:noFill/>
          <a:ln w="28575" cap="flat" cmpd="sng" algn="ctr">
            <a:solidFill>
              <a:srgbClr val="00B0F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3" name="Rounded Rectangle 22"/>
          <p:cNvSpPr/>
          <p:nvPr/>
        </p:nvSpPr>
        <p:spPr bwMode="auto">
          <a:xfrm>
            <a:off x="2605712" y="4295963"/>
            <a:ext cx="1711578" cy="713721"/>
          </a:xfrm>
          <a:prstGeom prst="roundRect">
            <a:avLst/>
          </a:prstGeom>
          <a:noFill/>
          <a:ln w="28575" cap="flat" cmpd="sng" algn="ctr">
            <a:solidFill>
              <a:srgbClr val="00B05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4" name="Rectangle 23"/>
          <p:cNvSpPr/>
          <p:nvPr/>
        </p:nvSpPr>
        <p:spPr bwMode="auto">
          <a:xfrm>
            <a:off x="1228116" y="5077596"/>
            <a:ext cx="438124" cy="381000"/>
          </a:xfrm>
          <a:prstGeom prst="rect">
            <a:avLst/>
          </a:prstGeom>
          <a:solidFill>
            <a:srgbClr val="00B0F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bg1"/>
                </a:solidFill>
                <a:effectLst/>
                <a:latin typeface="Arial" charset="0"/>
              </a:rPr>
              <a:t>X</a:t>
            </a:r>
          </a:p>
        </p:txBody>
      </p:sp>
      <p:cxnSp>
        <p:nvCxnSpPr>
          <p:cNvPr id="25" name="Elbow Connector 24"/>
          <p:cNvCxnSpPr>
            <a:stCxn id="20" idx="2"/>
            <a:endCxn id="24" idx="1"/>
          </p:cNvCxnSpPr>
          <p:nvPr/>
        </p:nvCxnSpPr>
        <p:spPr bwMode="auto">
          <a:xfrm rot="16200000" flipH="1">
            <a:off x="914679" y="4954659"/>
            <a:ext cx="339598" cy="287275"/>
          </a:xfrm>
          <a:prstGeom prst="bentConnector2">
            <a:avLst/>
          </a:prstGeom>
          <a:ln>
            <a:headEnd type="none" w="med" len="med"/>
            <a:tailEnd type="triangle"/>
          </a:ln>
        </p:spPr>
        <p:style>
          <a:lnRef idx="3">
            <a:schemeClr val="dk1"/>
          </a:lnRef>
          <a:fillRef idx="0">
            <a:schemeClr val="dk1"/>
          </a:fillRef>
          <a:effectRef idx="2">
            <a:schemeClr val="dk1"/>
          </a:effectRef>
          <a:fontRef idx="minor">
            <a:schemeClr val="tx1"/>
          </a:fontRef>
        </p:style>
      </p:cxnSp>
      <p:sp>
        <p:nvSpPr>
          <p:cNvPr id="26" name="Rectangle 25"/>
          <p:cNvSpPr/>
          <p:nvPr/>
        </p:nvSpPr>
        <p:spPr bwMode="auto">
          <a:xfrm>
            <a:off x="3810000" y="5088880"/>
            <a:ext cx="498425" cy="381000"/>
          </a:xfrm>
          <a:prstGeom prst="rect">
            <a:avLst/>
          </a:prstGeom>
          <a:solidFill>
            <a:srgbClr val="00B05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bg1"/>
                </a:solidFill>
                <a:effectLst/>
                <a:latin typeface="Arial" charset="0"/>
              </a:rPr>
              <a:t>Y</a:t>
            </a:r>
          </a:p>
        </p:txBody>
      </p:sp>
      <p:cxnSp>
        <p:nvCxnSpPr>
          <p:cNvPr id="27" name="Elbow Connector 26"/>
          <p:cNvCxnSpPr>
            <a:stCxn id="23" idx="2"/>
            <a:endCxn id="26" idx="1"/>
          </p:cNvCxnSpPr>
          <p:nvPr/>
        </p:nvCxnSpPr>
        <p:spPr bwMode="auto">
          <a:xfrm rot="16200000" flipH="1">
            <a:off x="3500902" y="4970282"/>
            <a:ext cx="269696" cy="348499"/>
          </a:xfrm>
          <a:prstGeom prst="bentConnector2">
            <a:avLst/>
          </a:prstGeom>
          <a:ln>
            <a:headEnd type="none" w="med" len="med"/>
            <a:tailEnd type="triangle"/>
          </a:ln>
        </p:spPr>
        <p:style>
          <a:lnRef idx="3">
            <a:schemeClr val="dk1"/>
          </a:lnRef>
          <a:fillRef idx="0">
            <a:schemeClr val="dk1"/>
          </a:fillRef>
          <a:effectRef idx="2">
            <a:schemeClr val="dk1"/>
          </a:effectRef>
          <a:fontRef idx="minor">
            <a:schemeClr val="tx1"/>
          </a:fontRef>
        </p:style>
      </p:cxnSp>
      <p:sp>
        <p:nvSpPr>
          <p:cNvPr id="33" name="Rounded Rectangle 32"/>
          <p:cNvSpPr/>
          <p:nvPr/>
        </p:nvSpPr>
        <p:spPr bwMode="auto">
          <a:xfrm>
            <a:off x="72596" y="5607694"/>
            <a:ext cx="1796844" cy="662285"/>
          </a:xfrm>
          <a:prstGeom prst="roundRect">
            <a:avLst/>
          </a:prstGeom>
          <a:noFill/>
          <a:ln w="28575" cap="flat" cmpd="sng" algn="ctr">
            <a:solidFill>
              <a:schemeClr val="accent2">
                <a:lumMod val="7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34" name="Rounded Rectangle 33"/>
          <p:cNvSpPr/>
          <p:nvPr/>
        </p:nvSpPr>
        <p:spPr bwMode="auto">
          <a:xfrm>
            <a:off x="2631621" y="5587082"/>
            <a:ext cx="1756204" cy="662285"/>
          </a:xfrm>
          <a:prstGeom prst="roundRect">
            <a:avLst/>
          </a:prstGeom>
          <a:noFill/>
          <a:ln w="28575" cap="flat" cmpd="sng" algn="ctr">
            <a:solidFill>
              <a:srgbClr val="7030A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42" name="Rectangle 41"/>
          <p:cNvSpPr/>
          <p:nvPr/>
        </p:nvSpPr>
        <p:spPr bwMode="auto">
          <a:xfrm>
            <a:off x="1228116" y="6446363"/>
            <a:ext cx="966826" cy="381000"/>
          </a:xfrm>
          <a:prstGeom prst="rect">
            <a:avLst/>
          </a:prstGeom>
          <a:solidFill>
            <a:schemeClr val="accent2">
              <a:lumMod val="7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bg1"/>
                </a:solidFill>
                <a:effectLst/>
                <a:latin typeface="Arial" charset="0"/>
              </a:rPr>
              <a:t>Anna</a:t>
            </a:r>
            <a:endParaRPr kumimoji="0" lang="en-US" sz="2400" b="1" i="0" u="none" strike="noStrike" cap="none" normalizeH="0" baseline="0" dirty="0" smtClean="0">
              <a:ln>
                <a:noFill/>
              </a:ln>
              <a:solidFill>
                <a:schemeClr val="bg1"/>
              </a:solidFill>
              <a:effectLst/>
              <a:latin typeface="Arial" charset="0"/>
            </a:endParaRPr>
          </a:p>
        </p:txBody>
      </p:sp>
      <p:cxnSp>
        <p:nvCxnSpPr>
          <p:cNvPr id="43" name="Elbow Connector 42"/>
          <p:cNvCxnSpPr>
            <a:stCxn id="33" idx="2"/>
            <a:endCxn id="42" idx="1"/>
          </p:cNvCxnSpPr>
          <p:nvPr/>
        </p:nvCxnSpPr>
        <p:spPr bwMode="auto">
          <a:xfrm rot="16200000" flipH="1">
            <a:off x="916125" y="6324872"/>
            <a:ext cx="366884" cy="257098"/>
          </a:xfrm>
          <a:prstGeom prst="bentConnector2">
            <a:avLst/>
          </a:prstGeom>
          <a:ln>
            <a:headEnd type="none" w="med" len="med"/>
            <a:tailEnd type="triangle"/>
          </a:ln>
        </p:spPr>
        <p:style>
          <a:lnRef idx="3">
            <a:schemeClr val="dk1"/>
          </a:lnRef>
          <a:fillRef idx="0">
            <a:schemeClr val="dk1"/>
          </a:fillRef>
          <a:effectRef idx="2">
            <a:schemeClr val="dk1"/>
          </a:effectRef>
          <a:fontRef idx="minor">
            <a:schemeClr val="tx1"/>
          </a:fontRef>
        </p:style>
      </p:cxnSp>
      <p:sp>
        <p:nvSpPr>
          <p:cNvPr id="45" name="Rectangle 44"/>
          <p:cNvSpPr/>
          <p:nvPr/>
        </p:nvSpPr>
        <p:spPr bwMode="auto">
          <a:xfrm>
            <a:off x="3809999" y="6370438"/>
            <a:ext cx="914401" cy="381000"/>
          </a:xfrm>
          <a:prstGeom prst="rect">
            <a:avLst/>
          </a:prstGeom>
          <a:solidFill>
            <a:srgbClr val="7030A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bg1"/>
                </a:solidFill>
                <a:effectLst/>
                <a:latin typeface="Arial" charset="0"/>
              </a:rPr>
              <a:t>John</a:t>
            </a:r>
            <a:endParaRPr kumimoji="0" lang="en-US" sz="2400" b="1" i="0" u="none" strike="noStrike" cap="none" normalizeH="0" baseline="0" dirty="0" smtClean="0">
              <a:ln>
                <a:noFill/>
              </a:ln>
              <a:solidFill>
                <a:schemeClr val="bg1"/>
              </a:solidFill>
              <a:effectLst/>
              <a:latin typeface="Arial" charset="0"/>
            </a:endParaRPr>
          </a:p>
        </p:txBody>
      </p:sp>
      <p:cxnSp>
        <p:nvCxnSpPr>
          <p:cNvPr id="46" name="Elbow Connector 45"/>
          <p:cNvCxnSpPr>
            <a:stCxn id="34" idx="2"/>
            <a:endCxn id="45" idx="1"/>
          </p:cNvCxnSpPr>
          <p:nvPr/>
        </p:nvCxnSpPr>
        <p:spPr bwMode="auto">
          <a:xfrm rot="16200000" flipH="1">
            <a:off x="3504076" y="6255014"/>
            <a:ext cx="311571" cy="300276"/>
          </a:xfrm>
          <a:prstGeom prst="bentConnector2">
            <a:avLst/>
          </a:prstGeom>
          <a:ln>
            <a:headEnd type="none" w="med" len="med"/>
            <a:tailEnd type="triangle"/>
          </a:ln>
        </p:spPr>
        <p:style>
          <a:lnRef idx="3">
            <a:schemeClr val="dk1"/>
          </a:lnRef>
          <a:fillRef idx="0">
            <a:schemeClr val="dk1"/>
          </a:fillRef>
          <a:effectRef idx="2">
            <a:schemeClr val="dk1"/>
          </a:effectRef>
          <a:fontRef idx="minor">
            <a:schemeClr val="tx1"/>
          </a:fontRef>
        </p:style>
      </p:cxnSp>
      <p:sp>
        <p:nvSpPr>
          <p:cNvPr id="51" name="Rectangle 50"/>
          <p:cNvSpPr/>
          <p:nvPr/>
        </p:nvSpPr>
        <p:spPr>
          <a:xfrm>
            <a:off x="5074669" y="647895"/>
            <a:ext cx="800893" cy="400110"/>
          </a:xfrm>
          <a:prstGeom prst="rect">
            <a:avLst/>
          </a:prstGeom>
        </p:spPr>
        <p:txBody>
          <a:bodyPr wrap="square">
            <a:spAutoFit/>
          </a:bodyPr>
          <a:lstStyle/>
          <a:p>
            <a:r>
              <a:rPr lang="en-US" altLang="en-US" sz="2000" b="1" dirty="0" smtClean="0">
                <a:solidFill>
                  <a:schemeClr val="tx1">
                    <a:lumMod val="65000"/>
                    <a:lumOff val="35000"/>
                  </a:schemeClr>
                </a:solidFill>
                <a:latin typeface="+mj-lt"/>
              </a:rPr>
              <a:t>EMP</a:t>
            </a:r>
            <a:endParaRPr lang="en-US" sz="2000" b="1" dirty="0">
              <a:solidFill>
                <a:schemeClr val="tx1">
                  <a:lumMod val="65000"/>
                  <a:lumOff val="35000"/>
                </a:schemeClr>
              </a:solidFill>
              <a:latin typeface="+mj-lt"/>
            </a:endParaRPr>
          </a:p>
        </p:txBody>
      </p:sp>
      <p:sp>
        <p:nvSpPr>
          <p:cNvPr id="53" name="Rounded Rectangle 52"/>
          <p:cNvSpPr/>
          <p:nvPr/>
        </p:nvSpPr>
        <p:spPr bwMode="auto">
          <a:xfrm>
            <a:off x="5315565" y="1470979"/>
            <a:ext cx="988553" cy="1635842"/>
          </a:xfrm>
          <a:prstGeom prst="roundRect">
            <a:avLst/>
          </a:prstGeom>
          <a:noFill/>
          <a:ln w="28575" cap="flat" cmpd="sng" algn="ctr">
            <a:solidFill>
              <a:srgbClr val="C0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54" name="Rounded Rectangle 53"/>
          <p:cNvSpPr/>
          <p:nvPr/>
        </p:nvSpPr>
        <p:spPr bwMode="auto">
          <a:xfrm>
            <a:off x="6648053" y="2286000"/>
            <a:ext cx="988553" cy="325127"/>
          </a:xfrm>
          <a:prstGeom prst="roundRect">
            <a:avLst/>
          </a:prstGeom>
          <a:noFill/>
          <a:ln w="28575" cap="flat" cmpd="sng" algn="ctr">
            <a:solidFill>
              <a:srgbClr val="00B0F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55" name="Rounded Rectangle 54"/>
          <p:cNvSpPr/>
          <p:nvPr/>
        </p:nvSpPr>
        <p:spPr bwMode="auto">
          <a:xfrm>
            <a:off x="6622653" y="1491300"/>
            <a:ext cx="988553" cy="315053"/>
          </a:xfrm>
          <a:prstGeom prst="roundRect">
            <a:avLst/>
          </a:prstGeom>
          <a:noFill/>
          <a:ln w="28575" cap="flat" cmpd="sng" algn="ctr">
            <a:solidFill>
              <a:srgbClr val="00B0F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58" name="Rounded Rectangle 57"/>
          <p:cNvSpPr/>
          <p:nvPr/>
        </p:nvSpPr>
        <p:spPr bwMode="auto">
          <a:xfrm>
            <a:off x="6774155" y="1892797"/>
            <a:ext cx="736347" cy="301763"/>
          </a:xfrm>
          <a:prstGeom prst="roundRect">
            <a:avLst/>
          </a:prstGeom>
          <a:noFill/>
          <a:ln w="28575" cap="flat" cmpd="sng" algn="ctr">
            <a:solidFill>
              <a:srgbClr val="00B05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59" name="Rounded Rectangle 58"/>
          <p:cNvSpPr/>
          <p:nvPr/>
        </p:nvSpPr>
        <p:spPr bwMode="auto">
          <a:xfrm>
            <a:off x="6843608" y="2719194"/>
            <a:ext cx="600478" cy="257686"/>
          </a:xfrm>
          <a:prstGeom prst="roundRect">
            <a:avLst/>
          </a:prstGeom>
          <a:noFill/>
          <a:ln w="28575" cap="flat" cmpd="sng" algn="ctr">
            <a:solidFill>
              <a:srgbClr val="00B05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63" name="Rounded Rectangle 62"/>
          <p:cNvSpPr/>
          <p:nvPr/>
        </p:nvSpPr>
        <p:spPr bwMode="auto">
          <a:xfrm>
            <a:off x="8039227" y="1892779"/>
            <a:ext cx="842694" cy="718347"/>
          </a:xfrm>
          <a:prstGeom prst="roundRect">
            <a:avLst/>
          </a:prstGeom>
          <a:noFill/>
          <a:ln w="28575" cap="flat" cmpd="sng" algn="ctr">
            <a:solidFill>
              <a:schemeClr val="accent2">
                <a:lumMod val="75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60" name="Left Bracket 59"/>
          <p:cNvSpPr/>
          <p:nvPr/>
        </p:nvSpPr>
        <p:spPr bwMode="auto">
          <a:xfrm>
            <a:off x="7884746" y="1648776"/>
            <a:ext cx="129348" cy="1246824"/>
          </a:xfrm>
          <a:prstGeom prst="leftBracket">
            <a:avLst/>
          </a:prstGeom>
          <a:noFill/>
          <a:ln w="28575" cap="flat" cmpd="sng" algn="ctr">
            <a:solidFill>
              <a:srgbClr val="7030A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154741282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8"/>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3"/>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4"/>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3"/>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34"/>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60"/>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4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45"/>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animBg="1"/>
      <p:bldP spid="14" grpId="0"/>
      <p:bldP spid="15" grpId="0"/>
      <p:bldP spid="4" grpId="0" animBg="1"/>
      <p:bldP spid="20" grpId="0" animBg="1"/>
      <p:bldP spid="23" grpId="0" animBg="1"/>
      <p:bldP spid="24" grpId="0" animBg="1"/>
      <p:bldP spid="26" grpId="0" animBg="1"/>
      <p:bldP spid="33" grpId="0" animBg="1"/>
      <p:bldP spid="34" grpId="0" animBg="1"/>
      <p:bldP spid="42" grpId="0" animBg="1"/>
      <p:bldP spid="45" grpId="0" animBg="1"/>
      <p:bldP spid="53" grpId="0" animBg="1"/>
      <p:bldP spid="54" grpId="0" animBg="1"/>
      <p:bldP spid="55" grpId="0" animBg="1"/>
      <p:bldP spid="58" grpId="0" animBg="1"/>
      <p:bldP spid="59" grpId="0" animBg="1"/>
      <p:bldP spid="63" grpId="0" animBg="1"/>
      <p:bldP spid="60" grpId="0" animBg="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9"/>
          <p:cNvSpPr>
            <a:spLocks noGrp="1" noChangeArrowheads="1"/>
          </p:cNvSpPr>
          <p:nvPr>
            <p:ph type="title"/>
          </p:nvPr>
        </p:nvSpPr>
        <p:spPr>
          <a:xfrm>
            <a:off x="0" y="-28574"/>
            <a:ext cx="9144000" cy="638174"/>
          </a:xfrm>
        </p:spPr>
        <p:txBody>
          <a:bodyPr anchor="ctr"/>
          <a:lstStyle/>
          <a:p>
            <a:r>
              <a:rPr lang="en-US" altLang="en-US" sz="3200" b="1" dirty="0" smtClean="0"/>
              <a:t>MVD: Multivalued Dependency</a:t>
            </a:r>
          </a:p>
        </p:txBody>
      </p:sp>
      <p:pic>
        <p:nvPicPr>
          <p:cNvPr id="124934"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6287" t="5349" r="61858" b="70030"/>
          <a:stretch/>
        </p:blipFill>
        <p:spPr bwMode="auto">
          <a:xfrm>
            <a:off x="304800" y="579120"/>
            <a:ext cx="7998425"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Straight Connector 8"/>
          <p:cNvCxnSpPr/>
          <p:nvPr/>
        </p:nvCxnSpPr>
        <p:spPr bwMode="auto">
          <a:xfrm>
            <a:off x="4592320" y="1889760"/>
            <a:ext cx="1676400" cy="762000"/>
          </a:xfrm>
          <a:prstGeom prst="line">
            <a:avLst/>
          </a:prstGeom>
          <a:blipFill dpi="0" rotWithShape="0">
            <a:blip r:embed="rId4"/>
            <a:srcRect/>
            <a:tile tx="0" ty="0" sx="100000" sy="100000" flip="none" algn="tl"/>
          </a:blipFill>
          <a:ln w="38100" cap="flat" cmpd="sng" algn="ctr">
            <a:solidFill>
              <a:srgbClr val="7030A0"/>
            </a:solidFill>
            <a:prstDash val="solid"/>
            <a:round/>
            <a:headEnd type="none" w="med" len="med"/>
            <a:tailEnd type="none" w="med" len="med"/>
          </a:ln>
          <a:effectLst/>
        </p:spPr>
      </p:cxnSp>
      <p:cxnSp>
        <p:nvCxnSpPr>
          <p:cNvPr id="19" name="Straight Connector 18"/>
          <p:cNvCxnSpPr/>
          <p:nvPr/>
        </p:nvCxnSpPr>
        <p:spPr bwMode="auto">
          <a:xfrm flipV="1">
            <a:off x="4533900" y="1986280"/>
            <a:ext cx="1752600" cy="838200"/>
          </a:xfrm>
          <a:prstGeom prst="line">
            <a:avLst/>
          </a:prstGeom>
          <a:blipFill dpi="0" rotWithShape="0">
            <a:blip r:embed="rId4"/>
            <a:srcRect/>
            <a:tile tx="0" ty="0" sx="100000" sy="100000" flip="none" algn="tl"/>
          </a:blipFill>
          <a:ln w="38100" cap="flat" cmpd="sng" algn="ctr">
            <a:solidFill>
              <a:srgbClr val="7030A0"/>
            </a:solidFill>
            <a:prstDash val="solid"/>
            <a:round/>
            <a:headEnd type="none" w="med" len="med"/>
            <a:tailEnd type="none" w="med" len="med"/>
          </a:ln>
          <a:effectLst/>
        </p:spPr>
      </p:cxnSp>
      <mc:AlternateContent xmlns:mc="http://schemas.openxmlformats.org/markup-compatibility/2006" xmlns:a14="http://schemas.microsoft.com/office/drawing/2010/main">
        <mc:Choice Requires="a14">
          <p:sp>
            <p:nvSpPr>
              <p:cNvPr id="56" name="Rectangle 55"/>
              <p:cNvSpPr/>
              <p:nvPr/>
            </p:nvSpPr>
            <p:spPr>
              <a:xfrm>
                <a:off x="457200" y="5044380"/>
                <a:ext cx="3246966" cy="1569660"/>
              </a:xfrm>
              <a:prstGeom prst="rect">
                <a:avLst/>
              </a:prstGeom>
            </p:spPr>
            <p:txBody>
              <a:bodyPr wrap="square">
                <a:spAutoFit/>
              </a:bodyPr>
              <a:lstStyle/>
              <a:p>
                <a:r>
                  <a:rPr lang="en-US" altLang="en-US" b="1" dirty="0" smtClean="0">
                    <a:solidFill>
                      <a:srgbClr val="000000"/>
                    </a:solidFill>
                    <a:latin typeface="+mj-lt"/>
                  </a:rPr>
                  <a:t>EMP relation </a:t>
                </a:r>
                <a:r>
                  <a:rPr lang="en-US" altLang="en-US" b="1" dirty="0">
                    <a:solidFill>
                      <a:srgbClr val="000000"/>
                    </a:solidFill>
                    <a:latin typeface="+mj-lt"/>
                  </a:rPr>
                  <a:t>MVDs </a:t>
                </a:r>
                <a:r>
                  <a:rPr lang="en-US" altLang="en-US" b="1" dirty="0" smtClean="0">
                    <a:solidFill>
                      <a:srgbClr val="000000"/>
                    </a:solidFill>
                    <a:latin typeface="+mj-lt"/>
                  </a:rPr>
                  <a:t>:</a:t>
                </a:r>
              </a:p>
              <a:p>
                <a:endParaRPr lang="en-US" altLang="en-US" b="1" dirty="0" smtClean="0">
                  <a:solidFill>
                    <a:srgbClr val="000000"/>
                  </a:solidFill>
                  <a:latin typeface="+mj-lt"/>
                </a:endParaRPr>
              </a:p>
              <a:p>
                <a:r>
                  <a:rPr lang="en-US" altLang="en-US" b="1" dirty="0" err="1" smtClean="0">
                    <a:solidFill>
                      <a:srgbClr val="000000"/>
                    </a:solidFill>
                    <a:latin typeface="+mj-lt"/>
                  </a:rPr>
                  <a:t>Ename</a:t>
                </a:r>
                <a14:m>
                  <m:oMath xmlns:m="http://schemas.openxmlformats.org/officeDocument/2006/math">
                    <m:r>
                      <a:rPr lang="en-US" altLang="en-US" i="1">
                        <a:latin typeface="Cambria Math" panose="02040503050406030204" pitchFamily="18" charset="0"/>
                        <a:ea typeface="Cambria Math" panose="02040503050406030204" pitchFamily="18" charset="0"/>
                      </a:rPr>
                      <m:t>↠</m:t>
                    </m:r>
                  </m:oMath>
                </a14:m>
                <a:r>
                  <a:rPr lang="en-US" altLang="en-US" b="1" dirty="0">
                    <a:solidFill>
                      <a:srgbClr val="000000"/>
                    </a:solidFill>
                    <a:latin typeface="+mj-lt"/>
                  </a:rPr>
                  <a:t> </a:t>
                </a:r>
                <a:r>
                  <a:rPr lang="en-US" altLang="en-US" b="1" dirty="0" err="1">
                    <a:solidFill>
                      <a:srgbClr val="000000"/>
                    </a:solidFill>
                    <a:latin typeface="+mj-lt"/>
                  </a:rPr>
                  <a:t>Pname</a:t>
                </a:r>
                <a:r>
                  <a:rPr lang="en-US" altLang="en-US" b="1" dirty="0">
                    <a:solidFill>
                      <a:srgbClr val="000000"/>
                    </a:solidFill>
                    <a:latin typeface="+mj-lt"/>
                  </a:rPr>
                  <a:t> and </a:t>
                </a:r>
                <a:endParaRPr lang="en-US" altLang="en-US" b="1" dirty="0" smtClean="0">
                  <a:solidFill>
                    <a:srgbClr val="000000"/>
                  </a:solidFill>
                  <a:latin typeface="+mj-lt"/>
                </a:endParaRPr>
              </a:p>
              <a:p>
                <a:r>
                  <a:rPr lang="en-US" altLang="en-US" b="1" dirty="0" err="1" smtClean="0">
                    <a:solidFill>
                      <a:srgbClr val="000000"/>
                    </a:solidFill>
                    <a:latin typeface="+mj-lt"/>
                  </a:rPr>
                  <a:t>Ename</a:t>
                </a:r>
                <a14:m>
                  <m:oMath xmlns:m="http://schemas.openxmlformats.org/officeDocument/2006/math">
                    <m:r>
                      <a:rPr lang="en-US" altLang="en-US" i="1">
                        <a:latin typeface="Cambria Math" panose="02040503050406030204" pitchFamily="18" charset="0"/>
                        <a:ea typeface="Cambria Math" panose="02040503050406030204" pitchFamily="18" charset="0"/>
                      </a:rPr>
                      <m:t>↠</m:t>
                    </m:r>
                  </m:oMath>
                </a14:m>
                <a:r>
                  <a:rPr lang="en-US" altLang="en-US" b="1" dirty="0">
                    <a:solidFill>
                      <a:srgbClr val="000000"/>
                    </a:solidFill>
                    <a:latin typeface="+mj-lt"/>
                  </a:rPr>
                  <a:t> </a:t>
                </a:r>
                <a:r>
                  <a:rPr lang="en-US" altLang="en-US" b="1" dirty="0" err="1">
                    <a:solidFill>
                      <a:srgbClr val="000000"/>
                    </a:solidFill>
                    <a:latin typeface="+mj-lt"/>
                  </a:rPr>
                  <a:t>Dname</a:t>
                </a:r>
                <a:r>
                  <a:rPr lang="en-US" altLang="en-US" b="1" dirty="0">
                    <a:solidFill>
                      <a:srgbClr val="000000"/>
                    </a:solidFill>
                    <a:latin typeface="+mj-lt"/>
                  </a:rPr>
                  <a:t>. </a:t>
                </a:r>
                <a:endParaRPr lang="en-US" b="1" dirty="0">
                  <a:latin typeface="+mj-lt"/>
                </a:endParaRPr>
              </a:p>
            </p:txBody>
          </p:sp>
        </mc:Choice>
        <mc:Fallback xmlns="">
          <p:sp>
            <p:nvSpPr>
              <p:cNvPr id="56" name="Rectangle 55"/>
              <p:cNvSpPr>
                <a:spLocks noRot="1" noChangeAspect="1" noMove="1" noResize="1" noEditPoints="1" noAdjustHandles="1" noChangeArrowheads="1" noChangeShapeType="1" noTextEdit="1"/>
              </p:cNvSpPr>
              <p:nvPr/>
            </p:nvSpPr>
            <p:spPr>
              <a:xfrm>
                <a:off x="457200" y="5044380"/>
                <a:ext cx="3246966" cy="1569660"/>
              </a:xfrm>
              <a:prstGeom prst="rect">
                <a:avLst/>
              </a:prstGeom>
              <a:blipFill>
                <a:blip r:embed="rId5"/>
                <a:stretch>
                  <a:fillRect l="-2814" t="-2713" r="-3189" b="-8140"/>
                </a:stretch>
              </a:blipFill>
            </p:spPr>
            <p:txBody>
              <a:bodyPr/>
              <a:lstStyle/>
              <a:p>
                <a:r>
                  <a:rPr lang="en-US">
                    <a:noFill/>
                  </a:rPr>
                  <a:t> </a:t>
                </a:r>
              </a:p>
            </p:txBody>
          </p:sp>
        </mc:Fallback>
      </mc:AlternateContent>
      <p:sp>
        <p:nvSpPr>
          <p:cNvPr id="57" name="Rectangle 56"/>
          <p:cNvSpPr/>
          <p:nvPr/>
        </p:nvSpPr>
        <p:spPr>
          <a:xfrm>
            <a:off x="5410200" y="5829210"/>
            <a:ext cx="3246966" cy="461665"/>
          </a:xfrm>
          <a:prstGeom prst="rect">
            <a:avLst/>
          </a:prstGeom>
        </p:spPr>
        <p:txBody>
          <a:bodyPr wrap="square">
            <a:spAutoFit/>
          </a:bodyPr>
          <a:lstStyle/>
          <a:p>
            <a:r>
              <a:rPr lang="en-US" altLang="en-US" b="1" dirty="0" smtClean="0">
                <a:solidFill>
                  <a:srgbClr val="000000"/>
                </a:solidFill>
                <a:latin typeface="+mj-lt"/>
              </a:rPr>
              <a:t>4NF deals with MVDs</a:t>
            </a:r>
            <a:endParaRPr lang="en-US" b="1" dirty="0">
              <a:latin typeface="+mj-lt"/>
            </a:endParaRPr>
          </a:p>
        </p:txBody>
      </p:sp>
      <p:cxnSp>
        <p:nvCxnSpPr>
          <p:cNvPr id="8" name="Straight Connector 7"/>
          <p:cNvCxnSpPr/>
          <p:nvPr/>
        </p:nvCxnSpPr>
        <p:spPr bwMode="auto">
          <a:xfrm>
            <a:off x="4641948" y="3588629"/>
            <a:ext cx="1676400" cy="762000"/>
          </a:xfrm>
          <a:prstGeom prst="line">
            <a:avLst/>
          </a:prstGeom>
          <a:blipFill dpi="0" rotWithShape="0">
            <a:blip r:embed="rId4"/>
            <a:srcRect/>
            <a:tile tx="0" ty="0" sx="100000" sy="100000" flip="none" algn="tl"/>
          </a:blipFill>
          <a:ln w="38100" cap="flat" cmpd="sng" algn="ctr">
            <a:solidFill>
              <a:srgbClr val="7030A0"/>
            </a:solidFill>
            <a:prstDash val="solid"/>
            <a:round/>
            <a:headEnd type="none" w="med" len="med"/>
            <a:tailEnd type="none" w="med" len="med"/>
          </a:ln>
          <a:effectLst/>
        </p:spPr>
      </p:cxnSp>
      <p:cxnSp>
        <p:nvCxnSpPr>
          <p:cNvPr id="10" name="Straight Connector 9"/>
          <p:cNvCxnSpPr/>
          <p:nvPr/>
        </p:nvCxnSpPr>
        <p:spPr bwMode="auto">
          <a:xfrm flipV="1">
            <a:off x="4583528" y="3685149"/>
            <a:ext cx="1752600" cy="838200"/>
          </a:xfrm>
          <a:prstGeom prst="line">
            <a:avLst/>
          </a:prstGeom>
          <a:blipFill dpi="0" rotWithShape="0">
            <a:blip r:embed="rId4"/>
            <a:srcRect/>
            <a:tile tx="0" ty="0" sx="100000" sy="100000" flip="none" algn="tl"/>
          </a:blipFill>
          <a:ln w="38100" cap="flat" cmpd="sng" algn="ctr">
            <a:solidFill>
              <a:srgbClr val="7030A0"/>
            </a:solidFill>
            <a:prstDash val="solid"/>
            <a:round/>
            <a:headEnd type="none" w="med" len="med"/>
            <a:tailEnd type="none" w="med" len="med"/>
          </a:ln>
          <a:effectLst/>
        </p:spPr>
      </p:cxnSp>
    </p:spTree>
    <p:extLst>
      <p:ext uri="{BB962C8B-B14F-4D97-AF65-F5344CB8AC3E}">
        <p14:creationId xmlns:p14="http://schemas.microsoft.com/office/powerpoint/2010/main" val="125429651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57"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1010" name="Rectangle 2"/>
          <p:cNvSpPr>
            <a:spLocks noGrp="1" noChangeArrowheads="1"/>
          </p:cNvSpPr>
          <p:nvPr>
            <p:ph type="title"/>
          </p:nvPr>
        </p:nvSpPr>
        <p:spPr>
          <a:xfrm>
            <a:off x="0" y="0"/>
            <a:ext cx="9144000" cy="731520"/>
          </a:xfrm>
          <a:extLs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lstStyle/>
          <a:p>
            <a:pPr>
              <a:defRPr/>
            </a:pPr>
            <a:r>
              <a:rPr lang="en-US" altLang="en-US" sz="2800" b="1" dirty="0" smtClean="0">
                <a:effectLst>
                  <a:outerShdw blurRad="38100" dist="38100" dir="2700000" algn="tl">
                    <a:srgbClr val="000000">
                      <a:alpha val="43137"/>
                    </a:srgbClr>
                  </a:outerShdw>
                </a:effectLst>
                <a:ea typeface="Times New Roman" charset="0"/>
                <a:cs typeface="Times New Roman" charset="0"/>
              </a:rPr>
              <a:t>Fourth </a:t>
            </a:r>
            <a:r>
              <a:rPr lang="en-US" altLang="en-US" sz="2800" b="1" dirty="0">
                <a:effectLst>
                  <a:outerShdw blurRad="38100" dist="38100" dir="2700000" algn="tl">
                    <a:srgbClr val="000000">
                      <a:alpha val="43137"/>
                    </a:srgbClr>
                  </a:outerShdw>
                </a:effectLst>
                <a:ea typeface="Times New Roman" charset="0"/>
                <a:cs typeface="Times New Roman" charset="0"/>
              </a:rPr>
              <a:t>Normal </a:t>
            </a:r>
            <a:r>
              <a:rPr lang="en-US" altLang="en-US" sz="2800" b="1" dirty="0" smtClean="0">
                <a:effectLst>
                  <a:outerShdw blurRad="38100" dist="38100" dir="2700000" algn="tl">
                    <a:srgbClr val="000000">
                      <a:alpha val="43137"/>
                    </a:srgbClr>
                  </a:outerShdw>
                </a:effectLst>
                <a:ea typeface="Times New Roman" charset="0"/>
                <a:cs typeface="Times New Roman" charset="0"/>
              </a:rPr>
              <a:t>Form (4NF)</a:t>
            </a:r>
            <a:endParaRPr lang="en-US" altLang="en-US" sz="2800" b="1" dirty="0">
              <a:effectLst>
                <a:outerShdw blurRad="38100" dist="38100" dir="2700000" algn="tl">
                  <a:srgbClr val="000000">
                    <a:alpha val="43137"/>
                  </a:srgbClr>
                </a:outerShdw>
              </a:effectLst>
              <a:ea typeface="Times New Roman" charset="0"/>
              <a:cs typeface="Times New Roman" charset="0"/>
            </a:endParaRPr>
          </a:p>
        </p:txBody>
      </p:sp>
      <mc:AlternateContent xmlns:mc="http://schemas.openxmlformats.org/markup-compatibility/2006" xmlns:a14="http://schemas.microsoft.com/office/drawing/2010/main">
        <mc:Choice Requires="a14">
          <p:sp>
            <p:nvSpPr>
              <p:cNvPr id="120836" name="Rectangle 3"/>
              <p:cNvSpPr>
                <a:spLocks noGrp="1" noChangeArrowheads="1"/>
              </p:cNvSpPr>
              <p:nvPr>
                <p:ph type="body" idx="1"/>
              </p:nvPr>
            </p:nvSpPr>
            <p:spPr>
              <a:xfrm>
                <a:off x="39341" y="762000"/>
                <a:ext cx="8952259" cy="6019800"/>
              </a:xfrm>
            </p:spPr>
            <p:txBody>
              <a:bodyPr/>
              <a:lstStyle/>
              <a:p>
                <a:pPr marL="609600" indent="-609600" algn="just">
                  <a:lnSpc>
                    <a:spcPct val="150000"/>
                  </a:lnSpc>
                </a:pPr>
                <a:r>
                  <a:rPr lang="en-US" altLang="en-US" dirty="0" smtClean="0"/>
                  <a:t>An MVD </a:t>
                </a:r>
                <a:r>
                  <a:rPr lang="en-US" altLang="en-US" i="1" dirty="0" smtClean="0"/>
                  <a:t>X</a:t>
                </a:r>
                <a:r>
                  <a:rPr lang="en-US" altLang="en-US" dirty="0" smtClean="0"/>
                  <a:t> </a:t>
                </a:r>
                <a14:m>
                  <m:oMath xmlns:m="http://schemas.openxmlformats.org/officeDocument/2006/math">
                    <m:r>
                      <a:rPr lang="en-US" altLang="en-US" i="1" smtClean="0">
                        <a:latin typeface="Cambria Math" panose="02040503050406030204" pitchFamily="18" charset="0"/>
                        <a:ea typeface="Cambria Math" panose="02040503050406030204" pitchFamily="18" charset="0"/>
                      </a:rPr>
                      <m:t>↠</m:t>
                    </m:r>
                  </m:oMath>
                </a14:m>
                <a:r>
                  <a:rPr lang="en-US" altLang="en-US" dirty="0" smtClean="0"/>
                  <a:t> </a:t>
                </a:r>
                <a:r>
                  <a:rPr lang="en-US" altLang="en-US" i="1" dirty="0" smtClean="0"/>
                  <a:t>Y</a:t>
                </a:r>
                <a:r>
                  <a:rPr lang="en-US" altLang="en-US" dirty="0" smtClean="0"/>
                  <a:t> in </a:t>
                </a:r>
                <a:r>
                  <a:rPr lang="en-US" altLang="en-US" i="1" dirty="0" smtClean="0"/>
                  <a:t>R</a:t>
                </a:r>
                <a:r>
                  <a:rPr lang="en-US" altLang="en-US" dirty="0" smtClean="0"/>
                  <a:t> is called a </a:t>
                </a:r>
                <a:r>
                  <a:rPr lang="en-US" altLang="en-US" b="1" dirty="0" smtClean="0"/>
                  <a:t>trivial MVD</a:t>
                </a:r>
                <a:r>
                  <a:rPr lang="en-US" altLang="en-US" dirty="0" smtClean="0"/>
                  <a:t> </a:t>
                </a:r>
                <a:br>
                  <a:rPr lang="en-US" altLang="en-US" dirty="0" smtClean="0"/>
                </a:br>
                <a:r>
                  <a:rPr lang="en-US" altLang="en-US" dirty="0" smtClean="0"/>
                  <a:t>if (a) </a:t>
                </a:r>
                <a:r>
                  <a:rPr lang="en-US" altLang="en-US" i="1" dirty="0" smtClean="0"/>
                  <a:t>Y</a:t>
                </a:r>
                <a:r>
                  <a:rPr lang="en-US" altLang="en-US" dirty="0" smtClean="0"/>
                  <a:t> is a subset of </a:t>
                </a:r>
                <a:r>
                  <a:rPr lang="en-US" altLang="en-US" i="1" dirty="0" smtClean="0"/>
                  <a:t>X</a:t>
                </a:r>
                <a:r>
                  <a:rPr lang="en-US" altLang="en-US" dirty="0" smtClean="0"/>
                  <a:t>, or (b) </a:t>
                </a:r>
                <a:r>
                  <a:rPr lang="en-US" altLang="en-US" i="1" dirty="0" smtClean="0"/>
                  <a:t>X</a:t>
                </a:r>
                <a:r>
                  <a:rPr lang="en-US" altLang="en-US" dirty="0" smtClean="0"/>
                  <a:t> </a:t>
                </a:r>
                <a:r>
                  <a:rPr lang="en-US" altLang="en-US" dirty="0" smtClean="0">
                    <a:latin typeface="Lucida Grande" pitchFamily="-104" charset="0"/>
                  </a:rPr>
                  <a:t>U</a:t>
                </a:r>
                <a:r>
                  <a:rPr lang="en-US" altLang="en-US" dirty="0" smtClean="0"/>
                  <a:t> </a:t>
                </a:r>
                <a:r>
                  <a:rPr lang="en-US" altLang="en-US" i="1" dirty="0" smtClean="0"/>
                  <a:t>Y</a:t>
                </a:r>
                <a:r>
                  <a:rPr lang="en-US" altLang="en-US" dirty="0" smtClean="0"/>
                  <a:t> = </a:t>
                </a:r>
                <a:r>
                  <a:rPr lang="en-US" altLang="en-US" i="1" dirty="0" smtClean="0"/>
                  <a:t>R</a:t>
                </a:r>
                <a:r>
                  <a:rPr lang="en-US" altLang="en-US" dirty="0" smtClean="0"/>
                  <a:t>. </a:t>
                </a:r>
              </a:p>
              <a:p>
                <a:pPr marL="609600" indent="-609600" algn="just">
                  <a:lnSpc>
                    <a:spcPct val="150000"/>
                  </a:lnSpc>
                  <a:buNone/>
                </a:pPr>
                <a:r>
                  <a:rPr lang="en-US" altLang="en-US" b="1" u="sng" dirty="0"/>
                  <a:t>Definition:</a:t>
                </a:r>
                <a:r>
                  <a:rPr lang="en-US" altLang="en-US" b="1" dirty="0"/>
                  <a:t> </a:t>
                </a:r>
              </a:p>
              <a:p>
                <a:pPr marL="609600" indent="-609600" algn="just">
                  <a:lnSpc>
                    <a:spcPct val="150000"/>
                  </a:lnSpc>
                </a:pPr>
                <a:r>
                  <a:rPr lang="en-US" altLang="en-US" dirty="0"/>
                  <a:t>A relation schema </a:t>
                </a:r>
                <a:r>
                  <a:rPr lang="en-US" altLang="en-US" i="1" dirty="0"/>
                  <a:t>R</a:t>
                </a:r>
                <a:r>
                  <a:rPr lang="en-US" altLang="en-US" dirty="0"/>
                  <a:t> is in </a:t>
                </a:r>
                <a:r>
                  <a:rPr lang="en-US" altLang="en-US" b="1" dirty="0"/>
                  <a:t>4NF</a:t>
                </a:r>
                <a:r>
                  <a:rPr lang="en-US" altLang="en-US" dirty="0"/>
                  <a:t> with respect to a set of dependencies </a:t>
                </a:r>
                <a:r>
                  <a:rPr lang="en-US" altLang="en-US" i="1" dirty="0"/>
                  <a:t>F</a:t>
                </a:r>
                <a:r>
                  <a:rPr lang="en-US" altLang="en-US" dirty="0"/>
                  <a:t> (that includes functional dependencies and multivalued dependencies) if, </a:t>
                </a:r>
                <a:endParaRPr lang="en-US" altLang="en-US" dirty="0" smtClean="0"/>
              </a:p>
              <a:p>
                <a:pPr marL="1009650" lvl="1" indent="-609600" algn="just">
                  <a:lnSpc>
                    <a:spcPct val="150000"/>
                  </a:lnSpc>
                </a:pPr>
                <a:r>
                  <a:rPr lang="en-US" altLang="en-US" sz="2800" b="1" dirty="0" smtClean="0"/>
                  <a:t>for </a:t>
                </a:r>
                <a:r>
                  <a:rPr lang="en-US" altLang="en-US" sz="2800" b="1" dirty="0"/>
                  <a:t>every </a:t>
                </a:r>
                <a:r>
                  <a:rPr lang="en-US" altLang="en-US" sz="2800" b="1" i="1" dirty="0"/>
                  <a:t>nontrivial</a:t>
                </a:r>
                <a:r>
                  <a:rPr lang="en-US" altLang="en-US" sz="2800" b="1" dirty="0"/>
                  <a:t> multivalued dependency </a:t>
                </a:r>
                <a:r>
                  <a:rPr lang="en-US" altLang="en-US" sz="2800" b="1" dirty="0" smtClean="0"/>
                  <a:t/>
                </a:r>
                <a:br>
                  <a:rPr lang="en-US" altLang="en-US" sz="2800" b="1" dirty="0" smtClean="0"/>
                </a:br>
                <a:r>
                  <a:rPr lang="en-US" altLang="en-US" sz="2800" b="1" i="1" dirty="0" smtClean="0"/>
                  <a:t>X</a:t>
                </a:r>
                <a:r>
                  <a:rPr lang="en-US" altLang="en-US" sz="2800" b="1" dirty="0" smtClean="0"/>
                  <a:t> </a:t>
                </a:r>
                <a14:m>
                  <m:oMath xmlns:m="http://schemas.openxmlformats.org/officeDocument/2006/math">
                    <m:r>
                      <a:rPr lang="en-US" altLang="en-US" sz="2800" b="1" i="1">
                        <a:latin typeface="Cambria Math" panose="02040503050406030204" pitchFamily="18" charset="0"/>
                        <a:ea typeface="Cambria Math" panose="02040503050406030204" pitchFamily="18" charset="0"/>
                      </a:rPr>
                      <m:t>↠</m:t>
                    </m:r>
                  </m:oMath>
                </a14:m>
                <a:r>
                  <a:rPr lang="en-US" altLang="en-US" sz="2800" b="1" i="1" dirty="0"/>
                  <a:t> Y</a:t>
                </a:r>
                <a:r>
                  <a:rPr lang="en-US" altLang="en-US" sz="2800" b="1" dirty="0"/>
                  <a:t> in </a:t>
                </a:r>
                <a:r>
                  <a:rPr lang="en-US" altLang="en-US" sz="2800" b="1" i="1" dirty="0"/>
                  <a:t>F</a:t>
                </a:r>
                <a:r>
                  <a:rPr lang="en-US" altLang="en-US" sz="2800" b="1" baseline="30000" dirty="0"/>
                  <a:t>+</a:t>
                </a:r>
                <a:r>
                  <a:rPr lang="en-US" altLang="en-US" sz="2800" b="1" dirty="0"/>
                  <a:t>, </a:t>
                </a:r>
                <a:r>
                  <a:rPr lang="en-US" altLang="en-US" sz="2800" b="1" dirty="0" smtClean="0"/>
                  <a:t> </a:t>
                </a:r>
                <a:r>
                  <a:rPr lang="en-US" altLang="en-US" sz="2800" b="1" i="1" dirty="0" smtClean="0"/>
                  <a:t>X</a:t>
                </a:r>
                <a:r>
                  <a:rPr lang="en-US" altLang="en-US" sz="2800" b="1" dirty="0" smtClean="0"/>
                  <a:t> </a:t>
                </a:r>
                <a:r>
                  <a:rPr lang="en-US" altLang="en-US" sz="2800" b="1" dirty="0"/>
                  <a:t>is a </a:t>
                </a:r>
                <a:r>
                  <a:rPr lang="en-US" altLang="en-US" sz="2800" b="1" dirty="0" err="1"/>
                  <a:t>superkey</a:t>
                </a:r>
                <a:r>
                  <a:rPr lang="en-US" altLang="en-US" sz="2800" b="1" dirty="0"/>
                  <a:t> for R</a:t>
                </a:r>
                <a:r>
                  <a:rPr lang="en-US" altLang="en-US" sz="2800" b="1" dirty="0" smtClean="0"/>
                  <a:t>.</a:t>
                </a:r>
                <a:endParaRPr lang="en-US" altLang="en-US" sz="2800" b="1" dirty="0"/>
              </a:p>
            </p:txBody>
          </p:sp>
        </mc:Choice>
        <mc:Fallback xmlns="">
          <p:sp>
            <p:nvSpPr>
              <p:cNvPr id="120836" name="Rectangle 3"/>
              <p:cNvSpPr>
                <a:spLocks noGrp="1" noRot="1" noChangeAspect="1" noMove="1" noResize="1" noEditPoints="1" noAdjustHandles="1" noChangeArrowheads="1" noChangeShapeType="1" noTextEdit="1"/>
              </p:cNvSpPr>
              <p:nvPr>
                <p:ph type="body" idx="1"/>
              </p:nvPr>
            </p:nvSpPr>
            <p:spPr>
              <a:xfrm>
                <a:off x="39341" y="762000"/>
                <a:ext cx="8952259" cy="6019800"/>
              </a:xfrm>
              <a:blipFill>
                <a:blip r:embed="rId3"/>
                <a:stretch>
                  <a:fillRect l="-1361" r="-2383"/>
                </a:stretch>
              </a:blipFill>
            </p:spPr>
            <p:txBody>
              <a:bodyPr/>
              <a:lstStyle/>
              <a:p>
                <a:r>
                  <a:rPr lang="en-US">
                    <a:noFill/>
                  </a:rPr>
                  <a:t> </a:t>
                </a:r>
              </a:p>
            </p:txBody>
          </p:sp>
        </mc:Fallback>
      </mc:AlternateContent>
    </p:spTree>
    <p:extLst>
      <p:ext uri="{BB962C8B-B14F-4D97-AF65-F5344CB8AC3E}">
        <p14:creationId xmlns:p14="http://schemas.microsoft.com/office/powerpoint/2010/main" val="1769478076"/>
      </p:ext>
    </p:extLst>
  </p:cSld>
  <p:clrMapOvr>
    <a:masterClrMapping/>
  </p:clrMapOvr>
  <p:transition spd="med"/>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9"/>
          <p:cNvSpPr>
            <a:spLocks noGrp="1" noChangeArrowheads="1"/>
          </p:cNvSpPr>
          <p:nvPr>
            <p:ph type="title"/>
          </p:nvPr>
        </p:nvSpPr>
        <p:spPr>
          <a:xfrm>
            <a:off x="0" y="-28574"/>
            <a:ext cx="9144000" cy="520700"/>
          </a:xfrm>
        </p:spPr>
        <p:txBody>
          <a:bodyPr/>
          <a:lstStyle/>
          <a:p>
            <a:r>
              <a:rPr lang="en-US" altLang="en-US" sz="2800" b="1" dirty="0" smtClean="0"/>
              <a:t>Fourth Normal </a:t>
            </a:r>
            <a:r>
              <a:rPr lang="en-US" altLang="en-US" sz="2800" b="1" dirty="0"/>
              <a:t>F</a:t>
            </a:r>
            <a:r>
              <a:rPr lang="en-US" altLang="en-US" sz="2800" b="1" dirty="0" smtClean="0"/>
              <a:t>orms</a:t>
            </a:r>
          </a:p>
        </p:txBody>
      </p:sp>
      <p:pic>
        <p:nvPicPr>
          <p:cNvPr id="124934"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6287" t="1675" r="61858" b="70030"/>
          <a:stretch/>
        </p:blipFill>
        <p:spPr bwMode="auto">
          <a:xfrm>
            <a:off x="38100" y="651729"/>
            <a:ext cx="4939873" cy="3028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6316" t="37986" r="72346" b="42856"/>
          <a:stretch/>
        </p:blipFill>
        <p:spPr bwMode="auto">
          <a:xfrm>
            <a:off x="0" y="4808501"/>
            <a:ext cx="3276600" cy="2030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mc:AlternateContent xmlns:mc="http://schemas.openxmlformats.org/markup-compatibility/2006" xmlns:a14="http://schemas.microsoft.com/office/drawing/2010/main">
        <mc:Choice Requires="a14">
          <p:sp>
            <p:nvSpPr>
              <p:cNvPr id="2" name="Rectangle 1"/>
              <p:cNvSpPr/>
              <p:nvPr/>
            </p:nvSpPr>
            <p:spPr>
              <a:xfrm>
                <a:off x="4924425" y="838200"/>
                <a:ext cx="4166027" cy="1200329"/>
              </a:xfrm>
              <a:prstGeom prst="rect">
                <a:avLst/>
              </a:prstGeom>
            </p:spPr>
            <p:txBody>
              <a:bodyPr wrap="square">
                <a:spAutoFit/>
              </a:bodyPr>
              <a:lstStyle/>
              <a:p>
                <a:r>
                  <a:rPr lang="en-US" altLang="en-US" b="1" dirty="0" smtClean="0">
                    <a:solidFill>
                      <a:srgbClr val="000000"/>
                    </a:solidFill>
                    <a:latin typeface="+mj-lt"/>
                  </a:rPr>
                  <a:t>(a) EMP relation </a:t>
                </a:r>
                <a:r>
                  <a:rPr lang="en-US" altLang="en-US" b="1" dirty="0">
                    <a:solidFill>
                      <a:srgbClr val="000000"/>
                    </a:solidFill>
                    <a:latin typeface="+mj-lt"/>
                  </a:rPr>
                  <a:t>MVDs </a:t>
                </a:r>
                <a:r>
                  <a:rPr lang="en-US" altLang="en-US" b="1" dirty="0" smtClean="0">
                    <a:solidFill>
                      <a:srgbClr val="000000"/>
                    </a:solidFill>
                    <a:latin typeface="+mj-lt"/>
                  </a:rPr>
                  <a:t>:</a:t>
                </a:r>
              </a:p>
              <a:p>
                <a:r>
                  <a:rPr lang="en-US" altLang="en-US" b="1" dirty="0">
                    <a:solidFill>
                      <a:srgbClr val="000000"/>
                    </a:solidFill>
                    <a:latin typeface="+mj-lt"/>
                  </a:rPr>
                  <a:t>	</a:t>
                </a:r>
                <a:r>
                  <a:rPr lang="en-US" altLang="en-US" b="1" dirty="0" err="1" smtClean="0">
                    <a:solidFill>
                      <a:srgbClr val="000000"/>
                    </a:solidFill>
                    <a:latin typeface="+mj-lt"/>
                  </a:rPr>
                  <a:t>Ename</a:t>
                </a:r>
                <a14:m>
                  <m:oMath xmlns:m="http://schemas.openxmlformats.org/officeDocument/2006/math">
                    <m:r>
                      <a:rPr lang="en-US" altLang="en-US" i="1">
                        <a:latin typeface="Cambria Math" panose="02040503050406030204" pitchFamily="18" charset="0"/>
                        <a:ea typeface="Cambria Math" panose="02040503050406030204" pitchFamily="18" charset="0"/>
                      </a:rPr>
                      <m:t>↠</m:t>
                    </m:r>
                  </m:oMath>
                </a14:m>
                <a:r>
                  <a:rPr lang="en-US" altLang="en-US" b="1" dirty="0">
                    <a:solidFill>
                      <a:srgbClr val="000000"/>
                    </a:solidFill>
                    <a:latin typeface="+mj-lt"/>
                  </a:rPr>
                  <a:t> </a:t>
                </a:r>
                <a:r>
                  <a:rPr lang="en-US" altLang="en-US" b="1" dirty="0" err="1">
                    <a:solidFill>
                      <a:srgbClr val="000000"/>
                    </a:solidFill>
                    <a:latin typeface="+mj-lt"/>
                  </a:rPr>
                  <a:t>Pname</a:t>
                </a:r>
                <a:r>
                  <a:rPr lang="en-US" altLang="en-US" b="1" dirty="0">
                    <a:solidFill>
                      <a:srgbClr val="000000"/>
                    </a:solidFill>
                    <a:latin typeface="+mj-lt"/>
                  </a:rPr>
                  <a:t> and </a:t>
                </a:r>
                <a:endParaRPr lang="en-US" altLang="en-US" b="1" dirty="0" smtClean="0">
                  <a:solidFill>
                    <a:srgbClr val="000000"/>
                  </a:solidFill>
                  <a:latin typeface="+mj-lt"/>
                </a:endParaRPr>
              </a:p>
              <a:p>
                <a:r>
                  <a:rPr lang="en-US" altLang="en-US" b="1" dirty="0">
                    <a:solidFill>
                      <a:srgbClr val="000000"/>
                    </a:solidFill>
                    <a:latin typeface="+mj-lt"/>
                  </a:rPr>
                  <a:t> </a:t>
                </a:r>
                <a:r>
                  <a:rPr lang="en-US" altLang="en-US" b="1" dirty="0" smtClean="0">
                    <a:solidFill>
                      <a:srgbClr val="000000"/>
                    </a:solidFill>
                    <a:latin typeface="+mj-lt"/>
                  </a:rPr>
                  <a:t>          </a:t>
                </a:r>
                <a:r>
                  <a:rPr lang="en-US" altLang="en-US" b="1" dirty="0" err="1" smtClean="0">
                    <a:solidFill>
                      <a:srgbClr val="000000"/>
                    </a:solidFill>
                    <a:latin typeface="+mj-lt"/>
                  </a:rPr>
                  <a:t>Ename</a:t>
                </a:r>
                <a14:m>
                  <m:oMath xmlns:m="http://schemas.openxmlformats.org/officeDocument/2006/math">
                    <m:r>
                      <a:rPr lang="en-US" altLang="en-US" i="1">
                        <a:latin typeface="Cambria Math" panose="02040503050406030204" pitchFamily="18" charset="0"/>
                        <a:ea typeface="Cambria Math" panose="02040503050406030204" pitchFamily="18" charset="0"/>
                      </a:rPr>
                      <m:t>↠</m:t>
                    </m:r>
                  </m:oMath>
                </a14:m>
                <a:r>
                  <a:rPr lang="en-US" altLang="en-US" b="1" dirty="0">
                    <a:solidFill>
                      <a:srgbClr val="000000"/>
                    </a:solidFill>
                    <a:latin typeface="+mj-lt"/>
                  </a:rPr>
                  <a:t> </a:t>
                </a:r>
                <a:r>
                  <a:rPr lang="en-US" altLang="en-US" b="1" dirty="0" err="1">
                    <a:solidFill>
                      <a:srgbClr val="000000"/>
                    </a:solidFill>
                    <a:latin typeface="+mj-lt"/>
                  </a:rPr>
                  <a:t>Dname</a:t>
                </a:r>
                <a:r>
                  <a:rPr lang="en-US" altLang="en-US" b="1" dirty="0">
                    <a:solidFill>
                      <a:srgbClr val="000000"/>
                    </a:solidFill>
                    <a:latin typeface="+mj-lt"/>
                  </a:rPr>
                  <a:t>. </a:t>
                </a:r>
                <a:endParaRPr lang="en-US" b="1" dirty="0">
                  <a:latin typeface="+mj-lt"/>
                </a:endParaRPr>
              </a:p>
            </p:txBody>
          </p:sp>
        </mc:Choice>
        <mc:Fallback xmlns="">
          <p:sp>
            <p:nvSpPr>
              <p:cNvPr id="2" name="Rectangle 1"/>
              <p:cNvSpPr>
                <a:spLocks noRot="1" noChangeAspect="1" noMove="1" noResize="1" noEditPoints="1" noAdjustHandles="1" noChangeArrowheads="1" noChangeShapeType="1" noTextEdit="1"/>
              </p:cNvSpPr>
              <p:nvPr/>
            </p:nvSpPr>
            <p:spPr>
              <a:xfrm>
                <a:off x="4924425" y="838200"/>
                <a:ext cx="4166027" cy="1200329"/>
              </a:xfrm>
              <a:prstGeom prst="rect">
                <a:avLst/>
              </a:prstGeom>
              <a:blipFill>
                <a:blip r:embed="rId4"/>
                <a:stretch>
                  <a:fillRect l="-2343" t="-3571" r="-2489" b="-11224"/>
                </a:stretch>
              </a:blipFill>
            </p:spPr>
            <p:txBody>
              <a:bodyPr/>
              <a:lstStyle/>
              <a:p>
                <a:r>
                  <a:rPr lang="en-US">
                    <a:noFill/>
                  </a:rPr>
                  <a:t> </a:t>
                </a:r>
              </a:p>
            </p:txBody>
          </p:sp>
        </mc:Fallback>
      </mc:AlternateContent>
      <p:sp>
        <p:nvSpPr>
          <p:cNvPr id="9" name="Rectangle 8"/>
          <p:cNvSpPr/>
          <p:nvPr/>
        </p:nvSpPr>
        <p:spPr>
          <a:xfrm>
            <a:off x="38100" y="3733800"/>
            <a:ext cx="9052352" cy="830997"/>
          </a:xfrm>
          <a:prstGeom prst="rect">
            <a:avLst/>
          </a:prstGeom>
        </p:spPr>
        <p:txBody>
          <a:bodyPr wrap="square">
            <a:spAutoFit/>
          </a:bodyPr>
          <a:lstStyle/>
          <a:p>
            <a:r>
              <a:rPr lang="en-US" altLang="en-US" b="1" dirty="0" smtClean="0">
                <a:solidFill>
                  <a:srgbClr val="000000"/>
                </a:solidFill>
                <a:effectLst>
                  <a:outerShdw blurRad="38100" dist="38100" dir="2700000" algn="tl">
                    <a:srgbClr val="000000">
                      <a:alpha val="43137"/>
                    </a:srgbClr>
                  </a:outerShdw>
                </a:effectLst>
                <a:latin typeface="Candara" panose="020E0502030303020204" pitchFamily="34" charset="0"/>
              </a:rPr>
              <a:t>Decomposing </a:t>
            </a:r>
            <a:r>
              <a:rPr lang="en-US" altLang="en-US" b="1" dirty="0">
                <a:solidFill>
                  <a:srgbClr val="000000"/>
                </a:solidFill>
                <a:effectLst>
                  <a:outerShdw blurRad="38100" dist="38100" dir="2700000" algn="tl">
                    <a:srgbClr val="000000">
                      <a:alpha val="43137"/>
                    </a:srgbClr>
                  </a:outerShdw>
                </a:effectLst>
                <a:latin typeface="Candara" panose="020E0502030303020204" pitchFamily="34" charset="0"/>
              </a:rPr>
              <a:t>the EMP relation into two 4NF relations </a:t>
            </a:r>
            <a:endParaRPr lang="en-US" altLang="en-US" b="1" dirty="0" smtClean="0">
              <a:solidFill>
                <a:srgbClr val="000000"/>
              </a:solidFill>
              <a:effectLst>
                <a:outerShdw blurRad="38100" dist="38100" dir="2700000" algn="tl">
                  <a:srgbClr val="000000">
                    <a:alpha val="43137"/>
                  </a:srgbClr>
                </a:outerShdw>
              </a:effectLst>
              <a:latin typeface="Candara" panose="020E0502030303020204" pitchFamily="34" charset="0"/>
            </a:endParaRPr>
          </a:p>
          <a:p>
            <a:r>
              <a:rPr lang="en-US" altLang="en-US" b="1" dirty="0">
                <a:solidFill>
                  <a:srgbClr val="000000"/>
                </a:solidFill>
                <a:effectLst>
                  <a:outerShdw blurRad="38100" dist="38100" dir="2700000" algn="tl">
                    <a:srgbClr val="000000">
                      <a:alpha val="43137"/>
                    </a:srgbClr>
                  </a:outerShdw>
                </a:effectLst>
                <a:latin typeface="Candara" panose="020E0502030303020204" pitchFamily="34" charset="0"/>
              </a:rPr>
              <a:t> </a:t>
            </a:r>
            <a:r>
              <a:rPr lang="en-US" altLang="en-US" b="1" dirty="0" smtClean="0">
                <a:solidFill>
                  <a:srgbClr val="000000"/>
                </a:solidFill>
                <a:effectLst>
                  <a:outerShdw blurRad="38100" dist="38100" dir="2700000" algn="tl">
                    <a:srgbClr val="000000">
                      <a:alpha val="43137"/>
                    </a:srgbClr>
                  </a:outerShdw>
                </a:effectLst>
                <a:latin typeface="Candara" panose="020E0502030303020204" pitchFamily="34" charset="0"/>
              </a:rPr>
              <a:t>EMP_PROJECTS and </a:t>
            </a:r>
            <a:r>
              <a:rPr lang="en-US" altLang="en-US" b="1" dirty="0">
                <a:solidFill>
                  <a:srgbClr val="000000"/>
                </a:solidFill>
                <a:effectLst>
                  <a:outerShdw blurRad="38100" dist="38100" dir="2700000" algn="tl">
                    <a:srgbClr val="000000">
                      <a:alpha val="43137"/>
                    </a:srgbClr>
                  </a:outerShdw>
                </a:effectLst>
                <a:latin typeface="Candara" panose="020E0502030303020204" pitchFamily="34" charset="0"/>
              </a:rPr>
              <a:t>EMP_DEPENDENTS. </a:t>
            </a:r>
            <a:endParaRPr lang="en-US" b="1" dirty="0">
              <a:effectLst>
                <a:outerShdw blurRad="38100" dist="38100" dir="2700000" algn="tl">
                  <a:srgbClr val="000000">
                    <a:alpha val="43137"/>
                  </a:srgbClr>
                </a:outerShdw>
              </a:effectLst>
              <a:latin typeface="Candara" panose="020E0502030303020204" pitchFamily="34" charset="0"/>
            </a:endParaRPr>
          </a:p>
        </p:txBody>
      </p:sp>
      <p:pic>
        <p:nvPicPr>
          <p:cNvPr id="8"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29701" t="37986" r="48767" b="42856"/>
          <a:stretch/>
        </p:blipFill>
        <p:spPr bwMode="auto">
          <a:xfrm>
            <a:off x="4924425" y="4827551"/>
            <a:ext cx="3306405" cy="2030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7675862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298" name="Rectangle 2"/>
          <p:cNvSpPr>
            <a:spLocks noGrp="1" noChangeArrowheads="1"/>
          </p:cNvSpPr>
          <p:nvPr>
            <p:ph type="title"/>
          </p:nvPr>
        </p:nvSpPr>
        <p:spPr>
          <a:xfrm>
            <a:off x="0" y="0"/>
            <a:ext cx="9144000" cy="60960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lstStyle/>
          <a:p>
            <a:pPr>
              <a:defRPr/>
            </a:pPr>
            <a:r>
              <a:rPr lang="en-US" altLang="en-US" sz="2800" b="1" dirty="0" smtClean="0">
                <a:effectLst>
                  <a:outerShdw blurRad="38100" dist="38100" dir="2700000" algn="tl">
                    <a:srgbClr val="000000">
                      <a:alpha val="43137"/>
                    </a:srgbClr>
                  </a:outerShdw>
                </a:effectLst>
                <a:ea typeface="Times New Roman" charset="0"/>
                <a:cs typeface="Times New Roman" charset="0"/>
              </a:rPr>
              <a:t>Join Dependencies</a:t>
            </a:r>
            <a:endParaRPr lang="en-US" altLang="en-US" sz="2800" b="1" dirty="0">
              <a:effectLst>
                <a:outerShdw blurRad="38100" dist="38100" dir="2700000" algn="tl">
                  <a:srgbClr val="000000">
                    <a:alpha val="43137"/>
                  </a:srgbClr>
                </a:outerShdw>
              </a:effectLst>
              <a:ea typeface="Times New Roman" charset="0"/>
              <a:cs typeface="Times New Roman" charset="0"/>
            </a:endParaRPr>
          </a:p>
        </p:txBody>
      </p:sp>
      <p:sp>
        <p:nvSpPr>
          <p:cNvPr id="126980" name="Rectangle 3"/>
          <p:cNvSpPr>
            <a:spLocks noGrp="1" noChangeArrowheads="1"/>
          </p:cNvSpPr>
          <p:nvPr>
            <p:ph type="body" idx="1"/>
          </p:nvPr>
        </p:nvSpPr>
        <p:spPr>
          <a:xfrm>
            <a:off x="28575" y="600074"/>
            <a:ext cx="9048750" cy="6257925"/>
          </a:xfrm>
        </p:spPr>
        <p:txBody>
          <a:bodyPr/>
          <a:lstStyle/>
          <a:p>
            <a:pPr marL="609600" indent="-609600" algn="just">
              <a:lnSpc>
                <a:spcPct val="150000"/>
              </a:lnSpc>
              <a:buFont typeface="Wingdings" panose="05000000000000000000" pitchFamily="2" charset="2"/>
              <a:buNone/>
            </a:pPr>
            <a:r>
              <a:rPr lang="en-US" altLang="en-US" sz="2400" b="1" u="sng" dirty="0" smtClean="0"/>
              <a:t>Definition:</a:t>
            </a:r>
            <a:r>
              <a:rPr lang="en-US" altLang="en-US" sz="2400" b="1" dirty="0" smtClean="0"/>
              <a:t> </a:t>
            </a:r>
          </a:p>
          <a:p>
            <a:pPr marL="609600" indent="-609600" algn="just">
              <a:lnSpc>
                <a:spcPct val="150000"/>
              </a:lnSpc>
            </a:pPr>
            <a:r>
              <a:rPr lang="en-US" altLang="en-US" sz="2400" dirty="0" smtClean="0"/>
              <a:t>A </a:t>
            </a:r>
            <a:r>
              <a:rPr lang="en-US" altLang="en-US" sz="2400" b="1" dirty="0" smtClean="0"/>
              <a:t>join dependency</a:t>
            </a:r>
            <a:r>
              <a:rPr lang="en-US" altLang="en-US" sz="2400" dirty="0" smtClean="0"/>
              <a:t> (</a:t>
            </a:r>
            <a:r>
              <a:rPr lang="en-US" altLang="en-US" sz="2400" b="1" dirty="0" smtClean="0"/>
              <a:t>JD</a:t>
            </a:r>
            <a:r>
              <a:rPr lang="en-US" altLang="en-US" sz="2400" dirty="0" smtClean="0"/>
              <a:t>), denoted by JD(</a:t>
            </a:r>
            <a:r>
              <a:rPr lang="en-US" altLang="en-US" sz="2400" i="1" dirty="0" smtClean="0"/>
              <a:t>R</a:t>
            </a:r>
            <a:r>
              <a:rPr lang="en-US" altLang="en-US" sz="2400" baseline="-30000" dirty="0" smtClean="0"/>
              <a:t>1</a:t>
            </a:r>
            <a:r>
              <a:rPr lang="en-US" altLang="en-US" sz="2400" dirty="0" smtClean="0"/>
              <a:t>, </a:t>
            </a:r>
            <a:r>
              <a:rPr lang="en-US" altLang="en-US" sz="2400" i="1" dirty="0" smtClean="0"/>
              <a:t>R</a:t>
            </a:r>
            <a:r>
              <a:rPr lang="en-US" altLang="en-US" sz="2400" baseline="-30000" dirty="0" smtClean="0"/>
              <a:t>2</a:t>
            </a:r>
            <a:r>
              <a:rPr lang="en-US" altLang="en-US" sz="2400" dirty="0" smtClean="0"/>
              <a:t>, ..., </a:t>
            </a:r>
            <a:r>
              <a:rPr lang="en-US" altLang="en-US" sz="2400" i="1" dirty="0" smtClean="0"/>
              <a:t>R</a:t>
            </a:r>
            <a:r>
              <a:rPr lang="en-US" altLang="en-US" sz="2400" baseline="-30000" dirty="0" smtClean="0"/>
              <a:t>n</a:t>
            </a:r>
            <a:r>
              <a:rPr lang="en-US" altLang="en-US" sz="2400" dirty="0" smtClean="0"/>
              <a:t>), specified on relation schema </a:t>
            </a:r>
            <a:r>
              <a:rPr lang="en-US" altLang="en-US" sz="2400" i="1" dirty="0" smtClean="0"/>
              <a:t>R</a:t>
            </a:r>
            <a:r>
              <a:rPr lang="en-US" altLang="en-US" sz="2400" dirty="0" smtClean="0"/>
              <a:t>, </a:t>
            </a:r>
            <a:r>
              <a:rPr lang="en-US" altLang="en-US" sz="2400" b="1" dirty="0" smtClean="0"/>
              <a:t>specifies a constraint on the states </a:t>
            </a:r>
            <a:r>
              <a:rPr lang="en-US" altLang="en-US" sz="2400" b="1" i="1" dirty="0" smtClean="0"/>
              <a:t>r</a:t>
            </a:r>
            <a:r>
              <a:rPr lang="en-US" altLang="en-US" sz="2400" b="1" dirty="0" smtClean="0"/>
              <a:t> of </a:t>
            </a:r>
            <a:r>
              <a:rPr lang="en-US" altLang="en-US" sz="2400" b="1" i="1" dirty="0" smtClean="0"/>
              <a:t>R</a:t>
            </a:r>
            <a:r>
              <a:rPr lang="en-US" altLang="en-US" sz="2400" b="1" dirty="0" smtClean="0"/>
              <a:t>.</a:t>
            </a:r>
          </a:p>
          <a:p>
            <a:pPr marL="990600" lvl="1" indent="-533400" algn="just">
              <a:lnSpc>
                <a:spcPct val="150000"/>
              </a:lnSpc>
            </a:pPr>
            <a:r>
              <a:rPr lang="en-US" altLang="en-US" sz="2400" b="1" dirty="0" smtClean="0">
                <a:latin typeface="Candara" panose="020E0502030303020204" pitchFamily="34" charset="0"/>
              </a:rPr>
              <a:t>The constraint states that every legal state </a:t>
            </a:r>
            <a:r>
              <a:rPr lang="en-US" altLang="en-US" sz="2400" b="1" i="1" dirty="0" smtClean="0">
                <a:latin typeface="Candara" panose="020E0502030303020204" pitchFamily="34" charset="0"/>
              </a:rPr>
              <a:t>r</a:t>
            </a:r>
            <a:r>
              <a:rPr lang="en-US" altLang="en-US" sz="2400" b="1" dirty="0" smtClean="0">
                <a:latin typeface="Candara" panose="020E0502030303020204" pitchFamily="34" charset="0"/>
              </a:rPr>
              <a:t> of </a:t>
            </a:r>
            <a:r>
              <a:rPr lang="en-US" altLang="en-US" sz="2400" b="1" i="1" dirty="0" smtClean="0">
                <a:latin typeface="Candara" panose="020E0502030303020204" pitchFamily="34" charset="0"/>
              </a:rPr>
              <a:t>R</a:t>
            </a:r>
            <a:r>
              <a:rPr lang="en-US" altLang="en-US" sz="2400" b="1" dirty="0" smtClean="0">
                <a:latin typeface="Candara" panose="020E0502030303020204" pitchFamily="34" charset="0"/>
              </a:rPr>
              <a:t> should have a non-additive join decomposition into </a:t>
            </a:r>
            <a:r>
              <a:rPr lang="en-US" altLang="en-US" sz="2400" b="1" i="1" dirty="0" smtClean="0">
                <a:latin typeface="Candara" panose="020E0502030303020204" pitchFamily="34" charset="0"/>
              </a:rPr>
              <a:t>R</a:t>
            </a:r>
            <a:r>
              <a:rPr lang="en-US" altLang="en-US" sz="2400" b="1" baseline="-30000" dirty="0" smtClean="0">
                <a:latin typeface="Candara" panose="020E0502030303020204" pitchFamily="34" charset="0"/>
              </a:rPr>
              <a:t>1</a:t>
            </a:r>
            <a:r>
              <a:rPr lang="en-US" altLang="en-US" sz="2400" b="1" dirty="0" smtClean="0">
                <a:latin typeface="Candara" panose="020E0502030303020204" pitchFamily="34" charset="0"/>
              </a:rPr>
              <a:t>, </a:t>
            </a:r>
            <a:r>
              <a:rPr lang="en-US" altLang="en-US" sz="2400" b="1" i="1" dirty="0" smtClean="0">
                <a:latin typeface="Candara" panose="020E0502030303020204" pitchFamily="34" charset="0"/>
              </a:rPr>
              <a:t>R</a:t>
            </a:r>
            <a:r>
              <a:rPr lang="en-US" altLang="en-US" sz="2400" b="1" baseline="-30000" dirty="0" smtClean="0">
                <a:latin typeface="Candara" panose="020E0502030303020204" pitchFamily="34" charset="0"/>
              </a:rPr>
              <a:t>2</a:t>
            </a:r>
            <a:r>
              <a:rPr lang="en-US" altLang="en-US" sz="2400" b="1" dirty="0" smtClean="0">
                <a:latin typeface="Candara" panose="020E0502030303020204" pitchFamily="34" charset="0"/>
              </a:rPr>
              <a:t>, ..., </a:t>
            </a:r>
            <a:r>
              <a:rPr lang="en-US" altLang="en-US" sz="2400" b="1" i="1" dirty="0" smtClean="0">
                <a:latin typeface="Candara" panose="020E0502030303020204" pitchFamily="34" charset="0"/>
              </a:rPr>
              <a:t>R</a:t>
            </a:r>
            <a:r>
              <a:rPr lang="en-US" altLang="en-US" sz="2400" b="1" baseline="-30000" dirty="0" smtClean="0">
                <a:latin typeface="Candara" panose="020E0502030303020204" pitchFamily="34" charset="0"/>
              </a:rPr>
              <a:t>n</a:t>
            </a:r>
            <a:r>
              <a:rPr lang="en-US" altLang="en-US" sz="2400" b="1" dirty="0" smtClean="0">
                <a:latin typeface="Candara" panose="020E0502030303020204" pitchFamily="34" charset="0"/>
              </a:rPr>
              <a:t>; that is, for every such </a:t>
            </a:r>
            <a:r>
              <a:rPr lang="en-US" altLang="en-US" sz="2400" b="1" i="1" dirty="0" smtClean="0">
                <a:latin typeface="Candara" panose="020E0502030303020204" pitchFamily="34" charset="0"/>
              </a:rPr>
              <a:t>r</a:t>
            </a:r>
            <a:r>
              <a:rPr lang="en-US" altLang="en-US" sz="2400" b="1" dirty="0" smtClean="0">
                <a:latin typeface="Candara" panose="020E0502030303020204" pitchFamily="34" charset="0"/>
              </a:rPr>
              <a:t> we have</a:t>
            </a:r>
          </a:p>
          <a:p>
            <a:pPr marL="990600" lvl="1" indent="-533400" algn="just">
              <a:lnSpc>
                <a:spcPct val="150000"/>
              </a:lnSpc>
            </a:pPr>
            <a:r>
              <a:rPr lang="en-US" altLang="en-US" sz="2800" b="1" dirty="0" smtClean="0">
                <a:effectLst>
                  <a:outerShdw blurRad="38100" dist="38100" dir="2700000" algn="tl">
                    <a:srgbClr val="000000">
                      <a:alpha val="43137"/>
                    </a:srgbClr>
                  </a:outerShdw>
                </a:effectLst>
              </a:rPr>
              <a:t>* (</a:t>
            </a:r>
            <a:r>
              <a:rPr lang="en-US" altLang="en-US" sz="2800" b="1" dirty="0" smtClean="0">
                <a:effectLst>
                  <a:outerShdw blurRad="38100" dist="38100" dir="2700000" algn="tl">
                    <a:srgbClr val="000000">
                      <a:alpha val="43137"/>
                    </a:srgbClr>
                  </a:outerShdw>
                </a:effectLst>
                <a:latin typeface="Symbol" panose="05050102010706020507" pitchFamily="18" charset="2"/>
              </a:rPr>
              <a:t></a:t>
            </a:r>
            <a:r>
              <a:rPr lang="en-US" altLang="en-US" sz="2800" b="1" i="1" baseline="-30000" dirty="0" smtClean="0">
                <a:effectLst>
                  <a:outerShdw blurRad="38100" dist="38100" dir="2700000" algn="tl">
                    <a:srgbClr val="000000">
                      <a:alpha val="43137"/>
                    </a:srgbClr>
                  </a:outerShdw>
                </a:effectLst>
              </a:rPr>
              <a:t>R1</a:t>
            </a:r>
            <a:r>
              <a:rPr lang="en-US" altLang="en-US" sz="2800" b="1" dirty="0" smtClean="0">
                <a:effectLst>
                  <a:outerShdw blurRad="38100" dist="38100" dir="2700000" algn="tl">
                    <a:srgbClr val="000000">
                      <a:alpha val="43137"/>
                    </a:srgbClr>
                  </a:outerShdw>
                </a:effectLst>
              </a:rPr>
              <a:t>(</a:t>
            </a:r>
            <a:r>
              <a:rPr lang="en-US" altLang="en-US" sz="2800" b="1" i="1" dirty="0" smtClean="0">
                <a:effectLst>
                  <a:outerShdw blurRad="38100" dist="38100" dir="2700000" algn="tl">
                    <a:srgbClr val="000000">
                      <a:alpha val="43137"/>
                    </a:srgbClr>
                  </a:outerShdw>
                </a:effectLst>
              </a:rPr>
              <a:t>r</a:t>
            </a:r>
            <a:r>
              <a:rPr lang="en-US" altLang="en-US" sz="2800" b="1" dirty="0" smtClean="0">
                <a:effectLst>
                  <a:outerShdw blurRad="38100" dist="38100" dir="2700000" algn="tl">
                    <a:srgbClr val="000000">
                      <a:alpha val="43137"/>
                    </a:srgbClr>
                  </a:outerShdw>
                </a:effectLst>
              </a:rPr>
              <a:t>), </a:t>
            </a:r>
            <a:r>
              <a:rPr lang="en-US" altLang="en-US" sz="2800" b="1" dirty="0" smtClean="0">
                <a:effectLst>
                  <a:outerShdw blurRad="38100" dist="38100" dir="2700000" algn="tl">
                    <a:srgbClr val="000000">
                      <a:alpha val="43137"/>
                    </a:srgbClr>
                  </a:outerShdw>
                </a:effectLst>
                <a:latin typeface="Symbol" panose="05050102010706020507" pitchFamily="18" charset="2"/>
              </a:rPr>
              <a:t></a:t>
            </a:r>
            <a:r>
              <a:rPr lang="en-US" altLang="en-US" sz="2800" b="1" i="1" baseline="-30000" dirty="0" smtClean="0">
                <a:effectLst>
                  <a:outerShdw blurRad="38100" dist="38100" dir="2700000" algn="tl">
                    <a:srgbClr val="000000">
                      <a:alpha val="43137"/>
                    </a:srgbClr>
                  </a:outerShdw>
                </a:effectLst>
              </a:rPr>
              <a:t>R2</a:t>
            </a:r>
            <a:r>
              <a:rPr lang="en-US" altLang="en-US" sz="2800" b="1" dirty="0" smtClean="0">
                <a:effectLst>
                  <a:outerShdw blurRad="38100" dist="38100" dir="2700000" algn="tl">
                    <a:srgbClr val="000000">
                      <a:alpha val="43137"/>
                    </a:srgbClr>
                  </a:outerShdw>
                </a:effectLst>
              </a:rPr>
              <a:t>(</a:t>
            </a:r>
            <a:r>
              <a:rPr lang="en-US" altLang="en-US" sz="2800" b="1" i="1" dirty="0" smtClean="0">
                <a:effectLst>
                  <a:outerShdw blurRad="38100" dist="38100" dir="2700000" algn="tl">
                    <a:srgbClr val="000000">
                      <a:alpha val="43137"/>
                    </a:srgbClr>
                  </a:outerShdw>
                </a:effectLst>
              </a:rPr>
              <a:t>r</a:t>
            </a:r>
            <a:r>
              <a:rPr lang="en-US" altLang="en-US" sz="2800" b="1" dirty="0" smtClean="0">
                <a:effectLst>
                  <a:outerShdw blurRad="38100" dist="38100" dir="2700000" algn="tl">
                    <a:srgbClr val="000000">
                      <a:alpha val="43137"/>
                    </a:srgbClr>
                  </a:outerShdw>
                </a:effectLst>
              </a:rPr>
              <a:t>), ..., </a:t>
            </a:r>
            <a:r>
              <a:rPr lang="en-US" altLang="en-US" sz="2800" b="1" dirty="0" smtClean="0">
                <a:effectLst>
                  <a:outerShdw blurRad="38100" dist="38100" dir="2700000" algn="tl">
                    <a:srgbClr val="000000">
                      <a:alpha val="43137"/>
                    </a:srgbClr>
                  </a:outerShdw>
                </a:effectLst>
                <a:latin typeface="Symbol" panose="05050102010706020507" pitchFamily="18" charset="2"/>
              </a:rPr>
              <a:t></a:t>
            </a:r>
            <a:r>
              <a:rPr lang="en-US" altLang="en-US" sz="2800" b="1" i="1" baseline="-30000" dirty="0" smtClean="0">
                <a:effectLst>
                  <a:outerShdw blurRad="38100" dist="38100" dir="2700000" algn="tl">
                    <a:srgbClr val="000000">
                      <a:alpha val="43137"/>
                    </a:srgbClr>
                  </a:outerShdw>
                </a:effectLst>
              </a:rPr>
              <a:t>Rn</a:t>
            </a:r>
            <a:r>
              <a:rPr lang="en-US" altLang="en-US" sz="2800" b="1" dirty="0" smtClean="0">
                <a:effectLst>
                  <a:outerShdw blurRad="38100" dist="38100" dir="2700000" algn="tl">
                    <a:srgbClr val="000000">
                      <a:alpha val="43137"/>
                    </a:srgbClr>
                  </a:outerShdw>
                </a:effectLst>
              </a:rPr>
              <a:t>(</a:t>
            </a:r>
            <a:r>
              <a:rPr lang="en-US" altLang="en-US" sz="2800" b="1" i="1" dirty="0" smtClean="0">
                <a:effectLst>
                  <a:outerShdw blurRad="38100" dist="38100" dir="2700000" algn="tl">
                    <a:srgbClr val="000000">
                      <a:alpha val="43137"/>
                    </a:srgbClr>
                  </a:outerShdw>
                </a:effectLst>
              </a:rPr>
              <a:t>r</a:t>
            </a:r>
            <a:r>
              <a:rPr lang="en-US" altLang="en-US" sz="2800" b="1" dirty="0" smtClean="0">
                <a:effectLst>
                  <a:outerShdw blurRad="38100" dist="38100" dir="2700000" algn="tl">
                    <a:srgbClr val="000000">
                      <a:alpha val="43137"/>
                    </a:srgbClr>
                  </a:outerShdw>
                </a:effectLst>
              </a:rPr>
              <a:t>)) = </a:t>
            </a:r>
            <a:r>
              <a:rPr lang="en-US" altLang="en-US" sz="2800" b="1" i="1" dirty="0" smtClean="0">
                <a:effectLst>
                  <a:outerShdw blurRad="38100" dist="38100" dir="2700000" algn="tl">
                    <a:srgbClr val="000000">
                      <a:alpha val="43137"/>
                    </a:srgbClr>
                  </a:outerShdw>
                </a:effectLst>
              </a:rPr>
              <a:t>r</a:t>
            </a:r>
          </a:p>
          <a:p>
            <a:pPr marL="609600" indent="-609600" algn="just">
              <a:lnSpc>
                <a:spcPct val="150000"/>
              </a:lnSpc>
              <a:buFont typeface="Wingdings" panose="05000000000000000000" pitchFamily="2" charset="2"/>
              <a:buNone/>
            </a:pPr>
            <a:r>
              <a:rPr lang="en-US" altLang="en-US" sz="2400" i="1" dirty="0" smtClean="0"/>
              <a:t>	</a:t>
            </a:r>
            <a:r>
              <a:rPr lang="en-US" altLang="en-US" sz="2400" b="1" i="1" dirty="0" smtClean="0"/>
              <a:t>Note</a:t>
            </a:r>
            <a:r>
              <a:rPr lang="en-US" altLang="en-US" sz="2400" i="1" dirty="0" smtClean="0"/>
              <a:t>: an MVD is a special case of a JD where n = 2. </a:t>
            </a:r>
          </a:p>
          <a:p>
            <a:pPr marL="609600" indent="-609600" algn="just"/>
            <a:r>
              <a:rPr lang="en-US" altLang="en-US" sz="2400" dirty="0" smtClean="0">
                <a:latin typeface="Arial Narrow" panose="020B0606020202030204" pitchFamily="34" charset="0"/>
              </a:rPr>
              <a:t>A join dependency is a </a:t>
            </a:r>
            <a:r>
              <a:rPr lang="en-US" altLang="en-US" sz="2400" b="1" dirty="0" smtClean="0">
                <a:latin typeface="Arial Narrow" panose="020B0606020202030204" pitchFamily="34" charset="0"/>
              </a:rPr>
              <a:t>trivial JD</a:t>
            </a:r>
            <a:r>
              <a:rPr lang="en-US" altLang="en-US" sz="2400" dirty="0" smtClean="0">
                <a:latin typeface="Arial Narrow" panose="020B0606020202030204" pitchFamily="34" charset="0"/>
              </a:rPr>
              <a:t> if one of the relation schemas </a:t>
            </a:r>
            <a:r>
              <a:rPr lang="en-US" altLang="en-US" sz="2400" i="1" dirty="0" err="1" smtClean="0">
                <a:latin typeface="Arial Narrow" panose="020B0606020202030204" pitchFamily="34" charset="0"/>
              </a:rPr>
              <a:t>R</a:t>
            </a:r>
            <a:r>
              <a:rPr lang="en-US" altLang="en-US" sz="2400" baseline="-30000" dirty="0" err="1" smtClean="0">
                <a:latin typeface="Arial Narrow" panose="020B0606020202030204" pitchFamily="34" charset="0"/>
              </a:rPr>
              <a:t>i</a:t>
            </a:r>
            <a:r>
              <a:rPr lang="en-US" altLang="en-US" sz="2400" dirty="0" smtClean="0">
                <a:latin typeface="Arial Narrow" panose="020B0606020202030204" pitchFamily="34" charset="0"/>
              </a:rPr>
              <a:t> in JD(</a:t>
            </a:r>
            <a:r>
              <a:rPr lang="en-US" altLang="en-US" sz="2400" i="1" dirty="0" smtClean="0">
                <a:latin typeface="Arial Narrow" panose="020B0606020202030204" pitchFamily="34" charset="0"/>
              </a:rPr>
              <a:t>R</a:t>
            </a:r>
            <a:r>
              <a:rPr lang="en-US" altLang="en-US" sz="2400" baseline="-30000" dirty="0" smtClean="0">
                <a:latin typeface="Arial Narrow" panose="020B0606020202030204" pitchFamily="34" charset="0"/>
              </a:rPr>
              <a:t>1</a:t>
            </a:r>
            <a:r>
              <a:rPr lang="en-US" altLang="en-US" sz="2400" dirty="0" smtClean="0">
                <a:latin typeface="Arial Narrow" panose="020B0606020202030204" pitchFamily="34" charset="0"/>
              </a:rPr>
              <a:t>, </a:t>
            </a:r>
            <a:r>
              <a:rPr lang="en-US" altLang="en-US" sz="2400" i="1" dirty="0" smtClean="0">
                <a:latin typeface="Arial Narrow" panose="020B0606020202030204" pitchFamily="34" charset="0"/>
              </a:rPr>
              <a:t>R</a:t>
            </a:r>
            <a:r>
              <a:rPr lang="en-US" altLang="en-US" sz="2400" baseline="-30000" dirty="0" smtClean="0">
                <a:latin typeface="Arial Narrow" panose="020B0606020202030204" pitchFamily="34" charset="0"/>
              </a:rPr>
              <a:t>2</a:t>
            </a:r>
            <a:r>
              <a:rPr lang="en-US" altLang="en-US" sz="2400" dirty="0" smtClean="0">
                <a:latin typeface="Arial Narrow" panose="020B0606020202030204" pitchFamily="34" charset="0"/>
              </a:rPr>
              <a:t>, ..., </a:t>
            </a:r>
            <a:r>
              <a:rPr lang="en-US" altLang="en-US" sz="2400" i="1" dirty="0" smtClean="0">
                <a:latin typeface="Arial Narrow" panose="020B0606020202030204" pitchFamily="34" charset="0"/>
              </a:rPr>
              <a:t>R</a:t>
            </a:r>
            <a:r>
              <a:rPr lang="en-US" altLang="en-US" sz="2400" baseline="-30000" dirty="0" smtClean="0">
                <a:latin typeface="Arial Narrow" panose="020B0606020202030204" pitchFamily="34" charset="0"/>
              </a:rPr>
              <a:t>n</a:t>
            </a:r>
            <a:r>
              <a:rPr lang="en-US" altLang="en-US" sz="2400" dirty="0" smtClean="0">
                <a:latin typeface="Arial Narrow" panose="020B0606020202030204" pitchFamily="34" charset="0"/>
              </a:rPr>
              <a:t>) is equal to </a:t>
            </a:r>
            <a:r>
              <a:rPr lang="en-US" altLang="en-US" sz="2400" i="1" dirty="0" smtClean="0">
                <a:latin typeface="Arial Narrow" panose="020B0606020202030204" pitchFamily="34" charset="0"/>
              </a:rPr>
              <a:t>R</a:t>
            </a:r>
            <a:r>
              <a:rPr lang="en-US" altLang="en-US" sz="2400" dirty="0" smtClean="0">
                <a:latin typeface="Arial Narrow" panose="020B0606020202030204" pitchFamily="34" charset="0"/>
              </a:rPr>
              <a:t>. </a:t>
            </a:r>
          </a:p>
        </p:txBody>
      </p:sp>
    </p:spTree>
    <p:extLst>
      <p:ext uri="{BB962C8B-B14F-4D97-AF65-F5344CB8AC3E}">
        <p14:creationId xmlns:p14="http://schemas.microsoft.com/office/powerpoint/2010/main" val="1538630553"/>
      </p:ext>
    </p:extLst>
  </p:cSld>
  <p:clrMapOvr>
    <a:masterClrMapping/>
  </p:clrMapOvr>
  <p:transition spd="med"/>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9"/>
          <p:cNvSpPr>
            <a:spLocks noGrp="1" noChangeArrowheads="1"/>
          </p:cNvSpPr>
          <p:nvPr>
            <p:ph type="title"/>
          </p:nvPr>
        </p:nvSpPr>
        <p:spPr>
          <a:xfrm>
            <a:off x="0" y="-28574"/>
            <a:ext cx="9144000" cy="520700"/>
          </a:xfrm>
        </p:spPr>
        <p:txBody>
          <a:bodyPr/>
          <a:lstStyle/>
          <a:p>
            <a:r>
              <a:rPr lang="en-US" altLang="en-US" sz="2800" b="1" dirty="0" smtClean="0"/>
              <a:t>Fifth Normal Forms (5NF)</a:t>
            </a:r>
          </a:p>
        </p:txBody>
      </p:sp>
      <p:sp>
        <p:nvSpPr>
          <p:cNvPr id="124933" name="Title 1"/>
          <p:cNvSpPr txBox="1">
            <a:spLocks/>
          </p:cNvSpPr>
          <p:nvPr/>
        </p:nvSpPr>
        <p:spPr bwMode="auto">
          <a:xfrm>
            <a:off x="28575" y="3657599"/>
            <a:ext cx="9115425" cy="533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2400" b="1" i="0" dirty="0" smtClean="0">
                <a:solidFill>
                  <a:srgbClr val="000000"/>
                </a:solidFill>
                <a:latin typeface="Arial Narrow" panose="020B0606020202030204" pitchFamily="34" charset="0"/>
              </a:rPr>
              <a:t>(d) Decomposing the relation SUPPLY into the 5NF relations R1, R2, R3.</a:t>
            </a:r>
            <a:endParaRPr lang="en-US" altLang="en-US" sz="2400" b="1" i="0" dirty="0">
              <a:solidFill>
                <a:srgbClr val="000000"/>
              </a:solidFill>
              <a:latin typeface="Arial Narrow" panose="020B0606020202030204" pitchFamily="34" charset="0"/>
            </a:endParaRPr>
          </a:p>
        </p:txBody>
      </p:sp>
      <p:pic>
        <p:nvPicPr>
          <p:cNvPr id="6"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54380" r="1311" b="55441"/>
          <a:stretch/>
        </p:blipFill>
        <p:spPr bwMode="auto">
          <a:xfrm>
            <a:off x="4572000" y="492126"/>
            <a:ext cx="4419600" cy="30677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1007" t="64195" r="1310"/>
          <a:stretch/>
        </p:blipFill>
        <p:spPr bwMode="auto">
          <a:xfrm>
            <a:off x="18221" y="4191000"/>
            <a:ext cx="9105901" cy="266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itle 1"/>
          <p:cNvSpPr txBox="1">
            <a:spLocks/>
          </p:cNvSpPr>
          <p:nvPr/>
        </p:nvSpPr>
        <p:spPr bwMode="auto">
          <a:xfrm>
            <a:off x="38100" y="1012826"/>
            <a:ext cx="5067300" cy="13923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2400" b="1" i="0" dirty="0" smtClean="0">
                <a:solidFill>
                  <a:srgbClr val="000000"/>
                </a:solidFill>
                <a:latin typeface="Arial Narrow" panose="020B0606020202030204" pitchFamily="34" charset="0"/>
              </a:rPr>
              <a:t/>
            </a:r>
            <a:br>
              <a:rPr lang="en-US" altLang="en-US" sz="2400" b="1" i="0" dirty="0" smtClean="0">
                <a:solidFill>
                  <a:srgbClr val="000000"/>
                </a:solidFill>
                <a:latin typeface="Arial Narrow" panose="020B0606020202030204" pitchFamily="34" charset="0"/>
              </a:rPr>
            </a:br>
            <a:r>
              <a:rPr lang="en-US" altLang="en-US" sz="2400" b="1" i="0" dirty="0" smtClean="0">
                <a:solidFill>
                  <a:srgbClr val="000000"/>
                </a:solidFill>
                <a:latin typeface="Arial Narrow" panose="020B0606020202030204" pitchFamily="34" charset="0"/>
              </a:rPr>
              <a:t>(c) The relation SUPPLY with no MVDs is in 4NF but not in 5NF if it has the JD(R1, R2, R3). </a:t>
            </a:r>
            <a:endParaRPr lang="en-US" altLang="en-US" sz="2400" b="1" i="0" dirty="0">
              <a:solidFill>
                <a:srgbClr val="000000"/>
              </a:solidFill>
              <a:latin typeface="Arial Narrow" panose="020B0606020202030204" pitchFamily="34" charset="0"/>
            </a:endParaRPr>
          </a:p>
        </p:txBody>
      </p:sp>
    </p:spTree>
    <p:extLst>
      <p:ext uri="{BB962C8B-B14F-4D97-AF65-F5344CB8AC3E}">
        <p14:creationId xmlns:p14="http://schemas.microsoft.com/office/powerpoint/2010/main" val="1586428140"/>
      </p:ext>
    </p:extLst>
  </p:cSld>
  <p:clrMapOvr>
    <a:masterClrMapping/>
  </p:clrMapOvr>
  <p:transition spd="med"/>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2171468" y="3010871"/>
            <a:ext cx="4801064" cy="523220"/>
          </a:xfrm>
          <a:prstGeom prst="rect">
            <a:avLst/>
          </a:prstGeom>
        </p:spPr>
        <p:txBody>
          <a:bodyPr wrap="square">
            <a:spAutoFit/>
          </a:bodyPr>
          <a:lstStyle/>
          <a:p>
            <a:pPr eaLnBrk="1" hangingPunct="1"/>
            <a:r>
              <a:rPr lang="en-US" altLang="en-US" sz="2800" b="1" dirty="0" smtClean="0">
                <a:solidFill>
                  <a:srgbClr val="6E792B"/>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Three Binary Relationships.</a:t>
            </a:r>
          </a:p>
        </p:txBody>
      </p:sp>
      <p:sp>
        <p:nvSpPr>
          <p:cNvPr id="5" name="Rectangle 4"/>
          <p:cNvSpPr/>
          <p:nvPr/>
        </p:nvSpPr>
        <p:spPr bwMode="auto">
          <a:xfrm>
            <a:off x="0" y="2914600"/>
            <a:ext cx="9144000" cy="45719"/>
          </a:xfrm>
          <a:prstGeom prst="rect">
            <a:avLst/>
          </a:prstGeom>
          <a:solidFill>
            <a:srgbClr val="0070C0"/>
          </a:solidFill>
          <a:ln>
            <a:solidFill>
              <a:srgbClr val="0070C0"/>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pic>
        <p:nvPicPr>
          <p:cNvPr id="8" name="Picture 7"/>
          <p:cNvPicPr>
            <a:picLocks noChangeAspect="1"/>
          </p:cNvPicPr>
          <p:nvPr/>
        </p:nvPicPr>
        <p:blipFill rotWithShape="1">
          <a:blip r:embed="rId2"/>
          <a:srcRect l="32500" t="47037" r="41250" b="34444"/>
          <a:stretch/>
        </p:blipFill>
        <p:spPr>
          <a:xfrm>
            <a:off x="4114800" y="753705"/>
            <a:ext cx="4800600" cy="1905000"/>
          </a:xfrm>
          <a:prstGeom prst="rect">
            <a:avLst/>
          </a:prstGeom>
        </p:spPr>
      </p:pic>
      <p:pic>
        <p:nvPicPr>
          <p:cNvPr id="11" name="Picture 10"/>
          <p:cNvPicPr>
            <a:picLocks noChangeAspect="1"/>
          </p:cNvPicPr>
          <p:nvPr/>
        </p:nvPicPr>
        <p:blipFill rotWithShape="1">
          <a:blip r:embed="rId2"/>
          <a:srcRect l="13750" t="68808" r="67626" b="8775"/>
          <a:stretch/>
        </p:blipFill>
        <p:spPr>
          <a:xfrm>
            <a:off x="112643" y="3789986"/>
            <a:ext cx="3093717" cy="2094498"/>
          </a:xfrm>
          <a:prstGeom prst="rect">
            <a:avLst/>
          </a:prstGeom>
        </p:spPr>
      </p:pic>
      <p:pic>
        <p:nvPicPr>
          <p:cNvPr id="12" name="Picture 11"/>
          <p:cNvPicPr>
            <a:picLocks noChangeAspect="1"/>
          </p:cNvPicPr>
          <p:nvPr/>
        </p:nvPicPr>
        <p:blipFill rotWithShape="1">
          <a:blip r:embed="rId2"/>
          <a:srcRect l="64833" t="68808" r="17084" b="7778"/>
          <a:stretch/>
        </p:blipFill>
        <p:spPr>
          <a:xfrm>
            <a:off x="3313044" y="3849102"/>
            <a:ext cx="2875796" cy="2094498"/>
          </a:xfrm>
          <a:prstGeom prst="rect">
            <a:avLst/>
          </a:prstGeom>
        </p:spPr>
      </p:pic>
      <p:sp>
        <p:nvSpPr>
          <p:cNvPr id="13" name="Rectangle 12"/>
          <p:cNvSpPr/>
          <p:nvPr/>
        </p:nvSpPr>
        <p:spPr>
          <a:xfrm>
            <a:off x="2678216" y="1075600"/>
            <a:ext cx="1485900" cy="461665"/>
          </a:xfrm>
          <a:prstGeom prst="rect">
            <a:avLst/>
          </a:prstGeom>
        </p:spPr>
        <p:txBody>
          <a:bodyPr wrap="square">
            <a:spAutoFit/>
          </a:bodyPr>
          <a:lstStyle/>
          <a:p>
            <a:pPr eaLnBrk="1" hangingPunct="1"/>
            <a:r>
              <a:rPr lang="en-US" altLang="en-US" b="1" dirty="0" smtClean="0">
                <a:cs typeface="Arial" panose="020B0604020202020204" pitchFamily="34" charset="0"/>
              </a:rPr>
              <a:t>SUPPLY</a:t>
            </a:r>
          </a:p>
        </p:txBody>
      </p:sp>
      <p:sp>
        <p:nvSpPr>
          <p:cNvPr id="14" name="Rectangle 13"/>
          <p:cNvSpPr/>
          <p:nvPr/>
        </p:nvSpPr>
        <p:spPr>
          <a:xfrm>
            <a:off x="4053884" y="185021"/>
            <a:ext cx="4861516" cy="461665"/>
          </a:xfrm>
          <a:prstGeom prst="rect">
            <a:avLst/>
          </a:prstGeom>
        </p:spPr>
        <p:txBody>
          <a:bodyPr wrap="square">
            <a:spAutoFit/>
          </a:bodyPr>
          <a:lstStyle/>
          <a:p>
            <a:pPr eaLnBrk="1" hangingPunct="1"/>
            <a:r>
              <a:rPr lang="en-US" altLang="en-US" b="1" dirty="0" smtClean="0">
                <a:ln w="0"/>
                <a:solidFill>
                  <a:srgbClr val="6E792B"/>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The SUPPLY Ternary Relationship.</a:t>
            </a:r>
            <a:endParaRPr lang="en-US" altLang="en-US" b="1" dirty="0">
              <a:ln w="0"/>
              <a:solidFill>
                <a:srgbClr val="6E792B"/>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endParaRPr>
          </a:p>
        </p:txBody>
      </p:sp>
      <p:pic>
        <p:nvPicPr>
          <p:cNvPr id="15" name="Picture 14"/>
          <p:cNvPicPr>
            <a:picLocks noChangeAspect="1"/>
          </p:cNvPicPr>
          <p:nvPr/>
        </p:nvPicPr>
        <p:blipFill rotWithShape="1">
          <a:blip r:embed="rId2"/>
          <a:srcRect l="40172" t="68455" r="42715" b="8481"/>
          <a:stretch/>
        </p:blipFill>
        <p:spPr>
          <a:xfrm>
            <a:off x="6358064" y="3817789"/>
            <a:ext cx="2743200" cy="2079613"/>
          </a:xfrm>
          <a:prstGeom prst="rect">
            <a:avLst/>
          </a:prstGeom>
        </p:spPr>
      </p:pic>
      <p:sp>
        <p:nvSpPr>
          <p:cNvPr id="9" name="Oval 8"/>
          <p:cNvSpPr/>
          <p:nvPr/>
        </p:nvSpPr>
        <p:spPr bwMode="auto">
          <a:xfrm>
            <a:off x="2687753" y="1017725"/>
            <a:ext cx="1358902" cy="560252"/>
          </a:xfrm>
          <a:prstGeom prst="ellipse">
            <a:avLst/>
          </a:prstGeom>
          <a:noFill/>
          <a:ln w="9525" cap="flat" cmpd="sng" algn="ctr">
            <a:solidFill>
              <a:schemeClr val="accent1">
                <a:lumMod val="40000"/>
                <a:lumOff val="60000"/>
              </a:schemeClr>
            </a:solidFill>
            <a:prstDash val="solid"/>
            <a:round/>
            <a:headEnd type="none" w="med" len="med"/>
            <a:tailEnd type="none" w="med" len="med"/>
          </a:ln>
          <a:effectLst>
            <a:glow rad="228600">
              <a:schemeClr val="accent1">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8" name="Oval 17"/>
          <p:cNvSpPr/>
          <p:nvPr/>
        </p:nvSpPr>
        <p:spPr bwMode="auto">
          <a:xfrm>
            <a:off x="128076" y="3676885"/>
            <a:ext cx="1455227" cy="447292"/>
          </a:xfrm>
          <a:prstGeom prst="ellipse">
            <a:avLst/>
          </a:prstGeom>
          <a:noFill/>
          <a:ln w="9525" cap="flat" cmpd="sng" algn="ctr">
            <a:solidFill>
              <a:srgbClr val="FFFF00">
                <a:alpha val="3000"/>
              </a:srgbClr>
            </a:solidFill>
            <a:prstDash val="solid"/>
            <a:round/>
            <a:headEnd type="none" w="med" len="med"/>
            <a:tailEnd type="none" w="med" len="med"/>
          </a:ln>
          <a:effectLst>
            <a:glow rad="228600">
              <a:schemeClr val="accent2">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9" name="Oval 18"/>
          <p:cNvSpPr/>
          <p:nvPr/>
        </p:nvSpPr>
        <p:spPr bwMode="auto">
          <a:xfrm>
            <a:off x="3313043" y="3694359"/>
            <a:ext cx="1789185" cy="545987"/>
          </a:xfrm>
          <a:prstGeom prst="ellipse">
            <a:avLst/>
          </a:prstGeom>
          <a:noFill/>
          <a:ln w="9525" cap="flat" cmpd="sng" algn="ctr">
            <a:solidFill>
              <a:srgbClr val="FFFF00">
                <a:alpha val="14000"/>
              </a:srgbClr>
            </a:solidFill>
            <a:prstDash val="solid"/>
            <a:round/>
            <a:headEnd type="none" w="med" len="med"/>
            <a:tailEnd type="none" w="med" len="med"/>
          </a:ln>
          <a:effectLst>
            <a:glow rad="228600">
              <a:schemeClr val="accent2">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0" name="Oval 19"/>
          <p:cNvSpPr/>
          <p:nvPr/>
        </p:nvSpPr>
        <p:spPr bwMode="auto">
          <a:xfrm>
            <a:off x="6304242" y="3711306"/>
            <a:ext cx="922212" cy="470700"/>
          </a:xfrm>
          <a:prstGeom prst="ellipse">
            <a:avLst/>
          </a:prstGeom>
          <a:noFill/>
          <a:ln w="9525" cap="flat" cmpd="sng" algn="ctr">
            <a:solidFill>
              <a:srgbClr val="FFFF00">
                <a:alpha val="10000"/>
              </a:srgbClr>
            </a:solidFill>
            <a:prstDash val="solid"/>
            <a:round/>
            <a:headEnd type="none" w="med" len="med"/>
            <a:tailEnd type="none" w="med" len="med"/>
          </a:ln>
          <a:effectLst>
            <a:glow rad="228600">
              <a:schemeClr val="accent2">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7" name="Rectangle 16"/>
          <p:cNvSpPr/>
          <p:nvPr/>
        </p:nvSpPr>
        <p:spPr>
          <a:xfrm>
            <a:off x="3674165" y="6258611"/>
            <a:ext cx="5486400" cy="523220"/>
          </a:xfrm>
          <a:prstGeom prst="rect">
            <a:avLst/>
          </a:prstGeom>
        </p:spPr>
        <p:txBody>
          <a:bodyPr wrap="square">
            <a:spAutoFit/>
          </a:bodyPr>
          <a:lstStyle/>
          <a:p>
            <a:pPr eaLnBrk="1" hangingPunct="1"/>
            <a:r>
              <a:rPr lang="en-US" altLang="en-US" sz="2800" b="1" dirty="0" smtClean="0">
                <a:solidFill>
                  <a:srgbClr val="6E792B"/>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Who supplied the pen to project 1</a:t>
            </a:r>
          </a:p>
        </p:txBody>
      </p:sp>
      <p:sp>
        <p:nvSpPr>
          <p:cNvPr id="22" name="Rectangle 21"/>
          <p:cNvSpPr/>
          <p:nvPr/>
        </p:nvSpPr>
        <p:spPr bwMode="auto">
          <a:xfrm flipH="1">
            <a:off x="2546837" y="14955"/>
            <a:ext cx="45719" cy="2945363"/>
          </a:xfrm>
          <a:prstGeom prst="rect">
            <a:avLst/>
          </a:prstGeom>
          <a:solidFill>
            <a:srgbClr val="0070C0"/>
          </a:solidFill>
          <a:ln>
            <a:solidFill>
              <a:srgbClr val="0070C0"/>
            </a:solid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grpSp>
        <p:nvGrpSpPr>
          <p:cNvPr id="3" name="Group 2"/>
          <p:cNvGrpSpPr/>
          <p:nvPr/>
        </p:nvGrpSpPr>
        <p:grpSpPr>
          <a:xfrm>
            <a:off x="-32465" y="67265"/>
            <a:ext cx="2592556" cy="2594258"/>
            <a:chOff x="-32465" y="67265"/>
            <a:chExt cx="2592556" cy="2594258"/>
          </a:xfrm>
        </p:grpSpPr>
        <p:sp>
          <p:nvSpPr>
            <p:cNvPr id="21" name="Rectangle 20"/>
            <p:cNvSpPr/>
            <p:nvPr/>
          </p:nvSpPr>
          <p:spPr>
            <a:xfrm>
              <a:off x="0" y="76200"/>
              <a:ext cx="2560091" cy="2585323"/>
            </a:xfrm>
            <a:prstGeom prst="rect">
              <a:avLst/>
            </a:prstGeom>
          </p:spPr>
          <p:txBody>
            <a:bodyPr wrap="square">
              <a:spAutoFit/>
            </a:bodyPr>
            <a:lstStyle/>
            <a:p>
              <a:pPr eaLnBrk="1" hangingPunct="1"/>
              <a:r>
                <a:rPr lang="en-US" altLang="en-US" sz="5400" b="1" dirty="0" smtClean="0">
                  <a:ln w="0"/>
                  <a:solidFill>
                    <a:srgbClr val="6E792B"/>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Before we look at 5NF</a:t>
              </a:r>
              <a:endParaRPr lang="en-US" altLang="en-US" sz="5400" b="1" dirty="0">
                <a:ln w="0"/>
                <a:solidFill>
                  <a:srgbClr val="6E792B"/>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endParaRPr>
            </a:p>
          </p:txBody>
        </p:sp>
        <p:sp>
          <p:nvSpPr>
            <p:cNvPr id="23" name="Rectangle 22"/>
            <p:cNvSpPr/>
            <p:nvPr/>
          </p:nvSpPr>
          <p:spPr>
            <a:xfrm>
              <a:off x="-32465" y="67265"/>
              <a:ext cx="2560091" cy="2585323"/>
            </a:xfrm>
            <a:prstGeom prst="rect">
              <a:avLst/>
            </a:prstGeom>
          </p:spPr>
          <p:txBody>
            <a:bodyPr wrap="square">
              <a:spAutoFit/>
            </a:bodyPr>
            <a:lstStyle/>
            <a:p>
              <a:pPr eaLnBrk="1" hangingPunct="1"/>
              <a:r>
                <a:rPr lang="en-US" altLang="en-US" sz="5400" b="1" dirty="0" smtClean="0">
                  <a:ln w="0"/>
                  <a:solidFill>
                    <a:srgbClr val="0070C0"/>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Before we look at 5NF</a:t>
              </a:r>
              <a:endParaRPr lang="en-US" altLang="en-US" sz="5400" b="1" dirty="0">
                <a:ln w="0"/>
                <a:solidFill>
                  <a:srgbClr val="0070C0"/>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45525804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animBg="1"/>
      <p:bldP spid="18" grpId="0" animBg="1"/>
      <p:bldP spid="19" grpId="0" animBg="1"/>
      <p:bldP spid="20" grpId="0" animBg="1"/>
      <p:bldP spid="1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6"/>
          <p:cNvSpPr>
            <a:spLocks noGrp="1" noChangeArrowheads="1"/>
          </p:cNvSpPr>
          <p:nvPr>
            <p:ph type="title"/>
          </p:nvPr>
        </p:nvSpPr>
        <p:spPr>
          <a:xfrm>
            <a:off x="0" y="-13504"/>
            <a:ext cx="9144000" cy="720725"/>
          </a:xfrm>
        </p:spPr>
        <p:txBody>
          <a:bodyPr/>
          <a:lstStyle/>
          <a:p>
            <a:pPr eaLnBrk="1" hangingPunct="1"/>
            <a:r>
              <a:rPr lang="en-US" altLang="en-US" dirty="0" smtClean="0"/>
              <a:t>Normalization of Relations (1)</a:t>
            </a:r>
          </a:p>
        </p:txBody>
      </p:sp>
      <p:sp>
        <p:nvSpPr>
          <p:cNvPr id="64515" name="Rectangle 7"/>
          <p:cNvSpPr>
            <a:spLocks noGrp="1" noChangeArrowheads="1"/>
          </p:cNvSpPr>
          <p:nvPr>
            <p:ph idx="1"/>
          </p:nvPr>
        </p:nvSpPr>
        <p:spPr>
          <a:xfrm>
            <a:off x="64947" y="914400"/>
            <a:ext cx="9042400" cy="5867400"/>
          </a:xfrm>
        </p:spPr>
        <p:txBody>
          <a:bodyPr/>
          <a:lstStyle/>
          <a:p>
            <a:pPr eaLnBrk="1" hangingPunct="1">
              <a:lnSpc>
                <a:spcPct val="150000"/>
              </a:lnSpc>
            </a:pPr>
            <a:r>
              <a:rPr lang="en-US" altLang="en-US" b="1" dirty="0" smtClean="0"/>
              <a:t>Normalization:</a:t>
            </a:r>
          </a:p>
          <a:p>
            <a:pPr lvl="1" eaLnBrk="1" hangingPunct="1">
              <a:lnSpc>
                <a:spcPct val="150000"/>
              </a:lnSpc>
            </a:pPr>
            <a:r>
              <a:rPr lang="en-US" altLang="en-US" dirty="0" smtClean="0"/>
              <a:t>The process of </a:t>
            </a:r>
            <a:r>
              <a:rPr lang="en-US" altLang="en-US" b="1" dirty="0" smtClean="0"/>
              <a:t>decomposing unsatisfactory "bad" relations</a:t>
            </a:r>
            <a:r>
              <a:rPr lang="en-US" altLang="en-US" dirty="0" smtClean="0"/>
              <a:t> by breaking up their attributes into smaller relations</a:t>
            </a:r>
          </a:p>
          <a:p>
            <a:pPr eaLnBrk="1" hangingPunct="1">
              <a:lnSpc>
                <a:spcPct val="150000"/>
              </a:lnSpc>
            </a:pPr>
            <a:endParaRPr lang="en-US" altLang="en-US" sz="1200" dirty="0" smtClean="0"/>
          </a:p>
          <a:p>
            <a:pPr eaLnBrk="1" hangingPunct="1">
              <a:lnSpc>
                <a:spcPct val="150000"/>
              </a:lnSpc>
            </a:pPr>
            <a:r>
              <a:rPr lang="en-US" altLang="en-US" b="1" dirty="0" smtClean="0"/>
              <a:t>Normal form:</a:t>
            </a:r>
          </a:p>
          <a:p>
            <a:pPr lvl="1" eaLnBrk="1" hangingPunct="1">
              <a:lnSpc>
                <a:spcPct val="150000"/>
              </a:lnSpc>
            </a:pPr>
            <a:r>
              <a:rPr lang="en-US" altLang="en-US" b="1" dirty="0" smtClean="0"/>
              <a:t>Condition using keys and FDs </a:t>
            </a:r>
            <a:r>
              <a:rPr lang="en-US" altLang="en-US" dirty="0" smtClean="0"/>
              <a:t>of a relation to certify whether a </a:t>
            </a:r>
            <a:r>
              <a:rPr lang="en-US" altLang="en-US" b="1" dirty="0" smtClean="0"/>
              <a:t>relation schema is in a particular normal form </a:t>
            </a:r>
          </a:p>
        </p:txBody>
      </p:sp>
    </p:spTree>
    <p:extLst>
      <p:ext uri="{BB962C8B-B14F-4D97-AF65-F5344CB8AC3E}">
        <p14:creationId xmlns:p14="http://schemas.microsoft.com/office/powerpoint/2010/main" val="224173409"/>
      </p:ext>
    </p:extLst>
  </p:cSld>
  <p:clrMapOvr>
    <a:masterClrMapping/>
  </p:clrMapOvr>
  <p:transition spd="med"/>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9"/>
          <p:cNvSpPr>
            <a:spLocks noGrp="1" noChangeArrowheads="1"/>
          </p:cNvSpPr>
          <p:nvPr>
            <p:ph type="title"/>
          </p:nvPr>
        </p:nvSpPr>
        <p:spPr>
          <a:xfrm>
            <a:off x="0" y="-28574"/>
            <a:ext cx="9144000" cy="520700"/>
          </a:xfrm>
        </p:spPr>
        <p:txBody>
          <a:bodyPr/>
          <a:lstStyle/>
          <a:p>
            <a:r>
              <a:rPr lang="en-US" altLang="en-US" sz="2800" b="1" dirty="0" smtClean="0"/>
              <a:t>Fifth Normal Forms (5NF)</a:t>
            </a:r>
          </a:p>
        </p:txBody>
      </p:sp>
      <p:sp>
        <p:nvSpPr>
          <p:cNvPr id="124933" name="Title 1"/>
          <p:cNvSpPr txBox="1">
            <a:spLocks/>
          </p:cNvSpPr>
          <p:nvPr/>
        </p:nvSpPr>
        <p:spPr bwMode="auto">
          <a:xfrm>
            <a:off x="28575" y="3657599"/>
            <a:ext cx="9115425" cy="533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2400" b="1" i="0" dirty="0" smtClean="0">
                <a:solidFill>
                  <a:srgbClr val="000000"/>
                </a:solidFill>
                <a:latin typeface="Arial Narrow" panose="020B0606020202030204" pitchFamily="34" charset="0"/>
              </a:rPr>
              <a:t>(d) Decomposing the relation SUPPLY into the 5NF relations R1, R2, R3.</a:t>
            </a:r>
            <a:endParaRPr lang="en-US" altLang="en-US" sz="2400" b="1" i="0" dirty="0">
              <a:solidFill>
                <a:srgbClr val="000000"/>
              </a:solidFill>
              <a:latin typeface="Arial Narrow" panose="020B0606020202030204" pitchFamily="34" charset="0"/>
            </a:endParaRPr>
          </a:p>
        </p:txBody>
      </p:sp>
      <p:pic>
        <p:nvPicPr>
          <p:cNvPr id="6"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54380" r="1311" b="55441"/>
          <a:stretch/>
        </p:blipFill>
        <p:spPr bwMode="auto">
          <a:xfrm>
            <a:off x="4572000" y="492126"/>
            <a:ext cx="4419600" cy="30677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8" descr="fig14_15.jpg"/>
          <p:cNvPicPr>
            <a:picLocks noChangeAspect="1"/>
          </p:cNvPicPr>
          <p:nvPr/>
        </p:nvPicPr>
        <p:blipFill rotWithShape="1">
          <a:blip r:embed="rId3" cstate="print">
            <a:extLst>
              <a:ext uri="{28A0092B-C50C-407E-A947-70E740481C1C}">
                <a14:useLocalDpi xmlns:a14="http://schemas.microsoft.com/office/drawing/2010/main" val="0"/>
              </a:ext>
            </a:extLst>
          </a:blip>
          <a:srcRect l="1007" t="64195" r="1310"/>
          <a:stretch/>
        </p:blipFill>
        <p:spPr bwMode="auto">
          <a:xfrm>
            <a:off x="18221" y="4191000"/>
            <a:ext cx="9105901" cy="266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itle 1"/>
          <p:cNvSpPr txBox="1">
            <a:spLocks/>
          </p:cNvSpPr>
          <p:nvPr/>
        </p:nvSpPr>
        <p:spPr bwMode="auto">
          <a:xfrm>
            <a:off x="38100" y="1012826"/>
            <a:ext cx="5067300" cy="13923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2400" b="1" i="0" dirty="0" smtClean="0">
                <a:solidFill>
                  <a:srgbClr val="000000"/>
                </a:solidFill>
                <a:latin typeface="Arial Narrow" panose="020B0606020202030204" pitchFamily="34" charset="0"/>
              </a:rPr>
              <a:t/>
            </a:r>
            <a:br>
              <a:rPr lang="en-US" altLang="en-US" sz="2400" b="1" i="0" dirty="0" smtClean="0">
                <a:solidFill>
                  <a:srgbClr val="000000"/>
                </a:solidFill>
                <a:latin typeface="Arial Narrow" panose="020B0606020202030204" pitchFamily="34" charset="0"/>
              </a:rPr>
            </a:br>
            <a:r>
              <a:rPr lang="en-US" altLang="en-US" sz="2400" b="1" i="0" dirty="0" smtClean="0">
                <a:solidFill>
                  <a:srgbClr val="000000"/>
                </a:solidFill>
                <a:latin typeface="Arial Narrow" panose="020B0606020202030204" pitchFamily="34" charset="0"/>
              </a:rPr>
              <a:t>(c) The relation SUPPLY with no MVDs is in 4NF but not in 5NF if it has the JD(R1, R2, R3). </a:t>
            </a:r>
            <a:endParaRPr lang="en-US" altLang="en-US" sz="2400" b="1" i="0" dirty="0">
              <a:solidFill>
                <a:srgbClr val="000000"/>
              </a:solidFill>
              <a:latin typeface="Arial Narrow" panose="020B0606020202030204" pitchFamily="34" charset="0"/>
            </a:endParaRPr>
          </a:p>
        </p:txBody>
      </p:sp>
      <p:sp>
        <p:nvSpPr>
          <p:cNvPr id="2" name="Rectangle 1"/>
          <p:cNvSpPr/>
          <p:nvPr/>
        </p:nvSpPr>
        <p:spPr bwMode="auto">
          <a:xfrm>
            <a:off x="6563139" y="5655364"/>
            <a:ext cx="2438400" cy="364435"/>
          </a:xfrm>
          <a:prstGeom prst="rect">
            <a:avLst/>
          </a:prstGeom>
          <a:noFill/>
          <a:ln w="28575" cap="flat" cmpd="sng" algn="ctr">
            <a:solidFill>
              <a:srgbClr val="4F571F"/>
            </a:solidFill>
            <a:prstDash val="solid"/>
            <a:round/>
            <a:headEnd type="none" w="med" len="med"/>
            <a:tailEnd type="none" w="med" len="med"/>
          </a:ln>
          <a:effectLst>
            <a:glow rad="139700">
              <a:schemeClr val="accent1">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3" name="Rectangle 12"/>
          <p:cNvSpPr/>
          <p:nvPr/>
        </p:nvSpPr>
        <p:spPr bwMode="auto">
          <a:xfrm>
            <a:off x="5171660" y="3200400"/>
            <a:ext cx="3733802" cy="336136"/>
          </a:xfrm>
          <a:prstGeom prst="rect">
            <a:avLst/>
          </a:prstGeom>
          <a:noFill/>
          <a:ln w="28575" cap="flat" cmpd="sng" algn="ctr">
            <a:solidFill>
              <a:srgbClr val="4F571F"/>
            </a:solidFill>
            <a:prstDash val="solid"/>
            <a:round/>
            <a:headEnd type="none" w="med" len="med"/>
            <a:tailEnd type="none" w="med" len="med"/>
          </a:ln>
          <a:effectLst>
            <a:glow rad="139700">
              <a:schemeClr val="accent1">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6" name="Rectangle 15"/>
          <p:cNvSpPr/>
          <p:nvPr/>
        </p:nvSpPr>
        <p:spPr bwMode="auto">
          <a:xfrm>
            <a:off x="5171660" y="1893267"/>
            <a:ext cx="3733801" cy="364435"/>
          </a:xfrm>
          <a:prstGeom prst="rect">
            <a:avLst/>
          </a:prstGeom>
          <a:noFill/>
          <a:ln w="28575" cap="flat" cmpd="sng" algn="ctr">
            <a:solidFill>
              <a:srgbClr val="4F571F"/>
            </a:solidFill>
            <a:prstDash val="solid"/>
            <a:round/>
            <a:headEnd type="none" w="med" len="med"/>
            <a:tailEnd type="none" w="med" len="med"/>
          </a:ln>
          <a:effectLst>
            <a:glow rad="139700">
              <a:schemeClr val="accent1">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17" name="Rectangle 16"/>
          <p:cNvSpPr/>
          <p:nvPr/>
        </p:nvSpPr>
        <p:spPr bwMode="auto">
          <a:xfrm>
            <a:off x="6563139" y="4949687"/>
            <a:ext cx="2438400" cy="355906"/>
          </a:xfrm>
          <a:prstGeom prst="rect">
            <a:avLst/>
          </a:prstGeom>
          <a:noFill/>
          <a:ln w="28575" cap="flat" cmpd="sng" algn="ctr">
            <a:solidFill>
              <a:srgbClr val="4F571F"/>
            </a:solidFill>
            <a:prstDash val="solid"/>
            <a:round/>
            <a:headEnd type="none" w="med" len="med"/>
            <a:tailEnd type="none" w="med" len="med"/>
          </a:ln>
          <a:effectLst>
            <a:glow rad="139700">
              <a:schemeClr val="accent2">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1" name="Rectangle 20"/>
          <p:cNvSpPr/>
          <p:nvPr/>
        </p:nvSpPr>
        <p:spPr bwMode="auto">
          <a:xfrm>
            <a:off x="5171658" y="1251295"/>
            <a:ext cx="3733801" cy="329027"/>
          </a:xfrm>
          <a:prstGeom prst="rect">
            <a:avLst/>
          </a:prstGeom>
          <a:noFill/>
          <a:ln w="28575" cap="flat" cmpd="sng" algn="ctr">
            <a:solidFill>
              <a:srgbClr val="4F571F"/>
            </a:solidFill>
            <a:prstDash val="solid"/>
            <a:round/>
            <a:headEnd type="none" w="med" len="med"/>
            <a:tailEnd type="none" w="med" len="med"/>
          </a:ln>
          <a:effectLst>
            <a:glow rad="101600">
              <a:schemeClr val="accent2">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
        <p:nvSpPr>
          <p:cNvPr id="22" name="Rectangle 21"/>
          <p:cNvSpPr/>
          <p:nvPr/>
        </p:nvSpPr>
        <p:spPr bwMode="auto">
          <a:xfrm>
            <a:off x="5171657" y="2557529"/>
            <a:ext cx="3733801" cy="329027"/>
          </a:xfrm>
          <a:prstGeom prst="rect">
            <a:avLst/>
          </a:prstGeom>
          <a:noFill/>
          <a:ln w="28575" cap="flat" cmpd="sng" algn="ctr">
            <a:solidFill>
              <a:srgbClr val="4F571F"/>
            </a:solidFill>
            <a:prstDash val="solid"/>
            <a:round/>
            <a:headEnd type="none" w="med" len="med"/>
            <a:tailEnd type="none" w="med" len="med"/>
          </a:ln>
          <a:effectLst>
            <a:glow rad="101600">
              <a:schemeClr val="accent2">
                <a:satMod val="175000"/>
                <a:alpha val="40000"/>
              </a:schemeClr>
            </a:glow>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321811173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3" grpId="0" animBg="1"/>
      <p:bldP spid="16" grpId="0" animBg="1"/>
      <p:bldP spid="17" grpId="0" animBg="1"/>
      <p:bldP spid="21" grpId="0" animBg="1"/>
      <p:bldP spid="22"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5346" name="Rectangle 2"/>
          <p:cNvSpPr>
            <a:spLocks noGrp="1" noChangeArrowheads="1"/>
          </p:cNvSpPr>
          <p:nvPr>
            <p:ph type="title"/>
          </p:nvPr>
        </p:nvSpPr>
        <p:spPr>
          <a:xfrm>
            <a:off x="0" y="0"/>
            <a:ext cx="9143999" cy="68580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lstStyle/>
          <a:p>
            <a:pPr>
              <a:defRPr/>
            </a:pPr>
            <a:r>
              <a:rPr lang="en-US" altLang="en-US" sz="2800" b="1" dirty="0">
                <a:effectLst>
                  <a:outerShdw blurRad="38100" dist="38100" dir="2700000" algn="tl">
                    <a:srgbClr val="000000">
                      <a:alpha val="43137"/>
                    </a:srgbClr>
                  </a:outerShdw>
                </a:effectLst>
                <a:ea typeface="Times New Roman" charset="0"/>
                <a:cs typeface="Times New Roman" charset="0"/>
              </a:rPr>
              <a:t>Join Dependencies and Fifth </a:t>
            </a:r>
            <a:r>
              <a:rPr lang="en-US" altLang="en-US" sz="2800" b="1" dirty="0" smtClean="0">
                <a:effectLst>
                  <a:outerShdw blurRad="38100" dist="38100" dir="2700000" algn="tl">
                    <a:srgbClr val="000000">
                      <a:alpha val="43137"/>
                    </a:srgbClr>
                  </a:outerShdw>
                </a:effectLst>
                <a:ea typeface="Times New Roman" charset="0"/>
                <a:cs typeface="Times New Roman" charset="0"/>
              </a:rPr>
              <a:t>Normal Form</a:t>
            </a:r>
            <a:endParaRPr lang="en-US" altLang="en-US" sz="2800" b="1" dirty="0">
              <a:effectLst>
                <a:outerShdw blurRad="38100" dist="38100" dir="2700000" algn="tl">
                  <a:srgbClr val="000000">
                    <a:alpha val="43137"/>
                  </a:srgbClr>
                </a:outerShdw>
              </a:effectLst>
              <a:ea typeface="Times New Roman" charset="0"/>
              <a:cs typeface="Times New Roman" charset="0"/>
            </a:endParaRPr>
          </a:p>
        </p:txBody>
      </p:sp>
      <p:sp>
        <p:nvSpPr>
          <p:cNvPr id="125956" name="Rectangle 3"/>
          <p:cNvSpPr>
            <a:spLocks noGrp="1" noChangeArrowheads="1"/>
          </p:cNvSpPr>
          <p:nvPr>
            <p:ph type="body" idx="1"/>
          </p:nvPr>
        </p:nvSpPr>
        <p:spPr>
          <a:xfrm>
            <a:off x="47624" y="685800"/>
            <a:ext cx="9039226" cy="6172199"/>
          </a:xfrm>
        </p:spPr>
        <p:txBody>
          <a:bodyPr/>
          <a:lstStyle/>
          <a:p>
            <a:pPr marL="609600" indent="-609600" algn="just">
              <a:lnSpc>
                <a:spcPct val="150000"/>
              </a:lnSpc>
              <a:buFont typeface="Wingdings" panose="05000000000000000000" pitchFamily="2" charset="2"/>
              <a:buNone/>
              <a:defRPr/>
            </a:pPr>
            <a:r>
              <a:rPr lang="en-US" altLang="en-US" sz="2400" b="1" u="sng" dirty="0" smtClean="0">
                <a:cs typeface="Times New Roman" panose="02020603050405020304" pitchFamily="18" charset="0"/>
              </a:rPr>
              <a:t>Definition:</a:t>
            </a:r>
            <a:r>
              <a:rPr lang="en-US" altLang="en-US" sz="2400" b="1" dirty="0" smtClean="0">
                <a:cs typeface="Times New Roman" panose="02020603050405020304" pitchFamily="18" charset="0"/>
              </a:rPr>
              <a:t> </a:t>
            </a:r>
          </a:p>
          <a:p>
            <a:pPr marL="609600" indent="-609600" algn="just">
              <a:lnSpc>
                <a:spcPct val="150000"/>
              </a:lnSpc>
              <a:defRPr/>
            </a:pPr>
            <a:r>
              <a:rPr lang="en-US" altLang="en-US" sz="2400" dirty="0" smtClean="0">
                <a:cs typeface="Times New Roman" panose="02020603050405020304" pitchFamily="18" charset="0"/>
              </a:rPr>
              <a:t>A relation schema </a:t>
            </a:r>
            <a:r>
              <a:rPr lang="en-US" altLang="en-US" sz="2400" i="1" dirty="0" smtClean="0">
                <a:cs typeface="Times New Roman" panose="02020603050405020304" pitchFamily="18" charset="0"/>
              </a:rPr>
              <a:t>R</a:t>
            </a:r>
            <a:r>
              <a:rPr lang="en-US" altLang="en-US" sz="2400" dirty="0" smtClean="0">
                <a:cs typeface="Times New Roman" panose="02020603050405020304" pitchFamily="18" charset="0"/>
              </a:rPr>
              <a:t> is in </a:t>
            </a:r>
            <a:r>
              <a:rPr lang="en-US" altLang="en-US" sz="2400" b="1" dirty="0" smtClean="0">
                <a:cs typeface="Times New Roman" panose="02020603050405020304" pitchFamily="18" charset="0"/>
              </a:rPr>
              <a:t>fifth normal form </a:t>
            </a:r>
            <a:r>
              <a:rPr lang="en-US" altLang="en-US" sz="2400" dirty="0" smtClean="0">
                <a:cs typeface="Times New Roman" panose="02020603050405020304" pitchFamily="18" charset="0"/>
              </a:rPr>
              <a:t>(</a:t>
            </a:r>
            <a:r>
              <a:rPr lang="en-US" altLang="en-US" sz="2400" b="1" dirty="0" smtClean="0">
                <a:cs typeface="Times New Roman" panose="02020603050405020304" pitchFamily="18" charset="0"/>
              </a:rPr>
              <a:t>5NF</a:t>
            </a:r>
            <a:r>
              <a:rPr lang="en-US" altLang="en-US" sz="2400" dirty="0" smtClean="0">
                <a:cs typeface="Times New Roman" panose="02020603050405020304" pitchFamily="18" charset="0"/>
              </a:rPr>
              <a:t>) </a:t>
            </a:r>
            <a:br>
              <a:rPr lang="en-US" altLang="en-US" sz="2400" dirty="0" smtClean="0">
                <a:cs typeface="Times New Roman" panose="02020603050405020304" pitchFamily="18" charset="0"/>
              </a:rPr>
            </a:br>
            <a:r>
              <a:rPr lang="en-US" altLang="en-US" sz="2400" dirty="0" smtClean="0">
                <a:cs typeface="Times New Roman" panose="02020603050405020304" pitchFamily="18" charset="0"/>
              </a:rPr>
              <a:t>(or </a:t>
            </a:r>
            <a:r>
              <a:rPr lang="en-US" altLang="en-US" sz="2400" b="1" dirty="0" smtClean="0">
                <a:cs typeface="Times New Roman" panose="02020603050405020304" pitchFamily="18" charset="0"/>
              </a:rPr>
              <a:t>Project-Join Normal Form </a:t>
            </a:r>
            <a:r>
              <a:rPr lang="en-US" altLang="en-US" sz="2400" dirty="0" smtClean="0">
                <a:cs typeface="Times New Roman" panose="02020603050405020304" pitchFamily="18" charset="0"/>
              </a:rPr>
              <a:t>(</a:t>
            </a:r>
            <a:r>
              <a:rPr lang="en-US" altLang="en-US" sz="2400" b="1" dirty="0" smtClean="0">
                <a:cs typeface="Times New Roman" panose="02020603050405020304" pitchFamily="18" charset="0"/>
              </a:rPr>
              <a:t>PJNF</a:t>
            </a:r>
            <a:r>
              <a:rPr lang="en-US" altLang="en-US" sz="2400" dirty="0" smtClean="0">
                <a:cs typeface="Times New Roman" panose="02020603050405020304" pitchFamily="18" charset="0"/>
              </a:rPr>
              <a:t>)) with respect to a set </a:t>
            </a:r>
            <a:r>
              <a:rPr lang="en-US" altLang="en-US" sz="2400" i="1" dirty="0" smtClean="0">
                <a:cs typeface="Times New Roman" panose="02020603050405020304" pitchFamily="18" charset="0"/>
              </a:rPr>
              <a:t>F</a:t>
            </a:r>
            <a:r>
              <a:rPr lang="en-US" altLang="en-US" sz="2400" dirty="0" smtClean="0">
                <a:cs typeface="Times New Roman" panose="02020603050405020304" pitchFamily="18" charset="0"/>
              </a:rPr>
              <a:t> of functional, multivalued, and join dependencies if, </a:t>
            </a:r>
          </a:p>
          <a:p>
            <a:pPr marL="990600" lvl="1" indent="-533400" algn="just">
              <a:lnSpc>
                <a:spcPct val="150000"/>
              </a:lnSpc>
              <a:defRPr/>
            </a:pPr>
            <a:r>
              <a:rPr lang="en-US" altLang="en-US" sz="2800" b="1" dirty="0" smtClean="0">
                <a:latin typeface="Candara" panose="020E0502030303020204" pitchFamily="34" charset="0"/>
                <a:cs typeface="Times New Roman" panose="02020603050405020304" pitchFamily="18" charset="0"/>
              </a:rPr>
              <a:t>for every nontrivial join dependency JD(</a:t>
            </a:r>
            <a:r>
              <a:rPr lang="en-US" altLang="en-US" sz="2800" b="1" i="1" dirty="0" smtClean="0">
                <a:latin typeface="Candara" panose="020E0502030303020204" pitchFamily="34" charset="0"/>
                <a:cs typeface="Times New Roman" panose="02020603050405020304" pitchFamily="18" charset="0"/>
              </a:rPr>
              <a:t>R</a:t>
            </a:r>
            <a:r>
              <a:rPr lang="en-US" altLang="en-US" sz="2800" b="1" baseline="-30000" dirty="0" smtClean="0">
                <a:latin typeface="Candara" panose="020E0502030303020204" pitchFamily="34" charset="0"/>
                <a:cs typeface="Times New Roman" panose="02020603050405020304" pitchFamily="18" charset="0"/>
              </a:rPr>
              <a:t>1</a:t>
            </a:r>
            <a:r>
              <a:rPr lang="en-US" altLang="en-US" sz="2800" b="1" dirty="0" smtClean="0">
                <a:latin typeface="Candara" panose="020E0502030303020204" pitchFamily="34" charset="0"/>
                <a:cs typeface="Times New Roman" panose="02020603050405020304" pitchFamily="18" charset="0"/>
              </a:rPr>
              <a:t>, </a:t>
            </a:r>
            <a:r>
              <a:rPr lang="en-US" altLang="en-US" sz="2800" b="1" i="1" dirty="0" smtClean="0">
                <a:latin typeface="Candara" panose="020E0502030303020204" pitchFamily="34" charset="0"/>
                <a:cs typeface="Times New Roman" panose="02020603050405020304" pitchFamily="18" charset="0"/>
              </a:rPr>
              <a:t>R</a:t>
            </a:r>
            <a:r>
              <a:rPr lang="en-US" altLang="en-US" sz="2800" b="1" baseline="-30000" dirty="0" smtClean="0">
                <a:latin typeface="Candara" panose="020E0502030303020204" pitchFamily="34" charset="0"/>
                <a:cs typeface="Times New Roman" panose="02020603050405020304" pitchFamily="18" charset="0"/>
              </a:rPr>
              <a:t>2</a:t>
            </a:r>
            <a:r>
              <a:rPr lang="en-US" altLang="en-US" sz="2800" b="1" dirty="0" smtClean="0">
                <a:latin typeface="Candara" panose="020E0502030303020204" pitchFamily="34" charset="0"/>
                <a:cs typeface="Times New Roman" panose="02020603050405020304" pitchFamily="18" charset="0"/>
              </a:rPr>
              <a:t>, ..., </a:t>
            </a:r>
            <a:r>
              <a:rPr lang="en-US" altLang="en-US" sz="2800" b="1" i="1" dirty="0" smtClean="0">
                <a:latin typeface="Candara" panose="020E0502030303020204" pitchFamily="34" charset="0"/>
                <a:cs typeface="Times New Roman" panose="02020603050405020304" pitchFamily="18" charset="0"/>
              </a:rPr>
              <a:t>R</a:t>
            </a:r>
            <a:r>
              <a:rPr lang="en-US" altLang="en-US" sz="2800" b="1" baseline="-30000" dirty="0" smtClean="0">
                <a:latin typeface="Candara" panose="020E0502030303020204" pitchFamily="34" charset="0"/>
                <a:cs typeface="Times New Roman" panose="02020603050405020304" pitchFamily="18" charset="0"/>
              </a:rPr>
              <a:t>n</a:t>
            </a:r>
            <a:r>
              <a:rPr lang="en-US" altLang="en-US" sz="2800" b="1" dirty="0" smtClean="0">
                <a:latin typeface="Candara" panose="020E0502030303020204" pitchFamily="34" charset="0"/>
                <a:cs typeface="Times New Roman" panose="02020603050405020304" pitchFamily="18" charset="0"/>
              </a:rPr>
              <a:t>) in </a:t>
            </a:r>
            <a:r>
              <a:rPr lang="en-US" altLang="en-US" sz="2800" b="1" i="1" dirty="0" smtClean="0">
                <a:latin typeface="Candara" panose="020E0502030303020204" pitchFamily="34" charset="0"/>
                <a:cs typeface="Times New Roman" panose="02020603050405020304" pitchFamily="18" charset="0"/>
              </a:rPr>
              <a:t>F</a:t>
            </a:r>
            <a:r>
              <a:rPr lang="en-US" altLang="en-US" sz="2800" b="1" baseline="30000" dirty="0" smtClean="0">
                <a:latin typeface="Candara" panose="020E0502030303020204" pitchFamily="34" charset="0"/>
                <a:cs typeface="Times New Roman" panose="02020603050405020304" pitchFamily="18" charset="0"/>
              </a:rPr>
              <a:t>+</a:t>
            </a:r>
            <a:r>
              <a:rPr lang="en-US" altLang="en-US" sz="2800" b="1" dirty="0" smtClean="0">
                <a:latin typeface="Candara" panose="020E0502030303020204" pitchFamily="34" charset="0"/>
                <a:cs typeface="Times New Roman" panose="02020603050405020304" pitchFamily="18" charset="0"/>
              </a:rPr>
              <a:t> (that is, implied by </a:t>
            </a:r>
            <a:r>
              <a:rPr lang="en-US" altLang="en-US" sz="2800" b="1" i="1" dirty="0" smtClean="0">
                <a:latin typeface="Candara" panose="020E0502030303020204" pitchFamily="34" charset="0"/>
                <a:cs typeface="Times New Roman" panose="02020603050405020304" pitchFamily="18" charset="0"/>
              </a:rPr>
              <a:t>F</a:t>
            </a:r>
            <a:r>
              <a:rPr lang="en-US" altLang="en-US" sz="2800" b="1" dirty="0" smtClean="0">
                <a:latin typeface="Candara" panose="020E0502030303020204" pitchFamily="34" charset="0"/>
                <a:cs typeface="Times New Roman" panose="02020603050405020304" pitchFamily="18" charset="0"/>
              </a:rPr>
              <a:t>), </a:t>
            </a:r>
          </a:p>
          <a:p>
            <a:pPr marL="1371600" lvl="2" indent="-457200" algn="just">
              <a:lnSpc>
                <a:spcPct val="150000"/>
              </a:lnSpc>
              <a:defRPr/>
            </a:pPr>
            <a:r>
              <a:rPr lang="en-US" altLang="en-US" sz="2800" b="1" dirty="0" smtClean="0">
                <a:latin typeface="Candara" panose="020E0502030303020204" pitchFamily="34" charset="0"/>
                <a:cs typeface="Times New Roman" panose="02020603050405020304" pitchFamily="18" charset="0"/>
              </a:rPr>
              <a:t>every </a:t>
            </a:r>
            <a:r>
              <a:rPr lang="en-US" altLang="en-US" sz="2800" b="1" i="1" dirty="0" err="1" smtClean="0">
                <a:latin typeface="Candara" panose="020E0502030303020204" pitchFamily="34" charset="0"/>
                <a:cs typeface="Times New Roman" panose="02020603050405020304" pitchFamily="18" charset="0"/>
              </a:rPr>
              <a:t>R</a:t>
            </a:r>
            <a:r>
              <a:rPr lang="en-US" altLang="en-US" sz="2800" b="1" baseline="-30000" dirty="0" err="1" smtClean="0">
                <a:latin typeface="Candara" panose="020E0502030303020204" pitchFamily="34" charset="0"/>
                <a:cs typeface="Times New Roman" panose="02020603050405020304" pitchFamily="18" charset="0"/>
              </a:rPr>
              <a:t>i</a:t>
            </a:r>
            <a:r>
              <a:rPr lang="en-US" altLang="en-US" sz="2800" b="1" dirty="0" smtClean="0">
                <a:latin typeface="Candara" panose="020E0502030303020204" pitchFamily="34" charset="0"/>
                <a:cs typeface="Times New Roman" panose="02020603050405020304" pitchFamily="18" charset="0"/>
              </a:rPr>
              <a:t> is a </a:t>
            </a:r>
            <a:r>
              <a:rPr lang="en-US" altLang="en-US" sz="2800" b="1" dirty="0" err="1" smtClean="0">
                <a:latin typeface="Candara" panose="020E0502030303020204" pitchFamily="34" charset="0"/>
                <a:cs typeface="Times New Roman" panose="02020603050405020304" pitchFamily="18" charset="0"/>
              </a:rPr>
              <a:t>superkey</a:t>
            </a:r>
            <a:r>
              <a:rPr lang="en-US" altLang="en-US" sz="2800" b="1" dirty="0" smtClean="0">
                <a:latin typeface="Candara" panose="020E0502030303020204" pitchFamily="34" charset="0"/>
                <a:cs typeface="Times New Roman" panose="02020603050405020304" pitchFamily="18" charset="0"/>
              </a:rPr>
              <a:t> of </a:t>
            </a:r>
            <a:r>
              <a:rPr lang="en-US" altLang="en-US" sz="2800" b="1" i="1" dirty="0" smtClean="0">
                <a:latin typeface="Candara" panose="020E0502030303020204" pitchFamily="34" charset="0"/>
                <a:cs typeface="Times New Roman" panose="02020603050405020304" pitchFamily="18" charset="0"/>
              </a:rPr>
              <a:t>R</a:t>
            </a:r>
            <a:r>
              <a:rPr lang="en-US" altLang="en-US" sz="2800" b="1" dirty="0" smtClean="0">
                <a:latin typeface="Candara" panose="020E0502030303020204" pitchFamily="34" charset="0"/>
                <a:cs typeface="Times New Roman" panose="02020603050405020304" pitchFamily="18" charset="0"/>
              </a:rPr>
              <a:t>.</a:t>
            </a:r>
          </a:p>
          <a:p>
            <a:pPr marL="571500" indent="-457200" algn="just">
              <a:lnSpc>
                <a:spcPct val="150000"/>
              </a:lnSpc>
              <a:defRPr/>
            </a:pPr>
            <a:r>
              <a:rPr lang="en-US" altLang="en-US" sz="2400" dirty="0" smtClean="0">
                <a:solidFill>
                  <a:srgbClr val="990033"/>
                </a:solidFill>
                <a:cs typeface="Times New Roman" panose="02020603050405020304" pitchFamily="18" charset="0"/>
              </a:rPr>
              <a:t>Discovering join dependencies in practical databases with hundreds of relations is next to impossible. </a:t>
            </a:r>
          </a:p>
          <a:p>
            <a:pPr marL="571500" indent="-457200" algn="just">
              <a:lnSpc>
                <a:spcPct val="150000"/>
              </a:lnSpc>
              <a:defRPr/>
            </a:pPr>
            <a:r>
              <a:rPr lang="en-US" altLang="en-US" sz="2400" b="1" dirty="0" smtClean="0">
                <a:solidFill>
                  <a:srgbClr val="00B050"/>
                </a:solidFill>
                <a:cs typeface="Times New Roman" panose="02020603050405020304" pitchFamily="18" charset="0"/>
              </a:rPr>
              <a:t>Therefore, 5NF is rarely used in practice.</a:t>
            </a:r>
            <a:endParaRPr lang="en-US" altLang="en-US" sz="2400" b="1" dirty="0">
              <a:solidFill>
                <a:srgbClr val="00B050"/>
              </a:solidFill>
              <a:cs typeface="Times New Roman" panose="02020603050405020304" pitchFamily="18" charset="0"/>
            </a:endParaRPr>
          </a:p>
        </p:txBody>
      </p:sp>
    </p:spTree>
    <p:extLst>
      <p:ext uri="{BB962C8B-B14F-4D97-AF65-F5344CB8AC3E}">
        <p14:creationId xmlns:p14="http://schemas.microsoft.com/office/powerpoint/2010/main" val="3848983710"/>
      </p:ext>
    </p:extLst>
  </p:cSld>
  <p:clrMapOvr>
    <a:masterClrMapping/>
  </p:clrMapOvr>
  <p:transition spd="med"/>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5346" name="Rectangle 2"/>
          <p:cNvSpPr>
            <a:spLocks noGrp="1" noChangeArrowheads="1"/>
          </p:cNvSpPr>
          <p:nvPr>
            <p:ph type="title"/>
          </p:nvPr>
        </p:nvSpPr>
        <p:spPr>
          <a:xfrm>
            <a:off x="0" y="-1"/>
            <a:ext cx="9143999" cy="609601"/>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lstStyle/>
          <a:p>
            <a:pPr>
              <a:defRPr/>
            </a:pPr>
            <a:r>
              <a:rPr lang="en-CA" sz="2800" b="1" dirty="0">
                <a:effectLst>
                  <a:outerShdw blurRad="38100" dist="38100" dir="2700000" algn="tl">
                    <a:srgbClr val="000000">
                      <a:alpha val="43137"/>
                    </a:srgbClr>
                  </a:outerShdw>
                </a:effectLst>
              </a:rPr>
              <a:t>Practical Use of Normal Forms</a:t>
            </a:r>
            <a:endParaRPr lang="en-US" altLang="en-US" sz="2800" b="1" dirty="0">
              <a:effectLst>
                <a:outerShdw blurRad="38100" dist="38100" dir="2700000" algn="tl">
                  <a:srgbClr val="000000">
                    <a:alpha val="43137"/>
                  </a:srgbClr>
                </a:outerShdw>
              </a:effectLst>
              <a:ea typeface="Times New Roman" charset="0"/>
              <a:cs typeface="Times New Roman" charset="0"/>
            </a:endParaRPr>
          </a:p>
        </p:txBody>
      </p:sp>
      <p:sp>
        <p:nvSpPr>
          <p:cNvPr id="125956" name="Rectangle 3"/>
          <p:cNvSpPr>
            <a:spLocks noGrp="1" noChangeArrowheads="1"/>
          </p:cNvSpPr>
          <p:nvPr>
            <p:ph type="body" idx="1"/>
          </p:nvPr>
        </p:nvSpPr>
        <p:spPr>
          <a:xfrm>
            <a:off x="47624" y="642731"/>
            <a:ext cx="9039226" cy="6172199"/>
          </a:xfrm>
        </p:spPr>
        <p:txBody>
          <a:bodyPr/>
          <a:lstStyle/>
          <a:p>
            <a:pPr algn="just">
              <a:lnSpc>
                <a:spcPct val="200000"/>
              </a:lnSpc>
              <a:buFont typeface="Wingdings" panose="05000000000000000000" pitchFamily="2" charset="2"/>
              <a:buChar char="§"/>
              <a:defRPr/>
            </a:pPr>
            <a:r>
              <a:rPr lang="en-CA" sz="3600" dirty="0" smtClean="0">
                <a:latin typeface="Candara" panose="020E0502030303020204" pitchFamily="34" charset="0"/>
              </a:rPr>
              <a:t>Assuring </a:t>
            </a:r>
            <a:r>
              <a:rPr lang="en-CA" sz="3600" dirty="0">
                <a:latin typeface="Candara" panose="020E0502030303020204" pitchFamily="34" charset="0"/>
              </a:rPr>
              <a:t>that the designs are </a:t>
            </a:r>
            <a:endParaRPr lang="en-CA" sz="3600" dirty="0" smtClean="0">
              <a:latin typeface="Candara" panose="020E0502030303020204" pitchFamily="34" charset="0"/>
            </a:endParaRPr>
          </a:p>
          <a:p>
            <a:pPr lvl="1" algn="just">
              <a:lnSpc>
                <a:spcPct val="200000"/>
              </a:lnSpc>
              <a:buFont typeface="Wingdings" panose="05000000000000000000" pitchFamily="2" charset="2"/>
              <a:buChar char="§"/>
              <a:defRPr/>
            </a:pPr>
            <a:r>
              <a:rPr lang="en-CA" sz="3400" b="1" dirty="0" smtClean="0">
                <a:latin typeface="Candara" panose="020E0502030303020204" pitchFamily="34" charset="0"/>
              </a:rPr>
              <a:t>good </a:t>
            </a:r>
            <a:r>
              <a:rPr lang="en-CA" sz="3400" b="1" dirty="0">
                <a:latin typeface="Candara" panose="020E0502030303020204" pitchFamily="34" charset="0"/>
              </a:rPr>
              <a:t>quality </a:t>
            </a:r>
            <a:r>
              <a:rPr lang="en-CA" sz="3400" dirty="0">
                <a:latin typeface="Candara" panose="020E0502030303020204" pitchFamily="34" charset="0"/>
              </a:rPr>
              <a:t>and </a:t>
            </a:r>
            <a:endParaRPr lang="en-CA" sz="3400" dirty="0" smtClean="0">
              <a:latin typeface="Candara" panose="020E0502030303020204" pitchFamily="34" charset="0"/>
            </a:endParaRPr>
          </a:p>
          <a:p>
            <a:pPr lvl="1" algn="just">
              <a:lnSpc>
                <a:spcPct val="200000"/>
              </a:lnSpc>
              <a:buFont typeface="Wingdings" panose="05000000000000000000" pitchFamily="2" charset="2"/>
              <a:buChar char="§"/>
              <a:defRPr/>
            </a:pPr>
            <a:r>
              <a:rPr lang="en-CA" sz="3400" b="1" dirty="0" smtClean="0">
                <a:latin typeface="Candara" panose="020E0502030303020204" pitchFamily="34" charset="0"/>
              </a:rPr>
              <a:t>sustainable</a:t>
            </a:r>
            <a:r>
              <a:rPr lang="en-CA" sz="3400" dirty="0" smtClean="0">
                <a:latin typeface="Candara" panose="020E0502030303020204" pitchFamily="34" charset="0"/>
              </a:rPr>
              <a:t> </a:t>
            </a:r>
            <a:r>
              <a:rPr lang="en-CA" sz="3400" b="1" dirty="0">
                <a:latin typeface="Candara" panose="020E0502030303020204" pitchFamily="34" charset="0"/>
              </a:rPr>
              <a:t>over long periods of time</a:t>
            </a:r>
            <a:r>
              <a:rPr lang="en-CA" sz="3400" dirty="0">
                <a:latin typeface="Candara" panose="020E0502030303020204" pitchFamily="34" charset="0"/>
              </a:rPr>
              <a:t>. </a:t>
            </a:r>
            <a:endParaRPr lang="en-CA" sz="3400" dirty="0" smtClean="0">
              <a:latin typeface="Candara" panose="020E0502030303020204" pitchFamily="34" charset="0"/>
            </a:endParaRPr>
          </a:p>
          <a:p>
            <a:pPr algn="just">
              <a:lnSpc>
                <a:spcPct val="200000"/>
              </a:lnSpc>
              <a:buFont typeface="Wingdings" panose="05000000000000000000" pitchFamily="2" charset="2"/>
              <a:buChar char="§"/>
              <a:defRPr/>
            </a:pPr>
            <a:r>
              <a:rPr lang="en-CA" sz="3600" b="1" dirty="0">
                <a:latin typeface="Candara" panose="020E0502030303020204" pitchFamily="34" charset="0"/>
              </a:rPr>
              <a:t>Reduces data redundancy and </a:t>
            </a:r>
          </a:p>
          <a:p>
            <a:pPr algn="just">
              <a:lnSpc>
                <a:spcPct val="200000"/>
              </a:lnSpc>
              <a:buFont typeface="Wingdings" panose="05000000000000000000" pitchFamily="2" charset="2"/>
              <a:buChar char="§"/>
              <a:defRPr/>
            </a:pPr>
            <a:r>
              <a:rPr lang="en-CA" sz="3600" b="1" dirty="0" smtClean="0">
                <a:latin typeface="Candara" panose="020E0502030303020204" pitchFamily="34" charset="0"/>
              </a:rPr>
              <a:t>Improves</a:t>
            </a:r>
            <a:r>
              <a:rPr lang="en-CA" sz="3600" dirty="0" smtClean="0">
                <a:latin typeface="Candara" panose="020E0502030303020204" pitchFamily="34" charset="0"/>
              </a:rPr>
              <a:t> </a:t>
            </a:r>
            <a:r>
              <a:rPr lang="en-CA" sz="3600" b="1" dirty="0">
                <a:latin typeface="Candara" panose="020E0502030303020204" pitchFamily="34" charset="0"/>
              </a:rPr>
              <a:t>data integrity</a:t>
            </a:r>
            <a:r>
              <a:rPr lang="en-CA" sz="3600" dirty="0">
                <a:latin typeface="Candara" panose="020E0502030303020204" pitchFamily="34" charset="0"/>
              </a:rPr>
              <a:t>.</a:t>
            </a:r>
          </a:p>
          <a:p>
            <a:pPr marL="0" indent="0" algn="just">
              <a:lnSpc>
                <a:spcPct val="200000"/>
              </a:lnSpc>
              <a:buNone/>
              <a:defRPr/>
            </a:pPr>
            <a:endParaRPr lang="en-CA" sz="3600" dirty="0" smtClean="0">
              <a:latin typeface="Candara" panose="020E0502030303020204" pitchFamily="34" charset="0"/>
            </a:endParaRPr>
          </a:p>
        </p:txBody>
      </p:sp>
    </p:spTree>
    <p:extLst>
      <p:ext uri="{BB962C8B-B14F-4D97-AF65-F5344CB8AC3E}">
        <p14:creationId xmlns:p14="http://schemas.microsoft.com/office/powerpoint/2010/main" val="301240348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2595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595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595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595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595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956" grpId="0" uiExpand="1" build="p"/>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5346" name="Rectangle 2"/>
          <p:cNvSpPr>
            <a:spLocks noGrp="1" noChangeArrowheads="1"/>
          </p:cNvSpPr>
          <p:nvPr>
            <p:ph type="title"/>
          </p:nvPr>
        </p:nvSpPr>
        <p:spPr>
          <a:xfrm>
            <a:off x="0" y="-1"/>
            <a:ext cx="9143999" cy="609601"/>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lstStyle/>
          <a:p>
            <a:pPr>
              <a:defRPr/>
            </a:pPr>
            <a:r>
              <a:rPr lang="en-CA" sz="2800" b="1" dirty="0">
                <a:effectLst>
                  <a:outerShdw blurRad="38100" dist="38100" dir="2700000" algn="tl">
                    <a:srgbClr val="000000">
                      <a:alpha val="43137"/>
                    </a:srgbClr>
                  </a:outerShdw>
                </a:effectLst>
              </a:rPr>
              <a:t>Practical Use of Normal Forms</a:t>
            </a:r>
            <a:endParaRPr lang="en-US" altLang="en-US" sz="2800" b="1" dirty="0">
              <a:effectLst>
                <a:outerShdw blurRad="38100" dist="38100" dir="2700000" algn="tl">
                  <a:srgbClr val="000000">
                    <a:alpha val="43137"/>
                  </a:srgbClr>
                </a:outerShdw>
              </a:effectLst>
              <a:ea typeface="Times New Roman" charset="0"/>
              <a:cs typeface="Times New Roman" charset="0"/>
            </a:endParaRPr>
          </a:p>
        </p:txBody>
      </p:sp>
      <p:sp>
        <p:nvSpPr>
          <p:cNvPr id="125956" name="Rectangle 3"/>
          <p:cNvSpPr>
            <a:spLocks noGrp="1" noChangeArrowheads="1"/>
          </p:cNvSpPr>
          <p:nvPr>
            <p:ph type="body" idx="1"/>
          </p:nvPr>
        </p:nvSpPr>
        <p:spPr>
          <a:xfrm>
            <a:off x="47624" y="642731"/>
            <a:ext cx="9039226" cy="6172199"/>
          </a:xfrm>
        </p:spPr>
        <p:txBody>
          <a:bodyPr/>
          <a:lstStyle/>
          <a:p>
            <a:pPr algn="just">
              <a:lnSpc>
                <a:spcPct val="150000"/>
              </a:lnSpc>
              <a:buFont typeface="Wingdings" panose="05000000000000000000" pitchFamily="2" charset="2"/>
              <a:buChar char="§"/>
              <a:defRPr/>
            </a:pPr>
            <a:r>
              <a:rPr lang="en-CA" dirty="0" smtClean="0">
                <a:latin typeface="Candara" panose="020E0502030303020204" pitchFamily="34" charset="0"/>
              </a:rPr>
              <a:t>Existing </a:t>
            </a:r>
            <a:r>
              <a:rPr lang="en-CA" dirty="0">
                <a:latin typeface="Candara" panose="020E0502030303020204" pitchFamily="34" charset="0"/>
              </a:rPr>
              <a:t>designs are evaluated by applying the tests for normal </a:t>
            </a:r>
            <a:r>
              <a:rPr lang="en-CA" dirty="0" smtClean="0">
                <a:latin typeface="Candara" panose="020E0502030303020204" pitchFamily="34" charset="0"/>
              </a:rPr>
              <a:t>forms.</a:t>
            </a:r>
          </a:p>
          <a:p>
            <a:pPr algn="just">
              <a:lnSpc>
                <a:spcPct val="150000"/>
              </a:lnSpc>
              <a:buFont typeface="Wingdings" panose="05000000000000000000" pitchFamily="2" charset="2"/>
              <a:buChar char="§"/>
              <a:defRPr/>
            </a:pPr>
            <a:r>
              <a:rPr lang="en-CA" dirty="0" smtClean="0">
                <a:latin typeface="Candara" panose="020E0502030303020204" pitchFamily="34" charset="0"/>
              </a:rPr>
              <a:t>Another </a:t>
            </a:r>
            <a:r>
              <a:rPr lang="en-CA" dirty="0">
                <a:latin typeface="Candara" panose="020E0502030303020204" pitchFamily="34" charset="0"/>
              </a:rPr>
              <a:t>point worth noting is that the database designers need not normalize to the highest possible normal form. </a:t>
            </a:r>
            <a:endParaRPr lang="en-CA" dirty="0" smtClean="0">
              <a:latin typeface="Candara" panose="020E0502030303020204" pitchFamily="34" charset="0"/>
            </a:endParaRPr>
          </a:p>
          <a:p>
            <a:pPr lvl="1" algn="just">
              <a:lnSpc>
                <a:spcPct val="150000"/>
              </a:lnSpc>
              <a:buFont typeface="Wingdings" panose="05000000000000000000" pitchFamily="2" charset="2"/>
              <a:buChar char="§"/>
              <a:defRPr/>
            </a:pPr>
            <a:r>
              <a:rPr lang="en-CA" sz="2800" dirty="0" smtClean="0">
                <a:latin typeface="Candara" panose="020E0502030303020204" pitchFamily="34" charset="0"/>
              </a:rPr>
              <a:t>Relations </a:t>
            </a:r>
            <a:r>
              <a:rPr lang="en-CA" sz="2800" b="1" dirty="0">
                <a:latin typeface="Candara" panose="020E0502030303020204" pitchFamily="34" charset="0"/>
              </a:rPr>
              <a:t>may be left in a lower normalization status</a:t>
            </a:r>
            <a:r>
              <a:rPr lang="en-CA" sz="2800" dirty="0">
                <a:latin typeface="Candara" panose="020E0502030303020204" pitchFamily="34" charset="0"/>
              </a:rPr>
              <a:t>, such as 2NF, for </a:t>
            </a:r>
            <a:r>
              <a:rPr lang="en-CA" sz="2800" b="1" dirty="0">
                <a:latin typeface="Candara" panose="020E0502030303020204" pitchFamily="34" charset="0"/>
              </a:rPr>
              <a:t>performance </a:t>
            </a:r>
            <a:r>
              <a:rPr lang="en-CA" sz="2800" b="1" dirty="0" smtClean="0">
                <a:latin typeface="Candara" panose="020E0502030303020204" pitchFamily="34" charset="0"/>
              </a:rPr>
              <a:t>reasons</a:t>
            </a:r>
            <a:r>
              <a:rPr lang="en-CA" sz="2800" dirty="0" smtClean="0">
                <a:latin typeface="Candara" panose="020E0502030303020204" pitchFamily="34" charset="0"/>
              </a:rPr>
              <a:t>. Doing </a:t>
            </a:r>
            <a:r>
              <a:rPr lang="en-CA" sz="2800" dirty="0">
                <a:latin typeface="Candara" panose="020E0502030303020204" pitchFamily="34" charset="0"/>
              </a:rPr>
              <a:t>so incurs the corresponding penalties of dealing with the anomalies</a:t>
            </a:r>
            <a:r>
              <a:rPr lang="en-CA" sz="2800" dirty="0" smtClean="0">
                <a:latin typeface="Candara" panose="020E0502030303020204" pitchFamily="34" charset="0"/>
              </a:rPr>
              <a:t>.</a:t>
            </a:r>
          </a:p>
        </p:txBody>
      </p:sp>
    </p:spTree>
    <p:extLst>
      <p:ext uri="{BB962C8B-B14F-4D97-AF65-F5344CB8AC3E}">
        <p14:creationId xmlns:p14="http://schemas.microsoft.com/office/powerpoint/2010/main" val="129977233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95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0" y="0"/>
            <a:ext cx="9144000" cy="761999"/>
          </a:xfrm>
        </p:spPr>
        <p:txBody>
          <a:bodyPr/>
          <a:lstStyle/>
          <a:p>
            <a:pPr eaLnBrk="1" hangingPunct="1"/>
            <a:r>
              <a:rPr lang="en-US" altLang="en-US" b="1" dirty="0" smtClean="0">
                <a:effectLst>
                  <a:outerShdw blurRad="38100" dist="38100" dir="2700000" algn="tl">
                    <a:srgbClr val="000000">
                      <a:alpha val="43137"/>
                    </a:srgbClr>
                  </a:outerShdw>
                </a:effectLst>
              </a:rPr>
              <a:t>Summary</a:t>
            </a:r>
          </a:p>
        </p:txBody>
      </p:sp>
      <p:sp>
        <p:nvSpPr>
          <p:cNvPr id="131075" name="Rectangle 3"/>
          <p:cNvSpPr>
            <a:spLocks noGrp="1" noChangeArrowheads="1"/>
          </p:cNvSpPr>
          <p:nvPr>
            <p:ph idx="1"/>
          </p:nvPr>
        </p:nvSpPr>
        <p:spPr>
          <a:xfrm>
            <a:off x="101600" y="838200"/>
            <a:ext cx="8966200" cy="5867400"/>
          </a:xfrm>
        </p:spPr>
        <p:txBody>
          <a:bodyPr/>
          <a:lstStyle/>
          <a:p>
            <a:pPr eaLnBrk="1" hangingPunct="1">
              <a:lnSpc>
                <a:spcPct val="150000"/>
              </a:lnSpc>
            </a:pPr>
            <a:r>
              <a:rPr lang="en-US" altLang="en-US" sz="3600" dirty="0" smtClean="0"/>
              <a:t>Normal Forms (1NF, 2NF, 3NF) Based on Primary Keys</a:t>
            </a:r>
          </a:p>
          <a:p>
            <a:pPr eaLnBrk="1" hangingPunct="1">
              <a:lnSpc>
                <a:spcPct val="150000"/>
              </a:lnSpc>
            </a:pPr>
            <a:r>
              <a:rPr lang="en-US" altLang="en-US" sz="3600" dirty="0" smtClean="0"/>
              <a:t>General Normal Form Definitions of 2NF and 3NF (For Multiple Keys)</a:t>
            </a:r>
          </a:p>
          <a:p>
            <a:pPr eaLnBrk="1" hangingPunct="1">
              <a:lnSpc>
                <a:spcPct val="150000"/>
              </a:lnSpc>
            </a:pPr>
            <a:r>
              <a:rPr lang="en-US" altLang="en-US" sz="3600" dirty="0" smtClean="0"/>
              <a:t>BCNF (Boyce-</a:t>
            </a:r>
            <a:r>
              <a:rPr lang="en-US" altLang="en-US" sz="3600" dirty="0" err="1" smtClean="0"/>
              <a:t>Codd</a:t>
            </a:r>
            <a:r>
              <a:rPr lang="en-US" altLang="en-US" sz="3600" dirty="0" smtClean="0"/>
              <a:t> Normal Form)</a:t>
            </a:r>
          </a:p>
          <a:p>
            <a:pPr eaLnBrk="1" hangingPunct="1">
              <a:lnSpc>
                <a:spcPct val="150000"/>
              </a:lnSpc>
            </a:pPr>
            <a:r>
              <a:rPr lang="en-US" altLang="en-US" sz="3600" dirty="0" smtClean="0"/>
              <a:t>Fourth and Fifth Normal Forms</a:t>
            </a:r>
          </a:p>
        </p:txBody>
      </p:sp>
    </p:spTree>
    <p:extLst>
      <p:ext uri="{BB962C8B-B14F-4D97-AF65-F5344CB8AC3E}">
        <p14:creationId xmlns:p14="http://schemas.microsoft.com/office/powerpoint/2010/main" val="3924481488"/>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6"/>
          <p:cNvSpPr>
            <a:spLocks noGrp="1" noChangeArrowheads="1"/>
          </p:cNvSpPr>
          <p:nvPr>
            <p:ph type="title"/>
          </p:nvPr>
        </p:nvSpPr>
        <p:spPr>
          <a:xfrm>
            <a:off x="0" y="0"/>
            <a:ext cx="9144000" cy="720725"/>
          </a:xfrm>
        </p:spPr>
        <p:txBody>
          <a:bodyPr/>
          <a:lstStyle/>
          <a:p>
            <a:pPr eaLnBrk="1" hangingPunct="1"/>
            <a:r>
              <a:rPr lang="en-US" altLang="en-US" smtClean="0"/>
              <a:t>Normalization of Relations (2)</a:t>
            </a:r>
          </a:p>
        </p:txBody>
      </p:sp>
      <p:sp>
        <p:nvSpPr>
          <p:cNvPr id="66563" name="Rectangle 7"/>
          <p:cNvSpPr>
            <a:spLocks noGrp="1" noChangeArrowheads="1"/>
          </p:cNvSpPr>
          <p:nvPr>
            <p:ph idx="1"/>
          </p:nvPr>
        </p:nvSpPr>
        <p:spPr>
          <a:xfrm>
            <a:off x="101600" y="743874"/>
            <a:ext cx="8966200" cy="6114126"/>
          </a:xfrm>
        </p:spPr>
        <p:txBody>
          <a:bodyPr/>
          <a:lstStyle/>
          <a:p>
            <a:pPr eaLnBrk="1" hangingPunct="1">
              <a:lnSpc>
                <a:spcPct val="150000"/>
              </a:lnSpc>
            </a:pPr>
            <a:r>
              <a:rPr lang="en-US" altLang="en-US" dirty="0" smtClean="0"/>
              <a:t>2NF, 3NF, BCNF </a:t>
            </a:r>
          </a:p>
          <a:p>
            <a:pPr lvl="1" eaLnBrk="1" hangingPunct="1">
              <a:lnSpc>
                <a:spcPct val="150000"/>
              </a:lnSpc>
            </a:pPr>
            <a:r>
              <a:rPr lang="en-US" altLang="en-US" dirty="0" smtClean="0"/>
              <a:t>based on keys and FDs of a relation schema</a:t>
            </a:r>
          </a:p>
          <a:p>
            <a:pPr eaLnBrk="1" hangingPunct="1">
              <a:lnSpc>
                <a:spcPct val="150000"/>
              </a:lnSpc>
            </a:pPr>
            <a:r>
              <a:rPr lang="en-US" altLang="en-US" dirty="0" smtClean="0"/>
              <a:t>4NF</a:t>
            </a:r>
          </a:p>
          <a:p>
            <a:pPr lvl="1" eaLnBrk="1" hangingPunct="1">
              <a:lnSpc>
                <a:spcPct val="150000"/>
              </a:lnSpc>
            </a:pPr>
            <a:r>
              <a:rPr lang="en-US" altLang="en-US" dirty="0" smtClean="0"/>
              <a:t>based on keys, multi-valued dependencies : </a:t>
            </a:r>
            <a:r>
              <a:rPr lang="en-US" altLang="en-US" b="1" dirty="0" smtClean="0"/>
              <a:t>MVDs</a:t>
            </a:r>
            <a:r>
              <a:rPr lang="en-US" altLang="en-US" dirty="0" smtClean="0"/>
              <a:t>; </a:t>
            </a:r>
          </a:p>
          <a:p>
            <a:pPr eaLnBrk="1" hangingPunct="1">
              <a:lnSpc>
                <a:spcPct val="150000"/>
              </a:lnSpc>
            </a:pPr>
            <a:r>
              <a:rPr lang="en-US" altLang="en-US" dirty="0" smtClean="0"/>
              <a:t>5NF </a:t>
            </a:r>
          </a:p>
          <a:p>
            <a:pPr lvl="1" eaLnBrk="1" hangingPunct="1">
              <a:lnSpc>
                <a:spcPct val="150000"/>
              </a:lnSpc>
            </a:pPr>
            <a:r>
              <a:rPr lang="en-US" altLang="en-US" dirty="0" smtClean="0"/>
              <a:t>based on keys, join dependencies : </a:t>
            </a:r>
            <a:r>
              <a:rPr lang="en-US" altLang="en-US" b="1" dirty="0" smtClean="0"/>
              <a:t>JDs</a:t>
            </a:r>
          </a:p>
          <a:p>
            <a:pPr eaLnBrk="1" hangingPunct="1"/>
            <a:endParaRPr lang="en-US" altLang="en-US" dirty="0" smtClean="0"/>
          </a:p>
          <a:p>
            <a:pPr eaLnBrk="1" hangingPunct="1"/>
            <a:r>
              <a:rPr lang="en-US" altLang="en-US" dirty="0" smtClean="0"/>
              <a:t>Additional properties may be needed to ensure a good relational design (</a:t>
            </a:r>
            <a:r>
              <a:rPr lang="en-US" altLang="en-US" b="1" dirty="0" smtClean="0"/>
              <a:t>lossless join, dependency preservation</a:t>
            </a:r>
            <a:r>
              <a:rPr lang="en-US" altLang="en-US" dirty="0"/>
              <a:t>)</a:t>
            </a:r>
            <a:endParaRPr lang="en-US" altLang="en-US" dirty="0" smtClean="0"/>
          </a:p>
        </p:txBody>
      </p:sp>
    </p:spTree>
    <p:extLst>
      <p:ext uri="{BB962C8B-B14F-4D97-AF65-F5344CB8AC3E}">
        <p14:creationId xmlns:p14="http://schemas.microsoft.com/office/powerpoint/2010/main" val="1426584849"/>
      </p:ext>
    </p:extLst>
  </p:cSld>
  <p:clrMapOvr>
    <a:masterClrMapping/>
  </p:clrMapOvr>
  <p:transition spd="med"/>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lends">
  <a:themeElements>
    <a:clrScheme name="Blends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fontScheme name="Blend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CA" sz="24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CA" sz="2400" b="0" i="0" u="none" strike="noStrike" cap="none" normalizeH="0" baseline="0" smtClean="0">
            <a:ln>
              <a:noFill/>
            </a:ln>
            <a:solidFill>
              <a:schemeClr val="tx1"/>
            </a:solidFill>
            <a:effectLst/>
            <a:latin typeface="Arial" charset="0"/>
          </a:defRPr>
        </a:defPPr>
      </a:lstStyle>
    </a:lnDef>
  </a:objectDefaults>
  <a:extraClrSchemeLst>
    <a:extraClrScheme>
      <a:clrScheme name="Blends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Blends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Blends 3">
        <a:dk1>
          <a:srgbClr val="000000"/>
        </a:dk1>
        <a:lt1>
          <a:srgbClr val="FFFFFF"/>
        </a:lt1>
        <a:dk2>
          <a:srgbClr val="000000"/>
        </a:dk2>
        <a:lt2>
          <a:srgbClr val="5F5F5F"/>
        </a:lt2>
        <a:accent1>
          <a:srgbClr val="EAEAEA"/>
        </a:accent1>
        <a:accent2>
          <a:srgbClr val="808080"/>
        </a:accent2>
        <a:accent3>
          <a:srgbClr val="FFFFFF"/>
        </a:accent3>
        <a:accent4>
          <a:srgbClr val="000000"/>
        </a:accent4>
        <a:accent5>
          <a:srgbClr val="F3F3F3"/>
        </a:accent5>
        <a:accent6>
          <a:srgbClr val="737373"/>
        </a:accent6>
        <a:hlink>
          <a:srgbClr val="4D4D4D"/>
        </a:hlink>
        <a:folHlink>
          <a:srgbClr val="C0C0C0"/>
        </a:folHlink>
      </a:clrScheme>
      <a:clrMap bg1="lt1" tx1="dk1" bg2="lt2" tx2="dk2" accent1="accent1" accent2="accent2" accent3="accent3" accent4="accent4" accent5="accent5" accent6="accent6" hlink="hlink" folHlink="folHlink"/>
    </a:extraClrScheme>
    <a:extraClrScheme>
      <a:clrScheme name="Blends 4">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Blends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Blends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
      <a:clrScheme name="Blends 7">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C:\Program Files\Microsoft Office\Templates\Presentation Designs\Blends.pot</Template>
  <TotalTime>17751</TotalTime>
  <Words>5852</Words>
  <Application>Microsoft Office PowerPoint</Application>
  <PresentationFormat>Letter Paper (8.5x11 in)</PresentationFormat>
  <Paragraphs>1090</Paragraphs>
  <Slides>84</Slides>
  <Notes>75</Notes>
  <HiddenSlides>0</HiddenSlides>
  <MMClips>0</MMClips>
  <ScaleCrop>false</ScaleCrop>
  <HeadingPairs>
    <vt:vector size="6" baseType="variant">
      <vt:variant>
        <vt:lpstr>Fonts Used</vt:lpstr>
      </vt:variant>
      <vt:variant>
        <vt:i4>17</vt:i4>
      </vt:variant>
      <vt:variant>
        <vt:lpstr>Theme</vt:lpstr>
      </vt:variant>
      <vt:variant>
        <vt:i4>1</vt:i4>
      </vt:variant>
      <vt:variant>
        <vt:lpstr>Slide Titles</vt:lpstr>
      </vt:variant>
      <vt:variant>
        <vt:i4>84</vt:i4>
      </vt:variant>
    </vt:vector>
  </HeadingPairs>
  <TitlesOfParts>
    <vt:vector size="102" baseType="lpstr">
      <vt:lpstr>MS PGothic</vt:lpstr>
      <vt:lpstr>MS PGothic</vt:lpstr>
      <vt:lpstr>Arial</vt:lpstr>
      <vt:lpstr>Arial Narrow</vt:lpstr>
      <vt:lpstr>Bahnschrift</vt:lpstr>
      <vt:lpstr>Calibri</vt:lpstr>
      <vt:lpstr>Cambria Math</vt:lpstr>
      <vt:lpstr>Candara</vt:lpstr>
      <vt:lpstr>Lucida Grande</vt:lpstr>
      <vt:lpstr>Segoe WP Semibold</vt:lpstr>
      <vt:lpstr>Symbol</vt:lpstr>
      <vt:lpstr>Tahoma</vt:lpstr>
      <vt:lpstr>Times New Roman</vt:lpstr>
      <vt:lpstr>Verdana</vt:lpstr>
      <vt:lpstr>Wingdings</vt:lpstr>
      <vt:lpstr>Wingdings 3</vt:lpstr>
      <vt:lpstr>ヒラギノ角ゴ Pro W3</vt:lpstr>
      <vt:lpstr>Blends</vt:lpstr>
      <vt:lpstr>PowerPoint Presentation</vt:lpstr>
      <vt:lpstr> </vt:lpstr>
      <vt:lpstr>Review: Database Design</vt:lpstr>
      <vt:lpstr>Refining an ER Diagram</vt:lpstr>
      <vt:lpstr>Definitions of Keys and Attributes Participating in Keys</vt:lpstr>
      <vt:lpstr>Definitions of Keys and Attributes Participating in Keys (2)</vt:lpstr>
      <vt:lpstr>Normal Forms Based on Primary Keys </vt:lpstr>
      <vt:lpstr>Normalization of Relations (1)</vt:lpstr>
      <vt:lpstr>Normalization of Relations (2)</vt:lpstr>
      <vt:lpstr>Normalization of Relations (3)</vt:lpstr>
      <vt:lpstr>First Normal Form (1NF) </vt:lpstr>
      <vt:lpstr>First Normal Form (1NF) </vt:lpstr>
      <vt:lpstr>First Normal Form (1NF) </vt:lpstr>
      <vt:lpstr>First Normal Form (1NF) </vt:lpstr>
      <vt:lpstr>PowerPoint Presentation</vt:lpstr>
      <vt:lpstr>PowerPoint Presentation</vt:lpstr>
      <vt:lpstr>PowerPoint Presentation</vt:lpstr>
      <vt:lpstr>First Normal Form </vt:lpstr>
      <vt:lpstr>Normalization into 1NF</vt:lpstr>
      <vt:lpstr>Normalization into 1NF</vt:lpstr>
      <vt:lpstr>Normalization into 1NF</vt:lpstr>
      <vt:lpstr>Normalization into 1NF</vt:lpstr>
      <vt:lpstr>Normalizing nested relations into 1NF</vt:lpstr>
      <vt:lpstr>Normalizing nested relations into 1NF</vt:lpstr>
      <vt:lpstr>Normalizing nested relations into 1NF</vt:lpstr>
      <vt:lpstr>Normalizing nested relations into 1NF</vt:lpstr>
      <vt:lpstr>Exercise</vt:lpstr>
      <vt:lpstr>FDs and Primary key</vt:lpstr>
      <vt:lpstr>Second Normal Form (2NF)</vt:lpstr>
      <vt:lpstr>Second Normal Form (2NF)</vt:lpstr>
      <vt:lpstr>Second Normal Form (2NF)</vt:lpstr>
      <vt:lpstr>Second Normal Form (2NF)</vt:lpstr>
      <vt:lpstr>Second Normal Form</vt:lpstr>
      <vt:lpstr>PowerPoint Presentation</vt:lpstr>
      <vt:lpstr>Transitive Functional Dependency</vt:lpstr>
      <vt:lpstr>Transitive Functional Dependency</vt:lpstr>
      <vt:lpstr>PowerPoint Presentation</vt:lpstr>
      <vt:lpstr>Normalizing into 2NF</vt:lpstr>
      <vt:lpstr>Normalizing into 3NF</vt:lpstr>
      <vt:lpstr>Normalizing into 2NF and 3NF</vt:lpstr>
      <vt:lpstr>Normal Forms Defined Informally </vt:lpstr>
      <vt:lpstr>General Normal Form Definitions (For Multiple Keys)</vt:lpstr>
      <vt:lpstr>Normalization into 2NF and 3NF</vt:lpstr>
      <vt:lpstr>General Definition of 2NF (For Multiple Candidate Keys) </vt:lpstr>
      <vt:lpstr>General Definition of 2NF (For Multiple Candidate Keys) </vt:lpstr>
      <vt:lpstr>Summary of Normal Forms Based on Primary Keys and Corresponding Normalization</vt:lpstr>
      <vt:lpstr>Normalization</vt:lpstr>
      <vt:lpstr>Normalizing into 2NF</vt:lpstr>
      <vt:lpstr>Normalization</vt:lpstr>
      <vt:lpstr>Normalizing into 3NF</vt:lpstr>
      <vt:lpstr>General Definition of Third  Normal Form</vt:lpstr>
      <vt:lpstr>Normalization: 3NF</vt:lpstr>
      <vt:lpstr>Interpreting the General Definition of Third  Normal Form</vt:lpstr>
      <vt:lpstr>Interpreting the General Definition of Third Normal Form (2) </vt:lpstr>
      <vt:lpstr>Normalization</vt:lpstr>
      <vt:lpstr>Boyce-Codd Normal Form (BCNF)</vt:lpstr>
      <vt:lpstr>Boyce-Codd Normal Form (BCNF)</vt:lpstr>
      <vt:lpstr>Boyce-Codd Normal Form (BCNF)</vt:lpstr>
      <vt:lpstr>5. BCNF (Boyce-Codd Normal Form) </vt:lpstr>
      <vt:lpstr>Boyce-Codd normal form</vt:lpstr>
      <vt:lpstr>BCNF: Boyce-Codd Normal Form</vt:lpstr>
      <vt:lpstr>Is relation TEACH 3NF or BCNF</vt:lpstr>
      <vt:lpstr>Achieving the BCNF by Decomposition (1)</vt:lpstr>
      <vt:lpstr>Test for checking non-additivity of Binary Relational Decompositions </vt:lpstr>
      <vt:lpstr>Achieving the BCNF by Decomposition </vt:lpstr>
      <vt:lpstr>Achieving the BCNF by Decomposition </vt:lpstr>
      <vt:lpstr>Achieving the BCNF by Decomposition </vt:lpstr>
      <vt:lpstr>Achieving the BCNF by Decomposition </vt:lpstr>
      <vt:lpstr>Achieving the BCNF by Decomposition </vt:lpstr>
      <vt:lpstr>Test for checking non-additivity of Binary Relational Decompositions </vt:lpstr>
      <vt:lpstr>General Procedure for achieving BCNF when a relation fails BCNF (Algorithm 15.5)</vt:lpstr>
      <vt:lpstr>Multivalued Dependencies</vt:lpstr>
      <vt:lpstr>MVD: Multivalued Dependency</vt:lpstr>
      <vt:lpstr>MVD: Multivalued Dependency</vt:lpstr>
      <vt:lpstr>Fourth Normal Form (4NF)</vt:lpstr>
      <vt:lpstr>Fourth Normal Forms</vt:lpstr>
      <vt:lpstr>Join Dependencies</vt:lpstr>
      <vt:lpstr>Fifth Normal Forms (5NF)</vt:lpstr>
      <vt:lpstr>PowerPoint Presentation</vt:lpstr>
      <vt:lpstr>Fifth Normal Forms (5NF)</vt:lpstr>
      <vt:lpstr>Join Dependencies and Fifth Normal Form</vt:lpstr>
      <vt:lpstr>Practical Use of Normal Forms</vt:lpstr>
      <vt:lpstr>Practical Use of Normal Forms</vt:lpstr>
      <vt:lpstr>Summary</vt:lpstr>
    </vt:vector>
  </TitlesOfParts>
  <Manager/>
  <Company>©2007 Pearson Addison-Wesley. All rights reserved</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dc:title>
  <dc:subject>Database System Concepts and Architecture</dc:subject>
  <dc:creator>Elmasri/Navathe</dc:creator>
  <cp:keywords/>
  <dc:description/>
  <cp:lastModifiedBy>Tesfamichael Gebrehiwet</cp:lastModifiedBy>
  <cp:revision>891</cp:revision>
  <cp:lastPrinted>2001-11-04T00:51:13Z</cp:lastPrinted>
  <dcterms:created xsi:type="dcterms:W3CDTF">2005-02-25T19:46:41Z</dcterms:created>
  <dcterms:modified xsi:type="dcterms:W3CDTF">2021-04-16T11:42:30Z</dcterms:modified>
  <cp:category/>
</cp:coreProperties>
</file>